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1"/>
  </p:sldMasterIdLst>
  <p:notesMasterIdLst>
    <p:notesMasterId r:id="rId41"/>
  </p:notesMasterIdLst>
  <p:sldIdLst>
    <p:sldId id="669" r:id="rId2"/>
    <p:sldId id="1268" r:id="rId3"/>
    <p:sldId id="1271" r:id="rId4"/>
    <p:sldId id="1074" r:id="rId5"/>
    <p:sldId id="1270" r:id="rId6"/>
    <p:sldId id="1273" r:id="rId7"/>
    <p:sldId id="1274" r:id="rId8"/>
    <p:sldId id="1276" r:id="rId9"/>
    <p:sldId id="1277" r:id="rId10"/>
    <p:sldId id="1278" r:id="rId11"/>
    <p:sldId id="1279" r:id="rId12"/>
    <p:sldId id="1280" r:id="rId13"/>
    <p:sldId id="1281" r:id="rId14"/>
    <p:sldId id="1282" r:id="rId15"/>
    <p:sldId id="1283" r:id="rId16"/>
    <p:sldId id="1284" r:id="rId17"/>
    <p:sldId id="1269" r:id="rId18"/>
    <p:sldId id="1312" r:id="rId19"/>
    <p:sldId id="1285" r:id="rId20"/>
    <p:sldId id="1286" r:id="rId21"/>
    <p:sldId id="1287" r:id="rId22"/>
    <p:sldId id="1288" r:id="rId23"/>
    <p:sldId id="1290" r:id="rId24"/>
    <p:sldId id="1297" r:id="rId25"/>
    <p:sldId id="1298" r:id="rId26"/>
    <p:sldId id="1299" r:id="rId27"/>
    <p:sldId id="1300" r:id="rId28"/>
    <p:sldId id="1301" r:id="rId29"/>
    <p:sldId id="1302" r:id="rId30"/>
    <p:sldId id="1289" r:id="rId31"/>
    <p:sldId id="1304" r:id="rId32"/>
    <p:sldId id="1305" r:id="rId33"/>
    <p:sldId id="1306" r:id="rId34"/>
    <p:sldId id="1308" r:id="rId35"/>
    <p:sldId id="1307" r:id="rId36"/>
    <p:sldId id="1309" r:id="rId37"/>
    <p:sldId id="1310" r:id="rId38"/>
    <p:sldId id="1311" r:id="rId39"/>
    <p:sldId id="781" r:id="rId40"/>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2" pos="14829" userDrawn="1">
          <p15:clr>
            <a:srgbClr val="A4A3A4"/>
          </p15:clr>
        </p15:guide>
        <p15:guide id="3" pos="527"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 Shijie" initials="YS" lastIdx="2" clrIdx="0">
    <p:extLst>
      <p:ext uri="{19B8F6BF-5375-455C-9EA6-DF929625EA0E}">
        <p15:presenceInfo xmlns:p15="http://schemas.microsoft.com/office/powerpoint/2012/main" userId="e6ddca09f05e02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E0A71A"/>
    <a:srgbClr val="8AC642"/>
    <a:srgbClr val="9D7801"/>
    <a:srgbClr val="800000"/>
    <a:srgbClr val="FCCDC8"/>
    <a:srgbClr val="B9CBE9"/>
    <a:srgbClr val="EDED9B"/>
    <a:srgbClr val="A9DCA5"/>
    <a:srgbClr val="0C3F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3" autoAdjust="0"/>
    <p:restoredTop sz="79796" autoAdjust="0"/>
  </p:normalViewPr>
  <p:slideViewPr>
    <p:cSldViewPr snapToGrid="0" snapToObjects="1">
      <p:cViewPr varScale="1">
        <p:scale>
          <a:sx n="50" d="100"/>
          <a:sy n="50" d="100"/>
        </p:scale>
        <p:origin x="2040" y="184"/>
      </p:cViewPr>
      <p:guideLst>
        <p:guide orient="horz" pos="8112"/>
        <p:guide pos="14829"/>
        <p:guide pos="527"/>
        <p:guide orient="horz" pos="528"/>
        <p:guide pos="7678"/>
        <p:guide orient="horz" pos="4344"/>
      </p:guideLst>
    </p:cSldViewPr>
  </p:slideViewPr>
  <p:notesTextViewPr>
    <p:cViewPr>
      <p:scale>
        <a:sx n="75" d="100"/>
        <a:sy n="75"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005738-18C2-446D-B361-CD864508ABF6}" type="doc">
      <dgm:prSet loTypeId="urn:microsoft.com/office/officeart/2005/8/layout/orgChart1" loCatId="hierarchy" qsTypeId="urn:microsoft.com/office/officeart/2005/8/quickstyle/simple3" qsCatId="simple" csTypeId="urn:microsoft.com/office/officeart/2005/8/colors/accent4_1" csCatId="accent4" phldr="1"/>
      <dgm:spPr/>
      <dgm:t>
        <a:bodyPr/>
        <a:lstStyle/>
        <a:p>
          <a:endParaRPr lang="en-US"/>
        </a:p>
      </dgm:t>
    </dgm:pt>
    <dgm:pt modelId="{8631AB5B-5464-4124-87E3-089D8AAA854C}">
      <dgm:prSet phldrT="[Text]" custT="1">
        <dgm:style>
          <a:lnRef idx="2">
            <a:schemeClr val="accent3"/>
          </a:lnRef>
          <a:fillRef idx="1">
            <a:schemeClr val="lt1"/>
          </a:fillRef>
          <a:effectRef idx="0">
            <a:schemeClr val="accent3"/>
          </a:effectRef>
          <a:fontRef idx="minor">
            <a:schemeClr val="dk1"/>
          </a:fontRef>
        </dgm:style>
      </dgm:prSet>
      <dgm:spPr>
        <a:ln w="76200"/>
      </dgm:spPr>
      <dgm:t>
        <a:bodyPr/>
        <a:lstStyle/>
        <a:p>
          <a:r>
            <a:rPr lang="en-US" sz="3600" b="1" dirty="0">
              <a:solidFill>
                <a:schemeClr val="tx2"/>
              </a:solidFill>
            </a:rPr>
            <a:t>Ratio Analysis</a:t>
          </a:r>
        </a:p>
      </dgm:t>
    </dgm:pt>
    <dgm:pt modelId="{9849B95D-E911-4B72-9CF1-A970EE08A0BA}" type="parTrans" cxnId="{DF530F0E-0EF4-4F16-8816-CD4A6C78542A}">
      <dgm:prSet/>
      <dgm:spPr/>
      <dgm:t>
        <a:bodyPr/>
        <a:lstStyle/>
        <a:p>
          <a:endParaRPr lang="en-US" sz="2400"/>
        </a:p>
      </dgm:t>
    </dgm:pt>
    <dgm:pt modelId="{41358DBD-E692-4ADD-AD5B-03A1FC9DCDA1}" type="sibTrans" cxnId="{DF530F0E-0EF4-4F16-8816-CD4A6C78542A}">
      <dgm:prSet/>
      <dgm:spPr/>
      <dgm:t>
        <a:bodyPr/>
        <a:lstStyle/>
        <a:p>
          <a:endParaRPr lang="en-US" sz="2400"/>
        </a:p>
      </dgm:t>
    </dgm:pt>
    <dgm:pt modelId="{ACD5CC29-6DC6-48AD-9D65-A6559E377F58}">
      <dgm:prSet phldrT="[Text]" custT="1">
        <dgm:style>
          <a:lnRef idx="2">
            <a:schemeClr val="accent3"/>
          </a:lnRef>
          <a:fillRef idx="1">
            <a:schemeClr val="lt1"/>
          </a:fillRef>
          <a:effectRef idx="0">
            <a:schemeClr val="accent3"/>
          </a:effectRef>
          <a:fontRef idx="minor">
            <a:schemeClr val="dk1"/>
          </a:fontRef>
        </dgm:style>
      </dgm:prSet>
      <dgm:spPr>
        <a:ln w="76200"/>
      </dgm:spPr>
      <dgm:t>
        <a:bodyPr/>
        <a:lstStyle/>
        <a:p>
          <a:r>
            <a:rPr lang="en-US" sz="3600" b="1" dirty="0">
              <a:solidFill>
                <a:schemeClr val="tx2"/>
              </a:solidFill>
            </a:rPr>
            <a:t>Risk Ratios</a:t>
          </a:r>
        </a:p>
      </dgm:t>
    </dgm:pt>
    <dgm:pt modelId="{063C9973-1BDE-40A0-8206-B47682E97B38}" type="parTrans" cxnId="{1FCCA798-3664-410F-9379-DF9953770369}">
      <dgm:prSet>
        <dgm:style>
          <a:lnRef idx="2">
            <a:schemeClr val="accent3"/>
          </a:lnRef>
          <a:fillRef idx="1">
            <a:schemeClr val="lt1"/>
          </a:fillRef>
          <a:effectRef idx="0">
            <a:schemeClr val="accent3"/>
          </a:effectRef>
          <a:fontRef idx="minor">
            <a:schemeClr val="dk1"/>
          </a:fontRef>
        </dgm:style>
      </dgm:prSet>
      <dgm:spPr>
        <a:ln w="76200"/>
      </dgm:spPr>
      <dgm:t>
        <a:bodyPr/>
        <a:lstStyle/>
        <a:p>
          <a:endParaRPr lang="en-US" sz="2400">
            <a:solidFill>
              <a:schemeClr val="tx2"/>
            </a:solidFill>
          </a:endParaRPr>
        </a:p>
      </dgm:t>
    </dgm:pt>
    <dgm:pt modelId="{AA56042D-05E5-4438-B750-581D652005DD}" type="sibTrans" cxnId="{1FCCA798-3664-410F-9379-DF9953770369}">
      <dgm:prSet/>
      <dgm:spPr/>
      <dgm:t>
        <a:bodyPr/>
        <a:lstStyle/>
        <a:p>
          <a:endParaRPr lang="en-US" sz="2400"/>
        </a:p>
      </dgm:t>
    </dgm:pt>
    <dgm:pt modelId="{C51FB9B7-D26C-4B7D-A1F5-43E502F1B7CC}">
      <dgm:prSet phldrT="[Text]" custT="1">
        <dgm:style>
          <a:lnRef idx="2">
            <a:schemeClr val="accent3"/>
          </a:lnRef>
          <a:fillRef idx="1">
            <a:schemeClr val="lt1"/>
          </a:fillRef>
          <a:effectRef idx="0">
            <a:schemeClr val="accent3"/>
          </a:effectRef>
          <a:fontRef idx="minor">
            <a:schemeClr val="dk1"/>
          </a:fontRef>
        </dgm:style>
      </dgm:prSet>
      <dgm:spPr>
        <a:ln w="76200">
          <a:solidFill>
            <a:srgbClr val="FFC000"/>
          </a:solidFill>
        </a:ln>
      </dgm:spPr>
      <dgm:t>
        <a:bodyPr/>
        <a:lstStyle/>
        <a:p>
          <a:r>
            <a:rPr lang="en-US" sz="2800" b="1">
              <a:solidFill>
                <a:srgbClr val="FFC000"/>
              </a:solidFill>
            </a:rPr>
            <a:t>Liquidity</a:t>
          </a:r>
          <a:endParaRPr lang="en-US" sz="2800" b="1" dirty="0">
            <a:solidFill>
              <a:srgbClr val="FFC000"/>
            </a:solidFill>
          </a:endParaRPr>
        </a:p>
      </dgm:t>
    </dgm:pt>
    <dgm:pt modelId="{6659B3C0-927A-49EB-BF85-AAD2E2832957}" type="parTrans" cxnId="{E2537B16-939F-4D14-8BB5-C48DCEC4CCE1}">
      <dgm:prSet>
        <dgm:style>
          <a:lnRef idx="2">
            <a:schemeClr val="accent3"/>
          </a:lnRef>
          <a:fillRef idx="1">
            <a:schemeClr val="lt1"/>
          </a:fillRef>
          <a:effectRef idx="0">
            <a:schemeClr val="accent3"/>
          </a:effectRef>
          <a:fontRef idx="minor">
            <a:schemeClr val="dk1"/>
          </a:fontRef>
        </dgm:style>
      </dgm:prSet>
      <dgm:spPr>
        <a:ln w="76200"/>
      </dgm:spPr>
      <dgm:t>
        <a:bodyPr/>
        <a:lstStyle/>
        <a:p>
          <a:endParaRPr lang="en-US" sz="2400">
            <a:solidFill>
              <a:schemeClr val="tx2"/>
            </a:solidFill>
          </a:endParaRPr>
        </a:p>
      </dgm:t>
    </dgm:pt>
    <dgm:pt modelId="{3D95C9A2-B8AE-4079-A5D3-85D3E355DAD8}" type="sibTrans" cxnId="{E2537B16-939F-4D14-8BB5-C48DCEC4CCE1}">
      <dgm:prSet/>
      <dgm:spPr/>
      <dgm:t>
        <a:bodyPr/>
        <a:lstStyle/>
        <a:p>
          <a:endParaRPr lang="en-US" sz="2400"/>
        </a:p>
      </dgm:t>
    </dgm:pt>
    <dgm:pt modelId="{C16D6BD8-773A-41E0-BDCC-21246ED6172C}">
      <dgm:prSet phldrT="[Text]" custT="1">
        <dgm:style>
          <a:lnRef idx="2">
            <a:schemeClr val="accent3"/>
          </a:lnRef>
          <a:fillRef idx="1">
            <a:schemeClr val="lt1"/>
          </a:fillRef>
          <a:effectRef idx="0">
            <a:schemeClr val="accent3"/>
          </a:effectRef>
          <a:fontRef idx="minor">
            <a:schemeClr val="dk1"/>
          </a:fontRef>
        </dgm:style>
      </dgm:prSet>
      <dgm:spPr>
        <a:ln w="76200">
          <a:solidFill>
            <a:srgbClr val="00B050"/>
          </a:solidFill>
        </a:ln>
      </dgm:spPr>
      <dgm:t>
        <a:bodyPr/>
        <a:lstStyle/>
        <a:p>
          <a:r>
            <a:rPr lang="en-US" sz="2800" b="1">
              <a:solidFill>
                <a:srgbClr val="00B050"/>
              </a:solidFill>
            </a:rPr>
            <a:t>Solvency</a:t>
          </a:r>
          <a:endParaRPr lang="en-US" sz="2800" b="1" dirty="0">
            <a:solidFill>
              <a:srgbClr val="00B050"/>
            </a:solidFill>
          </a:endParaRPr>
        </a:p>
      </dgm:t>
    </dgm:pt>
    <dgm:pt modelId="{4B33466B-D2A5-4EA6-AD72-D9B7E00C2925}" type="parTrans" cxnId="{AB7F4D4A-89A3-4EF7-AAEF-5205DEE4898B}">
      <dgm:prSet>
        <dgm:style>
          <a:lnRef idx="2">
            <a:schemeClr val="accent3"/>
          </a:lnRef>
          <a:fillRef idx="1">
            <a:schemeClr val="lt1"/>
          </a:fillRef>
          <a:effectRef idx="0">
            <a:schemeClr val="accent3"/>
          </a:effectRef>
          <a:fontRef idx="minor">
            <a:schemeClr val="dk1"/>
          </a:fontRef>
        </dgm:style>
      </dgm:prSet>
      <dgm:spPr>
        <a:ln w="76200"/>
      </dgm:spPr>
      <dgm:t>
        <a:bodyPr/>
        <a:lstStyle/>
        <a:p>
          <a:endParaRPr lang="en-US" sz="2400">
            <a:solidFill>
              <a:schemeClr val="tx2"/>
            </a:solidFill>
          </a:endParaRPr>
        </a:p>
      </dgm:t>
    </dgm:pt>
    <dgm:pt modelId="{358F5D78-EE9C-4255-BD7E-F701871985CE}" type="sibTrans" cxnId="{AB7F4D4A-89A3-4EF7-AAEF-5205DEE4898B}">
      <dgm:prSet/>
      <dgm:spPr/>
      <dgm:t>
        <a:bodyPr/>
        <a:lstStyle/>
        <a:p>
          <a:endParaRPr lang="en-US" sz="2400"/>
        </a:p>
      </dgm:t>
    </dgm:pt>
    <dgm:pt modelId="{3190E507-8452-4950-B784-3259230C6679}">
      <dgm:prSet phldrT="[Text]" custT="1">
        <dgm:style>
          <a:lnRef idx="2">
            <a:schemeClr val="accent3"/>
          </a:lnRef>
          <a:fillRef idx="1">
            <a:schemeClr val="lt1"/>
          </a:fillRef>
          <a:effectRef idx="0">
            <a:schemeClr val="accent3"/>
          </a:effectRef>
          <a:fontRef idx="minor">
            <a:schemeClr val="dk1"/>
          </a:fontRef>
        </dgm:style>
      </dgm:prSet>
      <dgm:spPr>
        <a:ln w="76200"/>
      </dgm:spPr>
      <dgm:t>
        <a:bodyPr/>
        <a:lstStyle/>
        <a:p>
          <a:r>
            <a:rPr lang="en-US" sz="3600" b="1">
              <a:solidFill>
                <a:schemeClr val="tx2"/>
              </a:solidFill>
            </a:rPr>
            <a:t>Profitability Ratios</a:t>
          </a:r>
          <a:endParaRPr lang="en-US" sz="3600" b="1" dirty="0">
            <a:solidFill>
              <a:schemeClr val="tx2"/>
            </a:solidFill>
          </a:endParaRPr>
        </a:p>
      </dgm:t>
    </dgm:pt>
    <dgm:pt modelId="{9AEA3E18-3933-4FC1-9ED9-8DBE6E827D5F}" type="parTrans" cxnId="{8A388DD8-5020-4803-977A-FCBAC6D1540C}">
      <dgm:prSet>
        <dgm:style>
          <a:lnRef idx="2">
            <a:schemeClr val="accent3"/>
          </a:lnRef>
          <a:fillRef idx="1">
            <a:schemeClr val="lt1"/>
          </a:fillRef>
          <a:effectRef idx="0">
            <a:schemeClr val="accent3"/>
          </a:effectRef>
          <a:fontRef idx="minor">
            <a:schemeClr val="dk1"/>
          </a:fontRef>
        </dgm:style>
      </dgm:prSet>
      <dgm:spPr>
        <a:ln w="76200"/>
      </dgm:spPr>
      <dgm:t>
        <a:bodyPr/>
        <a:lstStyle/>
        <a:p>
          <a:endParaRPr lang="en-US" sz="2400">
            <a:solidFill>
              <a:schemeClr val="tx2"/>
            </a:solidFill>
          </a:endParaRPr>
        </a:p>
      </dgm:t>
    </dgm:pt>
    <dgm:pt modelId="{0440618B-96A3-445D-A0AE-11643585F971}" type="sibTrans" cxnId="{8A388DD8-5020-4803-977A-FCBAC6D1540C}">
      <dgm:prSet/>
      <dgm:spPr/>
      <dgm:t>
        <a:bodyPr/>
        <a:lstStyle/>
        <a:p>
          <a:endParaRPr lang="en-US" sz="2400"/>
        </a:p>
      </dgm:t>
    </dgm:pt>
    <dgm:pt modelId="{6BD8FC5F-1D3C-451C-8390-65E9F5534707}">
      <dgm:prSet phldrT="[Text]" custT="1">
        <dgm:style>
          <a:lnRef idx="2">
            <a:schemeClr val="accent3"/>
          </a:lnRef>
          <a:fillRef idx="1">
            <a:schemeClr val="lt1"/>
          </a:fillRef>
          <a:effectRef idx="0">
            <a:schemeClr val="accent3"/>
          </a:effectRef>
          <a:fontRef idx="minor">
            <a:schemeClr val="dk1"/>
          </a:fontRef>
        </dgm:style>
      </dgm:prSet>
      <dgm:spPr>
        <a:ln w="76200">
          <a:solidFill>
            <a:srgbClr val="FF7C80"/>
          </a:solidFill>
        </a:ln>
      </dgm:spPr>
      <dgm:t>
        <a:bodyPr/>
        <a:lstStyle/>
        <a:p>
          <a:r>
            <a:rPr lang="en-US" sz="2800" b="1" dirty="0">
              <a:solidFill>
                <a:srgbClr val="FF9999"/>
              </a:solidFill>
            </a:rPr>
            <a:t>Profitability of the firm</a:t>
          </a:r>
        </a:p>
      </dgm:t>
    </dgm:pt>
    <dgm:pt modelId="{07BF54B5-6DAD-4A9A-AAAD-8DBEE490AFB0}" type="parTrans" cxnId="{54B8689B-E708-4F3D-9A48-3BC29C21848B}">
      <dgm:prSet>
        <dgm:style>
          <a:lnRef idx="2">
            <a:schemeClr val="accent3"/>
          </a:lnRef>
          <a:fillRef idx="1">
            <a:schemeClr val="lt1"/>
          </a:fillRef>
          <a:effectRef idx="0">
            <a:schemeClr val="accent3"/>
          </a:effectRef>
          <a:fontRef idx="minor">
            <a:schemeClr val="dk1"/>
          </a:fontRef>
        </dgm:style>
      </dgm:prSet>
      <dgm:spPr>
        <a:ln w="76200"/>
      </dgm:spPr>
      <dgm:t>
        <a:bodyPr/>
        <a:lstStyle/>
        <a:p>
          <a:endParaRPr lang="en-US" sz="2400">
            <a:solidFill>
              <a:schemeClr val="tx2"/>
            </a:solidFill>
          </a:endParaRPr>
        </a:p>
      </dgm:t>
    </dgm:pt>
    <dgm:pt modelId="{FE6625ED-0D27-4168-AE88-1CA6F467434F}" type="sibTrans" cxnId="{54B8689B-E708-4F3D-9A48-3BC29C21848B}">
      <dgm:prSet/>
      <dgm:spPr/>
      <dgm:t>
        <a:bodyPr/>
        <a:lstStyle/>
        <a:p>
          <a:endParaRPr lang="en-US" sz="2400"/>
        </a:p>
      </dgm:t>
    </dgm:pt>
    <dgm:pt modelId="{378E54DC-3319-4543-A7C0-16CA613B8979}">
      <dgm:prSet phldrT="[Text]" custT="1">
        <dgm:style>
          <a:lnRef idx="2">
            <a:schemeClr val="accent3"/>
          </a:lnRef>
          <a:fillRef idx="1">
            <a:schemeClr val="lt1"/>
          </a:fillRef>
          <a:effectRef idx="0">
            <a:schemeClr val="accent3"/>
          </a:effectRef>
          <a:fontRef idx="minor">
            <a:schemeClr val="dk1"/>
          </a:fontRef>
        </dgm:style>
      </dgm:prSet>
      <dgm:spPr>
        <a:ln w="76200">
          <a:solidFill>
            <a:srgbClr val="FFC000"/>
          </a:solidFill>
        </a:ln>
      </dgm:spPr>
      <dgm:t>
        <a:bodyPr/>
        <a:lstStyle/>
        <a:p>
          <a:r>
            <a:rPr lang="en-US" sz="2800" dirty="0">
              <a:solidFill>
                <a:schemeClr val="tx2"/>
              </a:solidFill>
            </a:rPr>
            <a:t>Current ratio</a:t>
          </a:r>
        </a:p>
      </dgm:t>
    </dgm:pt>
    <dgm:pt modelId="{F8CB7D26-6C39-4E78-8130-6FF38A51D3E4}" type="parTrans" cxnId="{B04F0033-F5F8-40F9-A6F0-69906B6CF87F}">
      <dgm:prSet>
        <dgm:style>
          <a:lnRef idx="2">
            <a:schemeClr val="accent3"/>
          </a:lnRef>
          <a:fillRef idx="1">
            <a:schemeClr val="lt1"/>
          </a:fillRef>
          <a:effectRef idx="0">
            <a:schemeClr val="accent3"/>
          </a:effectRef>
          <a:fontRef idx="minor">
            <a:schemeClr val="dk1"/>
          </a:fontRef>
        </dgm:style>
      </dgm:prSet>
      <dgm:spPr>
        <a:ln w="76200">
          <a:solidFill>
            <a:srgbClr val="FFC000"/>
          </a:solidFill>
        </a:ln>
      </dgm:spPr>
      <dgm:t>
        <a:bodyPr/>
        <a:lstStyle/>
        <a:p>
          <a:endParaRPr lang="en-US" sz="2400">
            <a:solidFill>
              <a:schemeClr val="tx2"/>
            </a:solidFill>
          </a:endParaRPr>
        </a:p>
      </dgm:t>
    </dgm:pt>
    <dgm:pt modelId="{5FBABB32-C1A0-4B29-A9B3-72841F538F64}" type="sibTrans" cxnId="{B04F0033-F5F8-40F9-A6F0-69906B6CF87F}">
      <dgm:prSet/>
      <dgm:spPr/>
      <dgm:t>
        <a:bodyPr/>
        <a:lstStyle/>
        <a:p>
          <a:endParaRPr lang="en-US" sz="2400"/>
        </a:p>
      </dgm:t>
    </dgm:pt>
    <dgm:pt modelId="{6931F973-0C9E-4D59-8464-3B956439B119}">
      <dgm:prSet phldrT="[Text]" custT="1">
        <dgm:style>
          <a:lnRef idx="2">
            <a:schemeClr val="accent3"/>
          </a:lnRef>
          <a:fillRef idx="1">
            <a:schemeClr val="lt1"/>
          </a:fillRef>
          <a:effectRef idx="0">
            <a:schemeClr val="accent3"/>
          </a:effectRef>
          <a:fontRef idx="minor">
            <a:schemeClr val="dk1"/>
          </a:fontRef>
        </dgm:style>
      </dgm:prSet>
      <dgm:spPr>
        <a:ln w="76200">
          <a:solidFill>
            <a:srgbClr val="FFC000"/>
          </a:solidFill>
        </a:ln>
      </dgm:spPr>
      <dgm:t>
        <a:bodyPr/>
        <a:lstStyle/>
        <a:p>
          <a:r>
            <a:rPr lang="en-US" sz="2800" dirty="0">
              <a:solidFill>
                <a:schemeClr val="tx2"/>
              </a:solidFill>
            </a:rPr>
            <a:t>Acid-test (quick) ratio</a:t>
          </a:r>
        </a:p>
      </dgm:t>
    </dgm:pt>
    <dgm:pt modelId="{C67A5AA8-20A0-4EDF-B65F-FC19751355FB}" type="parTrans" cxnId="{46693D23-FB5A-45AC-A5CB-79A010FFBF55}">
      <dgm:prSet>
        <dgm:style>
          <a:lnRef idx="2">
            <a:schemeClr val="accent3"/>
          </a:lnRef>
          <a:fillRef idx="1">
            <a:schemeClr val="lt1"/>
          </a:fillRef>
          <a:effectRef idx="0">
            <a:schemeClr val="accent3"/>
          </a:effectRef>
          <a:fontRef idx="minor">
            <a:schemeClr val="dk1"/>
          </a:fontRef>
        </dgm:style>
      </dgm:prSet>
      <dgm:spPr>
        <a:ln w="76200">
          <a:solidFill>
            <a:srgbClr val="FFC000"/>
          </a:solidFill>
        </a:ln>
      </dgm:spPr>
      <dgm:t>
        <a:bodyPr/>
        <a:lstStyle/>
        <a:p>
          <a:endParaRPr lang="en-US" sz="2400">
            <a:solidFill>
              <a:schemeClr val="tx2"/>
            </a:solidFill>
          </a:endParaRPr>
        </a:p>
      </dgm:t>
    </dgm:pt>
    <dgm:pt modelId="{95FDB572-6405-43DD-BDC2-1CE56ECCE880}" type="sibTrans" cxnId="{46693D23-FB5A-45AC-A5CB-79A010FFBF55}">
      <dgm:prSet/>
      <dgm:spPr/>
      <dgm:t>
        <a:bodyPr/>
        <a:lstStyle/>
        <a:p>
          <a:endParaRPr lang="en-US" sz="2400"/>
        </a:p>
      </dgm:t>
    </dgm:pt>
    <dgm:pt modelId="{FF50CBA9-DC73-4932-97C7-31C90BD2DE10}">
      <dgm:prSet phldrT="[Text]" custT="1">
        <dgm:style>
          <a:lnRef idx="2">
            <a:schemeClr val="accent3"/>
          </a:lnRef>
          <a:fillRef idx="1">
            <a:schemeClr val="lt1"/>
          </a:fillRef>
          <a:effectRef idx="0">
            <a:schemeClr val="accent3"/>
          </a:effectRef>
          <a:fontRef idx="minor">
            <a:schemeClr val="dk1"/>
          </a:fontRef>
        </dgm:style>
      </dgm:prSet>
      <dgm:spPr>
        <a:ln w="76200">
          <a:solidFill>
            <a:srgbClr val="FFC000"/>
          </a:solidFill>
        </a:ln>
      </dgm:spPr>
      <dgm:t>
        <a:bodyPr/>
        <a:lstStyle/>
        <a:p>
          <a:r>
            <a:rPr lang="en-US" sz="2800" dirty="0">
              <a:solidFill>
                <a:schemeClr val="tx2"/>
              </a:solidFill>
            </a:rPr>
            <a:t>Accounts receivable turnover</a:t>
          </a:r>
        </a:p>
      </dgm:t>
    </dgm:pt>
    <dgm:pt modelId="{4D2A6D9D-BA71-4103-A2B6-56E458E28303}" type="parTrans" cxnId="{C8273E91-02B2-4FDC-AFDE-9D6A403BBDA1}">
      <dgm:prSet>
        <dgm:style>
          <a:lnRef idx="2">
            <a:schemeClr val="accent3"/>
          </a:lnRef>
          <a:fillRef idx="1">
            <a:schemeClr val="lt1"/>
          </a:fillRef>
          <a:effectRef idx="0">
            <a:schemeClr val="accent3"/>
          </a:effectRef>
          <a:fontRef idx="minor">
            <a:schemeClr val="dk1"/>
          </a:fontRef>
        </dgm:style>
      </dgm:prSet>
      <dgm:spPr>
        <a:ln w="76200">
          <a:solidFill>
            <a:srgbClr val="FFC000"/>
          </a:solidFill>
        </a:ln>
      </dgm:spPr>
      <dgm:t>
        <a:bodyPr/>
        <a:lstStyle/>
        <a:p>
          <a:endParaRPr lang="en-US" sz="2400">
            <a:solidFill>
              <a:schemeClr val="tx2"/>
            </a:solidFill>
          </a:endParaRPr>
        </a:p>
      </dgm:t>
    </dgm:pt>
    <dgm:pt modelId="{FF744BD7-7923-4F62-B913-939D6E0B2CCD}" type="sibTrans" cxnId="{C8273E91-02B2-4FDC-AFDE-9D6A403BBDA1}">
      <dgm:prSet/>
      <dgm:spPr/>
      <dgm:t>
        <a:bodyPr/>
        <a:lstStyle/>
        <a:p>
          <a:endParaRPr lang="en-US" sz="2400"/>
        </a:p>
      </dgm:t>
    </dgm:pt>
    <dgm:pt modelId="{BC3CAED9-5666-4DDE-916A-E479C8A37905}">
      <dgm:prSet phldrT="[Text]" custT="1">
        <dgm:style>
          <a:lnRef idx="2">
            <a:schemeClr val="accent3"/>
          </a:lnRef>
          <a:fillRef idx="1">
            <a:schemeClr val="lt1"/>
          </a:fillRef>
          <a:effectRef idx="0">
            <a:schemeClr val="accent3"/>
          </a:effectRef>
          <a:fontRef idx="minor">
            <a:schemeClr val="dk1"/>
          </a:fontRef>
        </dgm:style>
      </dgm:prSet>
      <dgm:spPr>
        <a:ln w="76200">
          <a:solidFill>
            <a:srgbClr val="00B050"/>
          </a:solidFill>
        </a:ln>
      </dgm:spPr>
      <dgm:t>
        <a:bodyPr/>
        <a:lstStyle/>
        <a:p>
          <a:r>
            <a:rPr lang="en-US" sz="2800" dirty="0">
              <a:solidFill>
                <a:schemeClr val="tx2"/>
              </a:solidFill>
            </a:rPr>
            <a:t>Debt to assets ratio</a:t>
          </a:r>
        </a:p>
      </dgm:t>
    </dgm:pt>
    <dgm:pt modelId="{946E8E3D-7E95-4A96-AB51-FA7311C12B9D}" type="parTrans" cxnId="{4451C2BE-BD59-4DD4-919B-752FAD9A45A5}">
      <dgm:prSet>
        <dgm:style>
          <a:lnRef idx="2">
            <a:schemeClr val="accent3"/>
          </a:lnRef>
          <a:fillRef idx="1">
            <a:schemeClr val="lt1"/>
          </a:fillRef>
          <a:effectRef idx="0">
            <a:schemeClr val="accent3"/>
          </a:effectRef>
          <a:fontRef idx="minor">
            <a:schemeClr val="dk1"/>
          </a:fontRef>
        </dgm:style>
      </dgm:prSet>
      <dgm:spPr>
        <a:ln w="76200">
          <a:solidFill>
            <a:srgbClr val="00B050"/>
          </a:solidFill>
        </a:ln>
      </dgm:spPr>
      <dgm:t>
        <a:bodyPr/>
        <a:lstStyle/>
        <a:p>
          <a:endParaRPr lang="en-US" sz="2400">
            <a:solidFill>
              <a:schemeClr val="tx2"/>
            </a:solidFill>
          </a:endParaRPr>
        </a:p>
      </dgm:t>
    </dgm:pt>
    <dgm:pt modelId="{CBF87D33-817C-4C48-9C40-D87F7867E2DD}" type="sibTrans" cxnId="{4451C2BE-BD59-4DD4-919B-752FAD9A45A5}">
      <dgm:prSet/>
      <dgm:spPr/>
      <dgm:t>
        <a:bodyPr/>
        <a:lstStyle/>
        <a:p>
          <a:endParaRPr lang="en-US" sz="2400"/>
        </a:p>
      </dgm:t>
    </dgm:pt>
    <dgm:pt modelId="{8910927F-7653-4650-AA3A-D3B105D51A8E}">
      <dgm:prSet phldrT="[Text]" custT="1">
        <dgm:style>
          <a:lnRef idx="2">
            <a:schemeClr val="accent3"/>
          </a:lnRef>
          <a:fillRef idx="1">
            <a:schemeClr val="lt1"/>
          </a:fillRef>
          <a:effectRef idx="0">
            <a:schemeClr val="accent3"/>
          </a:effectRef>
          <a:fontRef idx="minor">
            <a:schemeClr val="dk1"/>
          </a:fontRef>
        </dgm:style>
      </dgm:prSet>
      <dgm:spPr>
        <a:ln w="76200">
          <a:solidFill>
            <a:srgbClr val="00B050"/>
          </a:solidFill>
        </a:ln>
      </dgm:spPr>
      <dgm:t>
        <a:bodyPr/>
        <a:lstStyle/>
        <a:p>
          <a:r>
            <a:rPr lang="en-US" sz="2800" dirty="0">
              <a:solidFill>
                <a:schemeClr val="tx2"/>
              </a:solidFill>
            </a:rPr>
            <a:t>Times interest earned</a:t>
          </a:r>
        </a:p>
      </dgm:t>
    </dgm:pt>
    <dgm:pt modelId="{90FBA9F3-5BCB-4F35-B3F4-913A2E5B3657}" type="parTrans" cxnId="{5E84E5C4-0335-4BAC-BD9B-4E593FB39BC1}">
      <dgm:prSet>
        <dgm:style>
          <a:lnRef idx="2">
            <a:schemeClr val="accent3"/>
          </a:lnRef>
          <a:fillRef idx="1">
            <a:schemeClr val="lt1"/>
          </a:fillRef>
          <a:effectRef idx="0">
            <a:schemeClr val="accent3"/>
          </a:effectRef>
          <a:fontRef idx="minor">
            <a:schemeClr val="dk1"/>
          </a:fontRef>
        </dgm:style>
      </dgm:prSet>
      <dgm:spPr>
        <a:ln w="76200">
          <a:solidFill>
            <a:srgbClr val="00B050"/>
          </a:solidFill>
        </a:ln>
      </dgm:spPr>
      <dgm:t>
        <a:bodyPr/>
        <a:lstStyle/>
        <a:p>
          <a:endParaRPr lang="en-US" sz="2400">
            <a:solidFill>
              <a:schemeClr val="tx2"/>
            </a:solidFill>
          </a:endParaRPr>
        </a:p>
      </dgm:t>
    </dgm:pt>
    <dgm:pt modelId="{5F9D2CCA-F267-44D1-9EBD-13BFAB466D97}" type="sibTrans" cxnId="{5E84E5C4-0335-4BAC-BD9B-4E593FB39BC1}">
      <dgm:prSet/>
      <dgm:spPr/>
      <dgm:t>
        <a:bodyPr/>
        <a:lstStyle/>
        <a:p>
          <a:endParaRPr lang="en-US" sz="2400"/>
        </a:p>
      </dgm:t>
    </dgm:pt>
    <dgm:pt modelId="{EC5CCE87-948E-40FA-BECA-DF5F74EEFA30}">
      <dgm:prSet phldrT="[Text]" custT="1">
        <dgm:style>
          <a:lnRef idx="2">
            <a:schemeClr val="accent3"/>
          </a:lnRef>
          <a:fillRef idx="1">
            <a:schemeClr val="lt1"/>
          </a:fillRef>
          <a:effectRef idx="0">
            <a:schemeClr val="accent3"/>
          </a:effectRef>
          <a:fontRef idx="minor">
            <a:schemeClr val="dk1"/>
          </a:fontRef>
        </dgm:style>
      </dgm:prSet>
      <dgm:spPr>
        <a:ln w="76200">
          <a:solidFill>
            <a:srgbClr val="FF7C80"/>
          </a:solidFill>
        </a:ln>
      </dgm:spPr>
      <dgm:t>
        <a:bodyPr/>
        <a:lstStyle/>
        <a:p>
          <a:pPr>
            <a:buClrTx/>
            <a:buSzTx/>
            <a:buFontTx/>
            <a:buNone/>
          </a:pPr>
          <a:r>
            <a:rPr lang="en-US" sz="2800" dirty="0">
              <a:solidFill>
                <a:schemeClr val="tx2"/>
              </a:solidFill>
            </a:rPr>
            <a:t>Profit margin</a:t>
          </a:r>
        </a:p>
      </dgm:t>
    </dgm:pt>
    <dgm:pt modelId="{3A650633-FFF6-4E86-9C99-89DD2EBB39D9}" type="parTrans" cxnId="{0866BF8A-D601-4E3D-85C8-5C5DF5109EF6}">
      <dgm:prSet>
        <dgm:style>
          <a:lnRef idx="2">
            <a:schemeClr val="accent3"/>
          </a:lnRef>
          <a:fillRef idx="1">
            <a:schemeClr val="lt1"/>
          </a:fillRef>
          <a:effectRef idx="0">
            <a:schemeClr val="accent3"/>
          </a:effectRef>
          <a:fontRef idx="minor">
            <a:schemeClr val="dk1"/>
          </a:fontRef>
        </dgm:style>
      </dgm:prSet>
      <dgm:spPr>
        <a:ln w="76200">
          <a:solidFill>
            <a:srgbClr val="FF7C80"/>
          </a:solidFill>
        </a:ln>
      </dgm:spPr>
      <dgm:t>
        <a:bodyPr/>
        <a:lstStyle/>
        <a:p>
          <a:endParaRPr lang="en-US" sz="2400">
            <a:solidFill>
              <a:schemeClr val="tx2"/>
            </a:solidFill>
          </a:endParaRPr>
        </a:p>
      </dgm:t>
    </dgm:pt>
    <dgm:pt modelId="{68920FC2-21EE-4872-8D6F-99AE2C155685}" type="sibTrans" cxnId="{0866BF8A-D601-4E3D-85C8-5C5DF5109EF6}">
      <dgm:prSet/>
      <dgm:spPr/>
      <dgm:t>
        <a:bodyPr/>
        <a:lstStyle/>
        <a:p>
          <a:endParaRPr lang="en-US" sz="2400"/>
        </a:p>
      </dgm:t>
    </dgm:pt>
    <dgm:pt modelId="{BF1D30F7-7EBD-4EFB-8510-54D42E735374}">
      <dgm:prSet phldrT="[Text]" custT="1">
        <dgm:style>
          <a:lnRef idx="2">
            <a:schemeClr val="accent3"/>
          </a:lnRef>
          <a:fillRef idx="1">
            <a:schemeClr val="lt1"/>
          </a:fillRef>
          <a:effectRef idx="0">
            <a:schemeClr val="accent3"/>
          </a:effectRef>
          <a:fontRef idx="minor">
            <a:schemeClr val="dk1"/>
          </a:fontRef>
        </dgm:style>
      </dgm:prSet>
      <dgm:spPr>
        <a:ln w="76200">
          <a:solidFill>
            <a:srgbClr val="00B0F0"/>
          </a:solidFill>
        </a:ln>
      </dgm:spPr>
      <dgm:t>
        <a:bodyPr/>
        <a:lstStyle/>
        <a:p>
          <a:pPr>
            <a:buClrTx/>
            <a:buSzTx/>
            <a:buFontTx/>
            <a:buNone/>
          </a:pPr>
          <a:r>
            <a:rPr lang="en-US" sz="2800" b="1" dirty="0">
              <a:solidFill>
                <a:srgbClr val="00B0F0"/>
              </a:solidFill>
            </a:rPr>
            <a:t>Returns to shareholders</a:t>
          </a:r>
        </a:p>
      </dgm:t>
    </dgm:pt>
    <dgm:pt modelId="{38B57D2D-7543-4600-9837-0307C82F2EBC}" type="parTrans" cxnId="{8BEECFD3-98D7-4E9E-B6AB-66FD6F1A258E}">
      <dgm:prSet>
        <dgm:style>
          <a:lnRef idx="2">
            <a:schemeClr val="accent3"/>
          </a:lnRef>
          <a:fillRef idx="1">
            <a:schemeClr val="lt1"/>
          </a:fillRef>
          <a:effectRef idx="0">
            <a:schemeClr val="accent3"/>
          </a:effectRef>
          <a:fontRef idx="minor">
            <a:schemeClr val="dk1"/>
          </a:fontRef>
        </dgm:style>
      </dgm:prSet>
      <dgm:spPr>
        <a:ln w="76200"/>
      </dgm:spPr>
      <dgm:t>
        <a:bodyPr/>
        <a:lstStyle/>
        <a:p>
          <a:endParaRPr lang="en-US" sz="2400">
            <a:solidFill>
              <a:schemeClr val="tx2"/>
            </a:solidFill>
          </a:endParaRPr>
        </a:p>
      </dgm:t>
    </dgm:pt>
    <dgm:pt modelId="{79782F63-B6FA-45E9-A86D-11EBA9DAE822}" type="sibTrans" cxnId="{8BEECFD3-98D7-4E9E-B6AB-66FD6F1A258E}">
      <dgm:prSet/>
      <dgm:spPr/>
      <dgm:t>
        <a:bodyPr/>
        <a:lstStyle/>
        <a:p>
          <a:endParaRPr lang="en-US" sz="2400"/>
        </a:p>
      </dgm:t>
    </dgm:pt>
    <dgm:pt modelId="{7202FB26-FAEF-4D87-9500-D14945DCA167}">
      <dgm:prSet phldrT="[Text]" custT="1">
        <dgm:style>
          <a:lnRef idx="2">
            <a:schemeClr val="accent3"/>
          </a:lnRef>
          <a:fillRef idx="1">
            <a:schemeClr val="lt1"/>
          </a:fillRef>
          <a:effectRef idx="0">
            <a:schemeClr val="accent3"/>
          </a:effectRef>
          <a:fontRef idx="minor">
            <a:schemeClr val="dk1"/>
          </a:fontRef>
        </dgm:style>
      </dgm:prSet>
      <dgm:spPr>
        <a:ln w="76200">
          <a:solidFill>
            <a:srgbClr val="7030A0"/>
          </a:solidFill>
        </a:ln>
      </dgm:spPr>
      <dgm:t>
        <a:bodyPr/>
        <a:lstStyle/>
        <a:p>
          <a:pPr>
            <a:buClrTx/>
            <a:buSzTx/>
            <a:buFontTx/>
            <a:buNone/>
          </a:pPr>
          <a:r>
            <a:rPr lang="en-US" sz="2800" b="1" dirty="0">
              <a:solidFill>
                <a:srgbClr val="7030A0"/>
              </a:solidFill>
            </a:rPr>
            <a:t>Payouts to shareholders</a:t>
          </a:r>
        </a:p>
      </dgm:t>
    </dgm:pt>
    <dgm:pt modelId="{540B2C84-A213-47E4-94BF-D8F7100BB519}" type="parTrans" cxnId="{F826F559-C655-486A-A333-18004A4B3C40}">
      <dgm:prSet>
        <dgm:style>
          <a:lnRef idx="2">
            <a:schemeClr val="accent3"/>
          </a:lnRef>
          <a:fillRef idx="1">
            <a:schemeClr val="lt1"/>
          </a:fillRef>
          <a:effectRef idx="0">
            <a:schemeClr val="accent3"/>
          </a:effectRef>
          <a:fontRef idx="minor">
            <a:schemeClr val="dk1"/>
          </a:fontRef>
        </dgm:style>
      </dgm:prSet>
      <dgm:spPr>
        <a:ln w="76200"/>
      </dgm:spPr>
      <dgm:t>
        <a:bodyPr/>
        <a:lstStyle/>
        <a:p>
          <a:endParaRPr lang="en-US" sz="2400">
            <a:solidFill>
              <a:schemeClr val="tx2"/>
            </a:solidFill>
          </a:endParaRPr>
        </a:p>
      </dgm:t>
    </dgm:pt>
    <dgm:pt modelId="{381104D3-99D8-4A94-9977-0D6C4D78B0FD}" type="sibTrans" cxnId="{F826F559-C655-486A-A333-18004A4B3C40}">
      <dgm:prSet/>
      <dgm:spPr/>
      <dgm:t>
        <a:bodyPr/>
        <a:lstStyle/>
        <a:p>
          <a:endParaRPr lang="en-US" sz="2400"/>
        </a:p>
      </dgm:t>
    </dgm:pt>
    <dgm:pt modelId="{EE957C58-ABF6-4C06-B6F5-889719243448}">
      <dgm:prSet phldrT="[Text]" custT="1">
        <dgm:style>
          <a:lnRef idx="2">
            <a:schemeClr val="accent3"/>
          </a:lnRef>
          <a:fillRef idx="1">
            <a:schemeClr val="lt1"/>
          </a:fillRef>
          <a:effectRef idx="0">
            <a:schemeClr val="accent3"/>
          </a:effectRef>
          <a:fontRef idx="minor">
            <a:schemeClr val="dk1"/>
          </a:fontRef>
        </dgm:style>
      </dgm:prSet>
      <dgm:spPr>
        <a:ln w="76200">
          <a:solidFill>
            <a:srgbClr val="00B0F0"/>
          </a:solidFill>
        </a:ln>
      </dgm:spPr>
      <dgm:t>
        <a:bodyPr/>
        <a:lstStyle/>
        <a:p>
          <a:r>
            <a:rPr lang="en-US" sz="2800" dirty="0">
              <a:solidFill>
                <a:schemeClr val="tx2"/>
              </a:solidFill>
            </a:rPr>
            <a:t>Return on ordinary shareholders’ equity</a:t>
          </a:r>
        </a:p>
      </dgm:t>
    </dgm:pt>
    <dgm:pt modelId="{F03E1B28-D9CD-452A-AEEE-15742A38A52B}" type="parTrans" cxnId="{EC30049E-5116-48EA-AD2D-6D42A605EC9A}">
      <dgm:prSet>
        <dgm:style>
          <a:lnRef idx="2">
            <a:schemeClr val="accent3"/>
          </a:lnRef>
          <a:fillRef idx="1">
            <a:schemeClr val="lt1"/>
          </a:fillRef>
          <a:effectRef idx="0">
            <a:schemeClr val="accent3"/>
          </a:effectRef>
          <a:fontRef idx="minor">
            <a:schemeClr val="dk1"/>
          </a:fontRef>
        </dgm:style>
      </dgm:prSet>
      <dgm:spPr>
        <a:ln w="76200">
          <a:solidFill>
            <a:srgbClr val="00B0F0"/>
          </a:solidFill>
        </a:ln>
      </dgm:spPr>
      <dgm:t>
        <a:bodyPr/>
        <a:lstStyle/>
        <a:p>
          <a:endParaRPr lang="en-US" sz="2400">
            <a:solidFill>
              <a:schemeClr val="tx2"/>
            </a:solidFill>
          </a:endParaRPr>
        </a:p>
      </dgm:t>
    </dgm:pt>
    <dgm:pt modelId="{7C410366-8F01-4B21-A905-A4C51EBC98D4}" type="sibTrans" cxnId="{EC30049E-5116-48EA-AD2D-6D42A605EC9A}">
      <dgm:prSet/>
      <dgm:spPr/>
      <dgm:t>
        <a:bodyPr/>
        <a:lstStyle/>
        <a:p>
          <a:endParaRPr lang="en-US" sz="2400"/>
        </a:p>
      </dgm:t>
    </dgm:pt>
    <dgm:pt modelId="{34E2CBFD-EDD6-4818-8CEC-054DCC81D1A1}">
      <dgm:prSet phldrT="[Text]" custT="1">
        <dgm:style>
          <a:lnRef idx="2">
            <a:schemeClr val="accent3"/>
          </a:lnRef>
          <a:fillRef idx="1">
            <a:schemeClr val="lt1"/>
          </a:fillRef>
          <a:effectRef idx="0">
            <a:schemeClr val="accent3"/>
          </a:effectRef>
          <a:fontRef idx="minor">
            <a:schemeClr val="dk1"/>
          </a:fontRef>
        </dgm:style>
      </dgm:prSet>
      <dgm:spPr>
        <a:ln w="76200">
          <a:solidFill>
            <a:srgbClr val="00B0F0"/>
          </a:solidFill>
        </a:ln>
      </dgm:spPr>
      <dgm:t>
        <a:bodyPr/>
        <a:lstStyle/>
        <a:p>
          <a:r>
            <a:rPr lang="en-US" sz="2800" dirty="0">
              <a:solidFill>
                <a:schemeClr val="tx2"/>
              </a:solidFill>
            </a:rPr>
            <a:t>Earnings per share (EPS)</a:t>
          </a:r>
        </a:p>
      </dgm:t>
    </dgm:pt>
    <dgm:pt modelId="{06108B9F-655E-4411-91D4-B53E6E345DF8}" type="parTrans" cxnId="{31AFF624-526F-4E1D-9E2B-33A2A1EC8763}">
      <dgm:prSet>
        <dgm:style>
          <a:lnRef idx="2">
            <a:schemeClr val="accent3"/>
          </a:lnRef>
          <a:fillRef idx="1">
            <a:schemeClr val="lt1"/>
          </a:fillRef>
          <a:effectRef idx="0">
            <a:schemeClr val="accent3"/>
          </a:effectRef>
          <a:fontRef idx="minor">
            <a:schemeClr val="dk1"/>
          </a:fontRef>
        </dgm:style>
      </dgm:prSet>
      <dgm:spPr>
        <a:ln w="76200">
          <a:solidFill>
            <a:srgbClr val="00B0F0"/>
          </a:solidFill>
        </a:ln>
      </dgm:spPr>
      <dgm:t>
        <a:bodyPr/>
        <a:lstStyle/>
        <a:p>
          <a:endParaRPr lang="en-US" sz="2400">
            <a:solidFill>
              <a:schemeClr val="tx2"/>
            </a:solidFill>
          </a:endParaRPr>
        </a:p>
      </dgm:t>
    </dgm:pt>
    <dgm:pt modelId="{AD656F66-1373-4AC8-8D26-B918CF459664}" type="sibTrans" cxnId="{31AFF624-526F-4E1D-9E2B-33A2A1EC8763}">
      <dgm:prSet/>
      <dgm:spPr/>
      <dgm:t>
        <a:bodyPr/>
        <a:lstStyle/>
        <a:p>
          <a:endParaRPr lang="en-US" sz="2400"/>
        </a:p>
      </dgm:t>
    </dgm:pt>
    <dgm:pt modelId="{08A0A25D-844E-4330-9431-6D65EAAEEB0C}">
      <dgm:prSet phldrT="[Text]" custT="1">
        <dgm:style>
          <a:lnRef idx="2">
            <a:schemeClr val="accent3"/>
          </a:lnRef>
          <a:fillRef idx="1">
            <a:schemeClr val="lt1"/>
          </a:fillRef>
          <a:effectRef idx="0">
            <a:schemeClr val="accent3"/>
          </a:effectRef>
          <a:fontRef idx="minor">
            <a:schemeClr val="dk1"/>
          </a:fontRef>
        </dgm:style>
      </dgm:prSet>
      <dgm:spPr>
        <a:ln w="76200">
          <a:solidFill>
            <a:srgbClr val="7030A0"/>
          </a:solidFill>
        </a:ln>
      </dgm:spPr>
      <dgm:t>
        <a:bodyPr/>
        <a:lstStyle/>
        <a:p>
          <a:r>
            <a:rPr lang="en-US" sz="2800" dirty="0">
              <a:solidFill>
                <a:schemeClr val="tx2"/>
              </a:solidFill>
            </a:rPr>
            <a:t>Payout ratio</a:t>
          </a:r>
        </a:p>
      </dgm:t>
    </dgm:pt>
    <dgm:pt modelId="{382B1713-485B-473F-B660-102B1B00D066}" type="parTrans" cxnId="{73F20D81-4D07-4759-8DBF-FE8F045D97FD}">
      <dgm:prSet>
        <dgm:style>
          <a:lnRef idx="2">
            <a:schemeClr val="accent3"/>
          </a:lnRef>
          <a:fillRef idx="1">
            <a:schemeClr val="lt1"/>
          </a:fillRef>
          <a:effectRef idx="0">
            <a:schemeClr val="accent3"/>
          </a:effectRef>
          <a:fontRef idx="minor">
            <a:schemeClr val="dk1"/>
          </a:fontRef>
        </dgm:style>
      </dgm:prSet>
      <dgm:spPr>
        <a:ln w="76200">
          <a:solidFill>
            <a:srgbClr val="7030A0"/>
          </a:solidFill>
        </a:ln>
      </dgm:spPr>
      <dgm:t>
        <a:bodyPr/>
        <a:lstStyle/>
        <a:p>
          <a:endParaRPr lang="en-US" sz="2400">
            <a:solidFill>
              <a:schemeClr val="tx2"/>
            </a:solidFill>
          </a:endParaRPr>
        </a:p>
      </dgm:t>
    </dgm:pt>
    <dgm:pt modelId="{46088BED-B936-4C76-8C5A-2F92CB9CDF7F}" type="sibTrans" cxnId="{73F20D81-4D07-4759-8DBF-FE8F045D97FD}">
      <dgm:prSet/>
      <dgm:spPr/>
      <dgm:t>
        <a:bodyPr/>
        <a:lstStyle/>
        <a:p>
          <a:endParaRPr lang="en-US" sz="2400"/>
        </a:p>
      </dgm:t>
    </dgm:pt>
    <dgm:pt modelId="{F8DD75D3-B47E-4517-83C6-3883DBF6D8CA}">
      <dgm:prSet phldrT="[Text]" custT="1">
        <dgm:style>
          <a:lnRef idx="2">
            <a:schemeClr val="accent3"/>
          </a:lnRef>
          <a:fillRef idx="1">
            <a:schemeClr val="lt1"/>
          </a:fillRef>
          <a:effectRef idx="0">
            <a:schemeClr val="accent3"/>
          </a:effectRef>
          <a:fontRef idx="minor">
            <a:schemeClr val="dk1"/>
          </a:fontRef>
        </dgm:style>
      </dgm:prSet>
      <dgm:spPr>
        <a:ln w="76200">
          <a:solidFill>
            <a:srgbClr val="FF7C80"/>
          </a:solidFill>
        </a:ln>
      </dgm:spPr>
      <dgm:t>
        <a:bodyPr/>
        <a:lstStyle/>
        <a:p>
          <a:pPr>
            <a:buClrTx/>
            <a:buSzTx/>
            <a:buFontTx/>
            <a:buNone/>
          </a:pPr>
          <a:r>
            <a:rPr lang="en-US" sz="2800" dirty="0">
              <a:solidFill>
                <a:schemeClr val="tx2"/>
              </a:solidFill>
            </a:rPr>
            <a:t>Asset turnover</a:t>
          </a:r>
        </a:p>
      </dgm:t>
    </dgm:pt>
    <dgm:pt modelId="{74C5910F-0012-4DC2-A453-06F199FD65AC}" type="parTrans" cxnId="{BC952352-A98D-4EB2-BB88-58611F777DE8}">
      <dgm:prSet>
        <dgm:style>
          <a:lnRef idx="2">
            <a:schemeClr val="accent3"/>
          </a:lnRef>
          <a:fillRef idx="1">
            <a:schemeClr val="lt1"/>
          </a:fillRef>
          <a:effectRef idx="0">
            <a:schemeClr val="accent3"/>
          </a:effectRef>
          <a:fontRef idx="minor">
            <a:schemeClr val="dk1"/>
          </a:fontRef>
        </dgm:style>
      </dgm:prSet>
      <dgm:spPr>
        <a:ln w="76200">
          <a:solidFill>
            <a:srgbClr val="FF7C80"/>
          </a:solidFill>
        </a:ln>
      </dgm:spPr>
      <dgm:t>
        <a:bodyPr/>
        <a:lstStyle/>
        <a:p>
          <a:endParaRPr lang="en-US" sz="2400">
            <a:solidFill>
              <a:schemeClr val="tx2"/>
            </a:solidFill>
          </a:endParaRPr>
        </a:p>
      </dgm:t>
    </dgm:pt>
    <dgm:pt modelId="{BEAD8A41-4238-41C8-80FD-825B64A91BEC}" type="sibTrans" cxnId="{BC952352-A98D-4EB2-BB88-58611F777DE8}">
      <dgm:prSet/>
      <dgm:spPr/>
      <dgm:t>
        <a:bodyPr/>
        <a:lstStyle/>
        <a:p>
          <a:endParaRPr lang="en-US" sz="2400"/>
        </a:p>
      </dgm:t>
    </dgm:pt>
    <dgm:pt modelId="{14EB613B-33F2-41ED-84A2-A2AB88F03199}">
      <dgm:prSet phldrT="[Text]" custT="1">
        <dgm:style>
          <a:lnRef idx="2">
            <a:schemeClr val="accent3"/>
          </a:lnRef>
          <a:fillRef idx="1">
            <a:schemeClr val="lt1"/>
          </a:fillRef>
          <a:effectRef idx="0">
            <a:schemeClr val="accent3"/>
          </a:effectRef>
          <a:fontRef idx="minor">
            <a:schemeClr val="dk1"/>
          </a:fontRef>
        </dgm:style>
      </dgm:prSet>
      <dgm:spPr>
        <a:ln w="76200">
          <a:solidFill>
            <a:srgbClr val="FFC000"/>
          </a:solidFill>
        </a:ln>
      </dgm:spPr>
      <dgm:t>
        <a:bodyPr/>
        <a:lstStyle/>
        <a:p>
          <a:r>
            <a:rPr lang="en-US" sz="2800">
              <a:solidFill>
                <a:schemeClr val="tx2"/>
              </a:solidFill>
            </a:rPr>
            <a:t>Inventory turnover</a:t>
          </a:r>
          <a:endParaRPr lang="en-US" sz="2800" dirty="0">
            <a:solidFill>
              <a:schemeClr val="tx2"/>
            </a:solidFill>
          </a:endParaRPr>
        </a:p>
      </dgm:t>
    </dgm:pt>
    <dgm:pt modelId="{2CB057EF-494D-4674-A6EA-F6ECD78C1352}" type="parTrans" cxnId="{03279DFA-0F35-4190-B0ED-1B2D9E7C21A7}">
      <dgm:prSet/>
      <dgm:spPr>
        <a:ln w="76200">
          <a:solidFill>
            <a:srgbClr val="FFC000"/>
          </a:solidFill>
        </a:ln>
      </dgm:spPr>
      <dgm:t>
        <a:bodyPr/>
        <a:lstStyle/>
        <a:p>
          <a:endParaRPr lang="en-US"/>
        </a:p>
      </dgm:t>
    </dgm:pt>
    <dgm:pt modelId="{9AF56722-B444-43CF-9BAB-338972298929}" type="sibTrans" cxnId="{03279DFA-0F35-4190-B0ED-1B2D9E7C21A7}">
      <dgm:prSet/>
      <dgm:spPr/>
      <dgm:t>
        <a:bodyPr/>
        <a:lstStyle/>
        <a:p>
          <a:endParaRPr lang="en-US"/>
        </a:p>
      </dgm:t>
    </dgm:pt>
    <dgm:pt modelId="{0CDD69D5-89AD-4485-A5EE-313AB3EEDCA2}">
      <dgm:prSet phldrT="[Text]" custT="1">
        <dgm:style>
          <a:lnRef idx="2">
            <a:schemeClr val="accent3"/>
          </a:lnRef>
          <a:fillRef idx="1">
            <a:schemeClr val="lt1"/>
          </a:fillRef>
          <a:effectRef idx="0">
            <a:schemeClr val="accent3"/>
          </a:effectRef>
          <a:fontRef idx="minor">
            <a:schemeClr val="dk1"/>
          </a:fontRef>
        </dgm:style>
      </dgm:prSet>
      <dgm:spPr>
        <a:ln w="76200">
          <a:solidFill>
            <a:srgbClr val="FF7C80"/>
          </a:solidFill>
        </a:ln>
      </dgm:spPr>
      <dgm:t>
        <a:bodyPr/>
        <a:lstStyle/>
        <a:p>
          <a:pPr>
            <a:buClrTx/>
            <a:buSzTx/>
            <a:buFontTx/>
            <a:buNone/>
          </a:pPr>
          <a:r>
            <a:rPr lang="en-US" sz="2800" dirty="0">
              <a:solidFill>
                <a:schemeClr val="tx2"/>
              </a:solidFill>
            </a:rPr>
            <a:t>Return on assets</a:t>
          </a:r>
        </a:p>
      </dgm:t>
    </dgm:pt>
    <dgm:pt modelId="{FEC2534A-CF5F-4957-9B69-A6730AA826E3}" type="parTrans" cxnId="{B96895ED-58E2-40A0-BED8-3C56F9ED7326}">
      <dgm:prSet/>
      <dgm:spPr>
        <a:ln w="76200">
          <a:solidFill>
            <a:srgbClr val="FF7C80"/>
          </a:solidFill>
        </a:ln>
      </dgm:spPr>
      <dgm:t>
        <a:bodyPr/>
        <a:lstStyle/>
        <a:p>
          <a:endParaRPr lang="en-US"/>
        </a:p>
      </dgm:t>
    </dgm:pt>
    <dgm:pt modelId="{1103E5E4-C4B8-47AB-9443-3EDE4350FEC3}" type="sibTrans" cxnId="{B96895ED-58E2-40A0-BED8-3C56F9ED7326}">
      <dgm:prSet/>
      <dgm:spPr/>
      <dgm:t>
        <a:bodyPr/>
        <a:lstStyle/>
        <a:p>
          <a:endParaRPr lang="en-US"/>
        </a:p>
      </dgm:t>
    </dgm:pt>
    <dgm:pt modelId="{4C12A43B-FF42-4443-8345-6A685BA596F2}">
      <dgm:prSet phldrT="[Text]" custT="1">
        <dgm:style>
          <a:lnRef idx="2">
            <a:schemeClr val="accent3"/>
          </a:lnRef>
          <a:fillRef idx="1">
            <a:schemeClr val="lt1"/>
          </a:fillRef>
          <a:effectRef idx="0">
            <a:schemeClr val="accent3"/>
          </a:effectRef>
          <a:fontRef idx="minor">
            <a:schemeClr val="dk1"/>
          </a:fontRef>
        </dgm:style>
      </dgm:prSet>
      <dgm:spPr>
        <a:ln w="76200">
          <a:solidFill>
            <a:srgbClr val="00B0F0"/>
          </a:solidFill>
        </a:ln>
      </dgm:spPr>
      <dgm:t>
        <a:bodyPr/>
        <a:lstStyle/>
        <a:p>
          <a:r>
            <a:rPr lang="en-US" sz="2800" dirty="0">
              <a:solidFill>
                <a:schemeClr val="tx2"/>
              </a:solidFill>
            </a:rPr>
            <a:t>Price-earnings (P-E) ratio</a:t>
          </a:r>
        </a:p>
      </dgm:t>
    </dgm:pt>
    <dgm:pt modelId="{C52AE472-6971-4145-8910-445D576D98D5}" type="parTrans" cxnId="{9221F9CC-6A90-4FAD-B87B-22F6C84F397B}">
      <dgm:prSet/>
      <dgm:spPr>
        <a:ln w="76200">
          <a:solidFill>
            <a:srgbClr val="00B0F0"/>
          </a:solidFill>
        </a:ln>
      </dgm:spPr>
      <dgm:t>
        <a:bodyPr/>
        <a:lstStyle/>
        <a:p>
          <a:endParaRPr lang="en-US"/>
        </a:p>
      </dgm:t>
    </dgm:pt>
    <dgm:pt modelId="{7AFC8CA9-4111-4DD3-8B84-17DC7E3215A5}" type="sibTrans" cxnId="{9221F9CC-6A90-4FAD-B87B-22F6C84F397B}">
      <dgm:prSet/>
      <dgm:spPr/>
      <dgm:t>
        <a:bodyPr/>
        <a:lstStyle/>
        <a:p>
          <a:endParaRPr lang="en-US"/>
        </a:p>
      </dgm:t>
    </dgm:pt>
    <dgm:pt modelId="{738F29C9-60B7-4DCB-A120-B3D9EF4F7732}" type="pres">
      <dgm:prSet presAssocID="{28005738-18C2-446D-B361-CD864508ABF6}" presName="hierChild1" presStyleCnt="0">
        <dgm:presLayoutVars>
          <dgm:orgChart val="1"/>
          <dgm:chPref val="1"/>
          <dgm:dir/>
          <dgm:animOne val="branch"/>
          <dgm:animLvl val="lvl"/>
          <dgm:resizeHandles/>
        </dgm:presLayoutVars>
      </dgm:prSet>
      <dgm:spPr/>
    </dgm:pt>
    <dgm:pt modelId="{42640122-B618-41ED-BA35-9F324997B8EA}" type="pres">
      <dgm:prSet presAssocID="{8631AB5B-5464-4124-87E3-089D8AAA854C}" presName="hierRoot1" presStyleCnt="0">
        <dgm:presLayoutVars>
          <dgm:hierBranch val="init"/>
        </dgm:presLayoutVars>
      </dgm:prSet>
      <dgm:spPr/>
    </dgm:pt>
    <dgm:pt modelId="{F821811B-A12A-46E7-B8BD-77CC70D6DA9D}" type="pres">
      <dgm:prSet presAssocID="{8631AB5B-5464-4124-87E3-089D8AAA854C}" presName="rootComposite1" presStyleCnt="0"/>
      <dgm:spPr/>
    </dgm:pt>
    <dgm:pt modelId="{F2761665-66F8-4403-A4EF-03D2761B4DC7}" type="pres">
      <dgm:prSet presAssocID="{8631AB5B-5464-4124-87E3-089D8AAA854C}" presName="rootText1" presStyleLbl="node0" presStyleIdx="0" presStyleCnt="1" custScaleX="156019">
        <dgm:presLayoutVars>
          <dgm:chPref val="3"/>
        </dgm:presLayoutVars>
      </dgm:prSet>
      <dgm:spPr/>
    </dgm:pt>
    <dgm:pt modelId="{E2EF379A-8E4C-456C-885B-587FC2F08B82}" type="pres">
      <dgm:prSet presAssocID="{8631AB5B-5464-4124-87E3-089D8AAA854C}" presName="rootConnector1" presStyleLbl="node1" presStyleIdx="0" presStyleCnt="0"/>
      <dgm:spPr/>
    </dgm:pt>
    <dgm:pt modelId="{41BAD7B5-3548-49C3-96F7-A53B4ECAD69D}" type="pres">
      <dgm:prSet presAssocID="{8631AB5B-5464-4124-87E3-089D8AAA854C}" presName="hierChild2" presStyleCnt="0"/>
      <dgm:spPr/>
    </dgm:pt>
    <dgm:pt modelId="{8E25E825-EE44-48BF-BADA-3C726F37BC11}" type="pres">
      <dgm:prSet presAssocID="{063C9973-1BDE-40A0-8206-B47682E97B38}" presName="Name37" presStyleLbl="parChTrans1D2" presStyleIdx="0" presStyleCnt="2" custSzX="5605279"/>
      <dgm:spPr/>
    </dgm:pt>
    <dgm:pt modelId="{3A808307-924D-48B3-A3A7-EF092357C256}" type="pres">
      <dgm:prSet presAssocID="{ACD5CC29-6DC6-48AD-9D65-A6559E377F58}" presName="hierRoot2" presStyleCnt="0">
        <dgm:presLayoutVars>
          <dgm:hierBranch val="init"/>
        </dgm:presLayoutVars>
      </dgm:prSet>
      <dgm:spPr/>
    </dgm:pt>
    <dgm:pt modelId="{B8FCB699-7965-489B-A58D-E6CAC9F6C015}" type="pres">
      <dgm:prSet presAssocID="{ACD5CC29-6DC6-48AD-9D65-A6559E377F58}" presName="rootComposite" presStyleCnt="0"/>
      <dgm:spPr/>
    </dgm:pt>
    <dgm:pt modelId="{BCB67047-B81E-409F-8389-7C7807AAC393}" type="pres">
      <dgm:prSet presAssocID="{ACD5CC29-6DC6-48AD-9D65-A6559E377F58}" presName="rootText" presStyleLbl="node2" presStyleIdx="0" presStyleCnt="2" custScaleX="156019">
        <dgm:presLayoutVars>
          <dgm:chPref val="3"/>
        </dgm:presLayoutVars>
      </dgm:prSet>
      <dgm:spPr/>
    </dgm:pt>
    <dgm:pt modelId="{48873EDE-2B18-41F8-B5A9-269396023618}" type="pres">
      <dgm:prSet presAssocID="{ACD5CC29-6DC6-48AD-9D65-A6559E377F58}" presName="rootConnector" presStyleLbl="node2" presStyleIdx="0" presStyleCnt="2"/>
      <dgm:spPr/>
    </dgm:pt>
    <dgm:pt modelId="{E7FF69E2-B06F-477E-BA73-EB3B41459309}" type="pres">
      <dgm:prSet presAssocID="{ACD5CC29-6DC6-48AD-9D65-A6559E377F58}" presName="hierChild4" presStyleCnt="0"/>
      <dgm:spPr/>
    </dgm:pt>
    <dgm:pt modelId="{0846D67A-F57D-4CA0-820E-2586D599231D}" type="pres">
      <dgm:prSet presAssocID="{6659B3C0-927A-49EB-BF85-AAD2E2832957}" presName="Name37" presStyleLbl="parChTrans1D3" presStyleIdx="0" presStyleCnt="5" custSzX="2242111"/>
      <dgm:spPr/>
    </dgm:pt>
    <dgm:pt modelId="{E60C9991-2A8D-45C7-8934-091766CA48D3}" type="pres">
      <dgm:prSet presAssocID="{C51FB9B7-D26C-4B7D-A1F5-43E502F1B7CC}" presName="hierRoot2" presStyleCnt="0">
        <dgm:presLayoutVars>
          <dgm:hierBranch val="init"/>
        </dgm:presLayoutVars>
      </dgm:prSet>
      <dgm:spPr/>
    </dgm:pt>
    <dgm:pt modelId="{07349D46-21A8-42C8-8B55-14F8BAF70D88}" type="pres">
      <dgm:prSet presAssocID="{C51FB9B7-D26C-4B7D-A1F5-43E502F1B7CC}" presName="rootComposite" presStyleCnt="0"/>
      <dgm:spPr/>
    </dgm:pt>
    <dgm:pt modelId="{9BE3BE94-2BB2-4152-8498-49CEAA6FEA62}" type="pres">
      <dgm:prSet presAssocID="{C51FB9B7-D26C-4B7D-A1F5-43E502F1B7CC}" presName="rootText" presStyleLbl="node3" presStyleIdx="0" presStyleCnt="5" custScaleX="156019">
        <dgm:presLayoutVars>
          <dgm:chPref val="3"/>
        </dgm:presLayoutVars>
      </dgm:prSet>
      <dgm:spPr/>
    </dgm:pt>
    <dgm:pt modelId="{541C70F7-EABF-464F-AFB6-39841012DB2B}" type="pres">
      <dgm:prSet presAssocID="{C51FB9B7-D26C-4B7D-A1F5-43E502F1B7CC}" presName="rootConnector" presStyleLbl="node3" presStyleIdx="0" presStyleCnt="5"/>
      <dgm:spPr/>
    </dgm:pt>
    <dgm:pt modelId="{EAABD13E-5B65-4ACF-9F38-CEC551FCD69C}" type="pres">
      <dgm:prSet presAssocID="{C51FB9B7-D26C-4B7D-A1F5-43E502F1B7CC}" presName="hierChild4" presStyleCnt="0"/>
      <dgm:spPr/>
    </dgm:pt>
    <dgm:pt modelId="{33D3F41F-0871-4DDC-AA5B-DAC2A0A52D6B}" type="pres">
      <dgm:prSet presAssocID="{F8CB7D26-6C39-4E78-8130-6FF38A51D3E4}" presName="Name37" presStyleLbl="parChTrans1D4" presStyleIdx="0" presStyleCnt="13" custSzX="578962"/>
      <dgm:spPr/>
    </dgm:pt>
    <dgm:pt modelId="{E3AA19B2-DC3A-44C6-9D8B-0F29028961B0}" type="pres">
      <dgm:prSet presAssocID="{378E54DC-3319-4543-A7C0-16CA613B8979}" presName="hierRoot2" presStyleCnt="0">
        <dgm:presLayoutVars>
          <dgm:hierBranch val="init"/>
        </dgm:presLayoutVars>
      </dgm:prSet>
      <dgm:spPr/>
    </dgm:pt>
    <dgm:pt modelId="{F9EEC671-86F5-4F9D-891A-1AFFD0D83922}" type="pres">
      <dgm:prSet presAssocID="{378E54DC-3319-4543-A7C0-16CA613B8979}" presName="rootComposite" presStyleCnt="0"/>
      <dgm:spPr/>
    </dgm:pt>
    <dgm:pt modelId="{5F8EB165-8353-4A3C-86C4-650FD64E18A0}" type="pres">
      <dgm:prSet presAssocID="{378E54DC-3319-4543-A7C0-16CA613B8979}" presName="rootText" presStyleLbl="node4" presStyleIdx="0" presStyleCnt="13" custScaleX="156019" custLinFactNeighborX="-12355">
        <dgm:presLayoutVars>
          <dgm:chPref val="3"/>
        </dgm:presLayoutVars>
      </dgm:prSet>
      <dgm:spPr/>
    </dgm:pt>
    <dgm:pt modelId="{0496E722-58AF-4C24-B604-986B4B33E2A1}" type="pres">
      <dgm:prSet presAssocID="{378E54DC-3319-4543-A7C0-16CA613B8979}" presName="rootConnector" presStyleLbl="node4" presStyleIdx="0" presStyleCnt="13"/>
      <dgm:spPr/>
    </dgm:pt>
    <dgm:pt modelId="{DC88D7E1-FD0A-4B95-8BFB-558998CFFB54}" type="pres">
      <dgm:prSet presAssocID="{378E54DC-3319-4543-A7C0-16CA613B8979}" presName="hierChild4" presStyleCnt="0"/>
      <dgm:spPr/>
    </dgm:pt>
    <dgm:pt modelId="{B33BE628-1EAA-4EE0-8F76-2F143DEED064}" type="pres">
      <dgm:prSet presAssocID="{378E54DC-3319-4543-A7C0-16CA613B8979}" presName="hierChild5" presStyleCnt="0"/>
      <dgm:spPr/>
    </dgm:pt>
    <dgm:pt modelId="{B2C8283A-994C-4752-826B-4DD820374AF3}" type="pres">
      <dgm:prSet presAssocID="{C67A5AA8-20A0-4EDF-B65F-FC19751355FB}" presName="Name37" presStyleLbl="parChTrans1D4" presStyleIdx="1" presStyleCnt="13" custSzX="578962"/>
      <dgm:spPr/>
    </dgm:pt>
    <dgm:pt modelId="{418A62CF-1F5F-4C82-B43B-A583AEF4319A}" type="pres">
      <dgm:prSet presAssocID="{6931F973-0C9E-4D59-8464-3B956439B119}" presName="hierRoot2" presStyleCnt="0">
        <dgm:presLayoutVars>
          <dgm:hierBranch val="init"/>
        </dgm:presLayoutVars>
      </dgm:prSet>
      <dgm:spPr/>
    </dgm:pt>
    <dgm:pt modelId="{159B251A-9DD6-4C82-9411-38609546AE35}" type="pres">
      <dgm:prSet presAssocID="{6931F973-0C9E-4D59-8464-3B956439B119}" presName="rootComposite" presStyleCnt="0"/>
      <dgm:spPr/>
    </dgm:pt>
    <dgm:pt modelId="{8697CEE3-A31F-474E-A61A-F3F8DC093EC6}" type="pres">
      <dgm:prSet presAssocID="{6931F973-0C9E-4D59-8464-3B956439B119}" presName="rootText" presStyleLbl="node4" presStyleIdx="1" presStyleCnt="13" custScaleX="156019" custLinFactNeighborX="-12355">
        <dgm:presLayoutVars>
          <dgm:chPref val="3"/>
        </dgm:presLayoutVars>
      </dgm:prSet>
      <dgm:spPr/>
    </dgm:pt>
    <dgm:pt modelId="{8CC6DFA6-EBC9-43E3-BC53-B0FDA99A4A29}" type="pres">
      <dgm:prSet presAssocID="{6931F973-0C9E-4D59-8464-3B956439B119}" presName="rootConnector" presStyleLbl="node4" presStyleIdx="1" presStyleCnt="13"/>
      <dgm:spPr/>
    </dgm:pt>
    <dgm:pt modelId="{A3D7A50F-AAFF-4767-A0DF-BBE1B0B944C5}" type="pres">
      <dgm:prSet presAssocID="{6931F973-0C9E-4D59-8464-3B956439B119}" presName="hierChild4" presStyleCnt="0"/>
      <dgm:spPr/>
    </dgm:pt>
    <dgm:pt modelId="{8DADEF0E-EDF3-4310-B607-C3EF28146F36}" type="pres">
      <dgm:prSet presAssocID="{6931F973-0C9E-4D59-8464-3B956439B119}" presName="hierChild5" presStyleCnt="0"/>
      <dgm:spPr/>
    </dgm:pt>
    <dgm:pt modelId="{29CA4207-A9C1-41BB-88EF-B24BCF4EF024}" type="pres">
      <dgm:prSet presAssocID="{4D2A6D9D-BA71-4103-A2B6-56E458E28303}" presName="Name37" presStyleLbl="parChTrans1D4" presStyleIdx="2" presStyleCnt="13" custSzX="578962"/>
      <dgm:spPr/>
    </dgm:pt>
    <dgm:pt modelId="{7FA5830D-236F-414B-93F0-E66142FB3921}" type="pres">
      <dgm:prSet presAssocID="{FF50CBA9-DC73-4932-97C7-31C90BD2DE10}" presName="hierRoot2" presStyleCnt="0">
        <dgm:presLayoutVars>
          <dgm:hierBranch val="init"/>
        </dgm:presLayoutVars>
      </dgm:prSet>
      <dgm:spPr/>
    </dgm:pt>
    <dgm:pt modelId="{A0FDEBB6-E817-4550-9FBD-2E7EBE5981F4}" type="pres">
      <dgm:prSet presAssocID="{FF50CBA9-DC73-4932-97C7-31C90BD2DE10}" presName="rootComposite" presStyleCnt="0"/>
      <dgm:spPr/>
    </dgm:pt>
    <dgm:pt modelId="{599B3467-C585-4702-973E-526FFB2FB06E}" type="pres">
      <dgm:prSet presAssocID="{FF50CBA9-DC73-4932-97C7-31C90BD2DE10}" presName="rootText" presStyleLbl="node4" presStyleIdx="2" presStyleCnt="13" custScaleX="156019" custLinFactNeighborX="-12355">
        <dgm:presLayoutVars>
          <dgm:chPref val="3"/>
        </dgm:presLayoutVars>
      </dgm:prSet>
      <dgm:spPr/>
    </dgm:pt>
    <dgm:pt modelId="{61C1014F-D8E7-425C-ADC0-F1531174C476}" type="pres">
      <dgm:prSet presAssocID="{FF50CBA9-DC73-4932-97C7-31C90BD2DE10}" presName="rootConnector" presStyleLbl="node4" presStyleIdx="2" presStyleCnt="13"/>
      <dgm:spPr/>
    </dgm:pt>
    <dgm:pt modelId="{6D6A9EDE-F6AA-4821-A2E6-C4FE3E51D319}" type="pres">
      <dgm:prSet presAssocID="{FF50CBA9-DC73-4932-97C7-31C90BD2DE10}" presName="hierChild4" presStyleCnt="0"/>
      <dgm:spPr/>
    </dgm:pt>
    <dgm:pt modelId="{B1D307B7-EB9C-4C62-9079-A55FA54B1749}" type="pres">
      <dgm:prSet presAssocID="{FF50CBA9-DC73-4932-97C7-31C90BD2DE10}" presName="hierChild5" presStyleCnt="0"/>
      <dgm:spPr/>
    </dgm:pt>
    <dgm:pt modelId="{286B3866-D167-496B-BD0B-5D86829531EC}" type="pres">
      <dgm:prSet presAssocID="{2CB057EF-494D-4674-A6EA-F6ECD78C1352}" presName="Name37" presStyleLbl="parChTrans1D4" presStyleIdx="3" presStyleCnt="13"/>
      <dgm:spPr/>
    </dgm:pt>
    <dgm:pt modelId="{8A2F6A88-70DB-437B-89DA-5783DE66F9C3}" type="pres">
      <dgm:prSet presAssocID="{14EB613B-33F2-41ED-84A2-A2AB88F03199}" presName="hierRoot2" presStyleCnt="0">
        <dgm:presLayoutVars>
          <dgm:hierBranch val="init"/>
        </dgm:presLayoutVars>
      </dgm:prSet>
      <dgm:spPr/>
    </dgm:pt>
    <dgm:pt modelId="{DE4EE32C-412D-4FC8-ACD1-0E3639E6D129}" type="pres">
      <dgm:prSet presAssocID="{14EB613B-33F2-41ED-84A2-A2AB88F03199}" presName="rootComposite" presStyleCnt="0"/>
      <dgm:spPr/>
    </dgm:pt>
    <dgm:pt modelId="{6FBDD040-8C67-4A5E-891B-ED6D2FE79409}" type="pres">
      <dgm:prSet presAssocID="{14EB613B-33F2-41ED-84A2-A2AB88F03199}" presName="rootText" presStyleLbl="node4" presStyleIdx="3" presStyleCnt="13" custScaleX="155845" custLinFactNeighborX="-12840">
        <dgm:presLayoutVars>
          <dgm:chPref val="3"/>
        </dgm:presLayoutVars>
      </dgm:prSet>
      <dgm:spPr/>
    </dgm:pt>
    <dgm:pt modelId="{46852703-C373-4C19-BB0D-1A542F8B26C3}" type="pres">
      <dgm:prSet presAssocID="{14EB613B-33F2-41ED-84A2-A2AB88F03199}" presName="rootConnector" presStyleLbl="node4" presStyleIdx="3" presStyleCnt="13"/>
      <dgm:spPr/>
    </dgm:pt>
    <dgm:pt modelId="{1162A3D3-76A9-42A9-A611-9BDF1C37F035}" type="pres">
      <dgm:prSet presAssocID="{14EB613B-33F2-41ED-84A2-A2AB88F03199}" presName="hierChild4" presStyleCnt="0"/>
      <dgm:spPr/>
    </dgm:pt>
    <dgm:pt modelId="{B810BC71-D12B-4C2F-B9D2-61F064664B0D}" type="pres">
      <dgm:prSet presAssocID="{14EB613B-33F2-41ED-84A2-A2AB88F03199}" presName="hierChild5" presStyleCnt="0"/>
      <dgm:spPr/>
    </dgm:pt>
    <dgm:pt modelId="{AC43FC4E-E391-4241-99FE-52C4036A90C9}" type="pres">
      <dgm:prSet presAssocID="{C51FB9B7-D26C-4B7D-A1F5-43E502F1B7CC}" presName="hierChild5" presStyleCnt="0"/>
      <dgm:spPr/>
    </dgm:pt>
    <dgm:pt modelId="{70024569-35A3-4D15-96C9-C73A60BEC83B}" type="pres">
      <dgm:prSet presAssocID="{4B33466B-D2A5-4EA6-AD72-D9B7E00C2925}" presName="Name37" presStyleLbl="parChTrans1D3" presStyleIdx="1" presStyleCnt="5" custSzX="2242111"/>
      <dgm:spPr/>
    </dgm:pt>
    <dgm:pt modelId="{74633791-3F15-4B7E-A050-D34E23DD4B1B}" type="pres">
      <dgm:prSet presAssocID="{C16D6BD8-773A-41E0-BDCC-21246ED6172C}" presName="hierRoot2" presStyleCnt="0">
        <dgm:presLayoutVars>
          <dgm:hierBranch val="init"/>
        </dgm:presLayoutVars>
      </dgm:prSet>
      <dgm:spPr/>
    </dgm:pt>
    <dgm:pt modelId="{6913FDA9-17BF-4C53-9DEA-1CB9618821D1}" type="pres">
      <dgm:prSet presAssocID="{C16D6BD8-773A-41E0-BDCC-21246ED6172C}" presName="rootComposite" presStyleCnt="0"/>
      <dgm:spPr/>
    </dgm:pt>
    <dgm:pt modelId="{84BF3D2B-7D96-45F1-91B1-8035F7E1204B}" type="pres">
      <dgm:prSet presAssocID="{C16D6BD8-773A-41E0-BDCC-21246ED6172C}" presName="rootText" presStyleLbl="node3" presStyleIdx="1" presStyleCnt="5" custScaleX="156019">
        <dgm:presLayoutVars>
          <dgm:chPref val="3"/>
        </dgm:presLayoutVars>
      </dgm:prSet>
      <dgm:spPr/>
    </dgm:pt>
    <dgm:pt modelId="{B2237FB9-4627-4FF3-952F-EFDEC46429E3}" type="pres">
      <dgm:prSet presAssocID="{C16D6BD8-773A-41E0-BDCC-21246ED6172C}" presName="rootConnector" presStyleLbl="node3" presStyleIdx="1" presStyleCnt="5"/>
      <dgm:spPr/>
    </dgm:pt>
    <dgm:pt modelId="{7E248657-4BD3-493B-9CB6-01EA1D770B7B}" type="pres">
      <dgm:prSet presAssocID="{C16D6BD8-773A-41E0-BDCC-21246ED6172C}" presName="hierChild4" presStyleCnt="0"/>
      <dgm:spPr/>
    </dgm:pt>
    <dgm:pt modelId="{03E4808C-BF49-4E8E-8A7F-F2D2A038B20F}" type="pres">
      <dgm:prSet presAssocID="{946E8E3D-7E95-4A96-AB51-FA7311C12B9D}" presName="Name37" presStyleLbl="parChTrans1D4" presStyleIdx="4" presStyleCnt="13" custSzX="578962"/>
      <dgm:spPr/>
    </dgm:pt>
    <dgm:pt modelId="{8208C247-4B52-4514-B6E8-B2D3AA86731C}" type="pres">
      <dgm:prSet presAssocID="{BC3CAED9-5666-4DDE-916A-E479C8A37905}" presName="hierRoot2" presStyleCnt="0">
        <dgm:presLayoutVars>
          <dgm:hierBranch val="init"/>
        </dgm:presLayoutVars>
      </dgm:prSet>
      <dgm:spPr/>
    </dgm:pt>
    <dgm:pt modelId="{65A91CB4-4E45-467D-9BCC-0AB48593B100}" type="pres">
      <dgm:prSet presAssocID="{BC3CAED9-5666-4DDE-916A-E479C8A37905}" presName="rootComposite" presStyleCnt="0"/>
      <dgm:spPr/>
    </dgm:pt>
    <dgm:pt modelId="{DA74E098-1643-4A13-8509-A13C1D1BDE6A}" type="pres">
      <dgm:prSet presAssocID="{BC3CAED9-5666-4DDE-916A-E479C8A37905}" presName="rootText" presStyleLbl="node4" presStyleIdx="4" presStyleCnt="13" custScaleX="156019" custLinFactNeighborX="-12355">
        <dgm:presLayoutVars>
          <dgm:chPref val="3"/>
        </dgm:presLayoutVars>
      </dgm:prSet>
      <dgm:spPr/>
    </dgm:pt>
    <dgm:pt modelId="{C8B4F7D3-DE72-4477-A148-A231D48773F8}" type="pres">
      <dgm:prSet presAssocID="{BC3CAED9-5666-4DDE-916A-E479C8A37905}" presName="rootConnector" presStyleLbl="node4" presStyleIdx="4" presStyleCnt="13"/>
      <dgm:spPr/>
    </dgm:pt>
    <dgm:pt modelId="{E486266C-91BE-4ECC-9F02-A73249A08306}" type="pres">
      <dgm:prSet presAssocID="{BC3CAED9-5666-4DDE-916A-E479C8A37905}" presName="hierChild4" presStyleCnt="0"/>
      <dgm:spPr/>
    </dgm:pt>
    <dgm:pt modelId="{6090D802-B466-46CB-AB81-9DE4D0B1F25D}" type="pres">
      <dgm:prSet presAssocID="{BC3CAED9-5666-4DDE-916A-E479C8A37905}" presName="hierChild5" presStyleCnt="0"/>
      <dgm:spPr/>
    </dgm:pt>
    <dgm:pt modelId="{5E07E1BB-4670-4403-996A-09EEDE9D9E12}" type="pres">
      <dgm:prSet presAssocID="{90FBA9F3-5BCB-4F35-B3F4-913A2E5B3657}" presName="Name37" presStyleLbl="parChTrans1D4" presStyleIdx="5" presStyleCnt="13" custSzX="578962"/>
      <dgm:spPr/>
    </dgm:pt>
    <dgm:pt modelId="{476EB86D-F9BF-4FDE-BEBE-F8C9F147BCAD}" type="pres">
      <dgm:prSet presAssocID="{8910927F-7653-4650-AA3A-D3B105D51A8E}" presName="hierRoot2" presStyleCnt="0">
        <dgm:presLayoutVars>
          <dgm:hierBranch val="init"/>
        </dgm:presLayoutVars>
      </dgm:prSet>
      <dgm:spPr/>
    </dgm:pt>
    <dgm:pt modelId="{B6D470FA-8C0C-4A29-9257-941A495F69E6}" type="pres">
      <dgm:prSet presAssocID="{8910927F-7653-4650-AA3A-D3B105D51A8E}" presName="rootComposite" presStyleCnt="0"/>
      <dgm:spPr/>
    </dgm:pt>
    <dgm:pt modelId="{E2C53F66-2B91-452A-8285-F46B07ADFCA0}" type="pres">
      <dgm:prSet presAssocID="{8910927F-7653-4650-AA3A-D3B105D51A8E}" presName="rootText" presStyleLbl="node4" presStyleIdx="5" presStyleCnt="13" custScaleX="156019" custLinFactNeighborX="-12355">
        <dgm:presLayoutVars>
          <dgm:chPref val="3"/>
        </dgm:presLayoutVars>
      </dgm:prSet>
      <dgm:spPr/>
    </dgm:pt>
    <dgm:pt modelId="{B51B6D26-C508-4FD4-A0DB-C6105D15727D}" type="pres">
      <dgm:prSet presAssocID="{8910927F-7653-4650-AA3A-D3B105D51A8E}" presName="rootConnector" presStyleLbl="node4" presStyleIdx="5" presStyleCnt="13"/>
      <dgm:spPr/>
    </dgm:pt>
    <dgm:pt modelId="{B092566C-C04C-4F0B-9457-678ACAD8EBDE}" type="pres">
      <dgm:prSet presAssocID="{8910927F-7653-4650-AA3A-D3B105D51A8E}" presName="hierChild4" presStyleCnt="0"/>
      <dgm:spPr/>
    </dgm:pt>
    <dgm:pt modelId="{914E5B82-0B52-4041-8DF9-F3BAFC3E97F1}" type="pres">
      <dgm:prSet presAssocID="{8910927F-7653-4650-AA3A-D3B105D51A8E}" presName="hierChild5" presStyleCnt="0"/>
      <dgm:spPr/>
    </dgm:pt>
    <dgm:pt modelId="{1FA0B371-8C81-4D5C-9253-FDA85EF9A1BC}" type="pres">
      <dgm:prSet presAssocID="{C16D6BD8-773A-41E0-BDCC-21246ED6172C}" presName="hierChild5" presStyleCnt="0"/>
      <dgm:spPr/>
    </dgm:pt>
    <dgm:pt modelId="{80E3F468-589B-4B00-A795-F34204922C29}" type="pres">
      <dgm:prSet presAssocID="{ACD5CC29-6DC6-48AD-9D65-A6559E377F58}" presName="hierChild5" presStyleCnt="0"/>
      <dgm:spPr/>
    </dgm:pt>
    <dgm:pt modelId="{2DA5404F-7711-43E9-81F3-3641306A7AA4}" type="pres">
      <dgm:prSet presAssocID="{9AEA3E18-3933-4FC1-9ED9-8DBE6E827D5F}" presName="Name37" presStyleLbl="parChTrans1D2" presStyleIdx="1" presStyleCnt="2" custSzX="5605279"/>
      <dgm:spPr/>
    </dgm:pt>
    <dgm:pt modelId="{78A80BB4-1840-4AD5-B4A9-8B305FAABA44}" type="pres">
      <dgm:prSet presAssocID="{3190E507-8452-4950-B784-3259230C6679}" presName="hierRoot2" presStyleCnt="0">
        <dgm:presLayoutVars>
          <dgm:hierBranch val="init"/>
        </dgm:presLayoutVars>
      </dgm:prSet>
      <dgm:spPr/>
    </dgm:pt>
    <dgm:pt modelId="{8E60AFFD-548D-4EEF-ADF9-DA813836D41F}" type="pres">
      <dgm:prSet presAssocID="{3190E507-8452-4950-B784-3259230C6679}" presName="rootComposite" presStyleCnt="0"/>
      <dgm:spPr/>
    </dgm:pt>
    <dgm:pt modelId="{2977965A-F2BB-4686-9362-7B15C1F8A5B0}" type="pres">
      <dgm:prSet presAssocID="{3190E507-8452-4950-B784-3259230C6679}" presName="rootText" presStyleLbl="node2" presStyleIdx="1" presStyleCnt="2" custScaleX="202567" custLinFactNeighborX="62365">
        <dgm:presLayoutVars>
          <dgm:chPref val="3"/>
        </dgm:presLayoutVars>
      </dgm:prSet>
      <dgm:spPr/>
    </dgm:pt>
    <dgm:pt modelId="{32644E96-049E-4AEE-AF23-DB4CA40B81FF}" type="pres">
      <dgm:prSet presAssocID="{3190E507-8452-4950-B784-3259230C6679}" presName="rootConnector" presStyleLbl="node2" presStyleIdx="1" presStyleCnt="2"/>
      <dgm:spPr/>
    </dgm:pt>
    <dgm:pt modelId="{53EA1752-C0FD-43A6-B3CE-DDF69E3EDD39}" type="pres">
      <dgm:prSet presAssocID="{3190E507-8452-4950-B784-3259230C6679}" presName="hierChild4" presStyleCnt="0"/>
      <dgm:spPr/>
    </dgm:pt>
    <dgm:pt modelId="{4BD6FD6E-9E21-4598-9240-F2AADB07D085}" type="pres">
      <dgm:prSet presAssocID="{07BF54B5-6DAD-4A9A-AAAD-8DBEE490AFB0}" presName="Name37" presStyleLbl="parChTrans1D3" presStyleIdx="2" presStyleCnt="5" custSzX="4484223"/>
      <dgm:spPr/>
    </dgm:pt>
    <dgm:pt modelId="{33DF00DB-B8B8-4D83-8BD1-378352A44C7C}" type="pres">
      <dgm:prSet presAssocID="{6BD8FC5F-1D3C-451C-8390-65E9F5534707}" presName="hierRoot2" presStyleCnt="0">
        <dgm:presLayoutVars>
          <dgm:hierBranch val="init"/>
        </dgm:presLayoutVars>
      </dgm:prSet>
      <dgm:spPr/>
    </dgm:pt>
    <dgm:pt modelId="{18D5ED40-827B-426E-9F4D-074361347199}" type="pres">
      <dgm:prSet presAssocID="{6BD8FC5F-1D3C-451C-8390-65E9F5534707}" presName="rootComposite" presStyleCnt="0"/>
      <dgm:spPr/>
    </dgm:pt>
    <dgm:pt modelId="{24F217C6-17F0-43C7-94B2-A1C05AE709BF}" type="pres">
      <dgm:prSet presAssocID="{6BD8FC5F-1D3C-451C-8390-65E9F5534707}" presName="rootText" presStyleLbl="node3" presStyleIdx="2" presStyleCnt="5" custScaleX="156019" custLinFactNeighborX="62365">
        <dgm:presLayoutVars>
          <dgm:chPref val="3"/>
        </dgm:presLayoutVars>
      </dgm:prSet>
      <dgm:spPr/>
    </dgm:pt>
    <dgm:pt modelId="{79A62AA6-DBB7-4C2A-8DC4-7E1AEF5776F4}" type="pres">
      <dgm:prSet presAssocID="{6BD8FC5F-1D3C-451C-8390-65E9F5534707}" presName="rootConnector" presStyleLbl="node3" presStyleIdx="2" presStyleCnt="5"/>
      <dgm:spPr/>
    </dgm:pt>
    <dgm:pt modelId="{2587329F-D01F-4683-8231-A2C5E4F70DB9}" type="pres">
      <dgm:prSet presAssocID="{6BD8FC5F-1D3C-451C-8390-65E9F5534707}" presName="hierChild4" presStyleCnt="0"/>
      <dgm:spPr/>
    </dgm:pt>
    <dgm:pt modelId="{2B3150D0-0021-47C6-ABBA-BE280369BBC3}" type="pres">
      <dgm:prSet presAssocID="{3A650633-FFF6-4E86-9C99-89DD2EBB39D9}" presName="Name37" presStyleLbl="parChTrans1D4" presStyleIdx="6" presStyleCnt="13" custSzX="578962"/>
      <dgm:spPr/>
    </dgm:pt>
    <dgm:pt modelId="{39F9AF52-7B38-4224-8C69-69397E012DA2}" type="pres">
      <dgm:prSet presAssocID="{EC5CCE87-948E-40FA-BECA-DF5F74EEFA30}" presName="hierRoot2" presStyleCnt="0">
        <dgm:presLayoutVars>
          <dgm:hierBranch val="init"/>
        </dgm:presLayoutVars>
      </dgm:prSet>
      <dgm:spPr/>
    </dgm:pt>
    <dgm:pt modelId="{4BB29066-811B-488A-B078-01E959E68DA8}" type="pres">
      <dgm:prSet presAssocID="{EC5CCE87-948E-40FA-BECA-DF5F74EEFA30}" presName="rootComposite" presStyleCnt="0"/>
      <dgm:spPr/>
    </dgm:pt>
    <dgm:pt modelId="{3F0418EA-D8FD-4553-8DE7-77F42C696DB6}" type="pres">
      <dgm:prSet presAssocID="{EC5CCE87-948E-40FA-BECA-DF5F74EEFA30}" presName="rootText" presStyleLbl="node4" presStyleIdx="6" presStyleCnt="13" custScaleX="156019" custLinFactNeighborX="50010">
        <dgm:presLayoutVars>
          <dgm:chPref val="3"/>
        </dgm:presLayoutVars>
      </dgm:prSet>
      <dgm:spPr/>
    </dgm:pt>
    <dgm:pt modelId="{21808EE5-B761-4613-8E8A-7D114906782C}" type="pres">
      <dgm:prSet presAssocID="{EC5CCE87-948E-40FA-BECA-DF5F74EEFA30}" presName="rootConnector" presStyleLbl="node4" presStyleIdx="6" presStyleCnt="13"/>
      <dgm:spPr/>
    </dgm:pt>
    <dgm:pt modelId="{051608C6-1550-4E62-A0CC-5EE4F33B4A1E}" type="pres">
      <dgm:prSet presAssocID="{EC5CCE87-948E-40FA-BECA-DF5F74EEFA30}" presName="hierChild4" presStyleCnt="0"/>
      <dgm:spPr/>
    </dgm:pt>
    <dgm:pt modelId="{C1824CB0-E980-46F6-B8BF-1EF8F55A19F8}" type="pres">
      <dgm:prSet presAssocID="{EC5CCE87-948E-40FA-BECA-DF5F74EEFA30}" presName="hierChild5" presStyleCnt="0"/>
      <dgm:spPr/>
    </dgm:pt>
    <dgm:pt modelId="{53BEA4C1-613F-4543-8567-59E2020DA9C5}" type="pres">
      <dgm:prSet presAssocID="{74C5910F-0012-4DC2-A453-06F199FD65AC}" presName="Name37" presStyleLbl="parChTrans1D4" presStyleIdx="7" presStyleCnt="13" custSzX="578962"/>
      <dgm:spPr/>
    </dgm:pt>
    <dgm:pt modelId="{9D3C5F96-9DBF-4896-8C36-F8F84E901AB9}" type="pres">
      <dgm:prSet presAssocID="{F8DD75D3-B47E-4517-83C6-3883DBF6D8CA}" presName="hierRoot2" presStyleCnt="0">
        <dgm:presLayoutVars>
          <dgm:hierBranch val="init"/>
        </dgm:presLayoutVars>
      </dgm:prSet>
      <dgm:spPr/>
    </dgm:pt>
    <dgm:pt modelId="{83664E42-42F9-42F9-886D-41E506C3B5FF}" type="pres">
      <dgm:prSet presAssocID="{F8DD75D3-B47E-4517-83C6-3883DBF6D8CA}" presName="rootComposite" presStyleCnt="0"/>
      <dgm:spPr/>
    </dgm:pt>
    <dgm:pt modelId="{1A3ACA63-74FB-4575-BBFF-E99CAC46CAC3}" type="pres">
      <dgm:prSet presAssocID="{F8DD75D3-B47E-4517-83C6-3883DBF6D8CA}" presName="rootText" presStyleLbl="node4" presStyleIdx="7" presStyleCnt="13" custScaleX="156019" custLinFactNeighborX="50010">
        <dgm:presLayoutVars>
          <dgm:chPref val="3"/>
        </dgm:presLayoutVars>
      </dgm:prSet>
      <dgm:spPr/>
    </dgm:pt>
    <dgm:pt modelId="{E6CBAB54-1428-456C-BE07-3A0D33531612}" type="pres">
      <dgm:prSet presAssocID="{F8DD75D3-B47E-4517-83C6-3883DBF6D8CA}" presName="rootConnector" presStyleLbl="node4" presStyleIdx="7" presStyleCnt="13"/>
      <dgm:spPr/>
    </dgm:pt>
    <dgm:pt modelId="{467B8F60-1B09-4A45-8C34-2D09F84F8497}" type="pres">
      <dgm:prSet presAssocID="{F8DD75D3-B47E-4517-83C6-3883DBF6D8CA}" presName="hierChild4" presStyleCnt="0"/>
      <dgm:spPr/>
    </dgm:pt>
    <dgm:pt modelId="{0B5A67A5-AD6A-4844-BB1D-A943B3AD90FC}" type="pres">
      <dgm:prSet presAssocID="{F8DD75D3-B47E-4517-83C6-3883DBF6D8CA}" presName="hierChild5" presStyleCnt="0"/>
      <dgm:spPr/>
    </dgm:pt>
    <dgm:pt modelId="{43968865-9638-4A84-8082-13D3B25F5EDF}" type="pres">
      <dgm:prSet presAssocID="{FEC2534A-CF5F-4957-9B69-A6730AA826E3}" presName="Name37" presStyleLbl="parChTrans1D4" presStyleIdx="8" presStyleCnt="13"/>
      <dgm:spPr/>
    </dgm:pt>
    <dgm:pt modelId="{CD79FB18-8ADA-40B1-ACB2-3226300B879B}" type="pres">
      <dgm:prSet presAssocID="{0CDD69D5-89AD-4485-A5EE-313AB3EEDCA2}" presName="hierRoot2" presStyleCnt="0">
        <dgm:presLayoutVars>
          <dgm:hierBranch val="init"/>
        </dgm:presLayoutVars>
      </dgm:prSet>
      <dgm:spPr/>
    </dgm:pt>
    <dgm:pt modelId="{272C7136-1016-4032-B99B-80F0D624456B}" type="pres">
      <dgm:prSet presAssocID="{0CDD69D5-89AD-4485-A5EE-313AB3EEDCA2}" presName="rootComposite" presStyleCnt="0"/>
      <dgm:spPr/>
    </dgm:pt>
    <dgm:pt modelId="{F5BB8C67-0766-416C-B82E-65F289F8DDDB}" type="pres">
      <dgm:prSet presAssocID="{0CDD69D5-89AD-4485-A5EE-313AB3EEDCA2}" presName="rootText" presStyleLbl="node4" presStyleIdx="8" presStyleCnt="13" custScaleX="155845" custLinFactNeighborX="49525">
        <dgm:presLayoutVars>
          <dgm:chPref val="3"/>
        </dgm:presLayoutVars>
      </dgm:prSet>
      <dgm:spPr/>
    </dgm:pt>
    <dgm:pt modelId="{45E1241E-C089-4F1F-A7E0-8D3913B5A708}" type="pres">
      <dgm:prSet presAssocID="{0CDD69D5-89AD-4485-A5EE-313AB3EEDCA2}" presName="rootConnector" presStyleLbl="node4" presStyleIdx="8" presStyleCnt="13"/>
      <dgm:spPr/>
    </dgm:pt>
    <dgm:pt modelId="{0A8F3D9D-C5EE-47C5-81EB-A674CEACD947}" type="pres">
      <dgm:prSet presAssocID="{0CDD69D5-89AD-4485-A5EE-313AB3EEDCA2}" presName="hierChild4" presStyleCnt="0"/>
      <dgm:spPr/>
    </dgm:pt>
    <dgm:pt modelId="{14C3D668-C8AC-4096-8B77-E8DF452BBF84}" type="pres">
      <dgm:prSet presAssocID="{0CDD69D5-89AD-4485-A5EE-313AB3EEDCA2}" presName="hierChild5" presStyleCnt="0"/>
      <dgm:spPr/>
    </dgm:pt>
    <dgm:pt modelId="{5EE041D2-9DA5-4F38-A0D9-ADE7885AFD48}" type="pres">
      <dgm:prSet presAssocID="{6BD8FC5F-1D3C-451C-8390-65E9F5534707}" presName="hierChild5" presStyleCnt="0"/>
      <dgm:spPr/>
    </dgm:pt>
    <dgm:pt modelId="{D1C568EE-85A6-470A-A256-B4A6EEB77E76}" type="pres">
      <dgm:prSet presAssocID="{38B57D2D-7543-4600-9837-0307C82F2EBC}" presName="Name37" presStyleLbl="parChTrans1D3" presStyleIdx="3" presStyleCnt="5" custSzX="109912"/>
      <dgm:spPr/>
    </dgm:pt>
    <dgm:pt modelId="{377A15EE-A017-461F-ACF6-1AA0BFA95FA7}" type="pres">
      <dgm:prSet presAssocID="{BF1D30F7-7EBD-4EFB-8510-54D42E735374}" presName="hierRoot2" presStyleCnt="0">
        <dgm:presLayoutVars>
          <dgm:hierBranch val="init"/>
        </dgm:presLayoutVars>
      </dgm:prSet>
      <dgm:spPr/>
    </dgm:pt>
    <dgm:pt modelId="{87FA2E8D-D2EE-4D21-B626-9166B4FC525F}" type="pres">
      <dgm:prSet presAssocID="{BF1D30F7-7EBD-4EFB-8510-54D42E735374}" presName="rootComposite" presStyleCnt="0"/>
      <dgm:spPr/>
    </dgm:pt>
    <dgm:pt modelId="{4202CA76-7985-4537-B6F7-57ABE2AF1498}" type="pres">
      <dgm:prSet presAssocID="{BF1D30F7-7EBD-4EFB-8510-54D42E735374}" presName="rootText" presStyleLbl="node3" presStyleIdx="3" presStyleCnt="5" custScaleX="156019" custLinFactNeighborX="62365">
        <dgm:presLayoutVars>
          <dgm:chPref val="3"/>
        </dgm:presLayoutVars>
      </dgm:prSet>
      <dgm:spPr/>
    </dgm:pt>
    <dgm:pt modelId="{07AFDDFF-C523-4F40-B335-675FBC750CDB}" type="pres">
      <dgm:prSet presAssocID="{BF1D30F7-7EBD-4EFB-8510-54D42E735374}" presName="rootConnector" presStyleLbl="node3" presStyleIdx="3" presStyleCnt="5"/>
      <dgm:spPr/>
    </dgm:pt>
    <dgm:pt modelId="{6DBEF580-A34D-4D40-A010-6D66E2FB1E79}" type="pres">
      <dgm:prSet presAssocID="{BF1D30F7-7EBD-4EFB-8510-54D42E735374}" presName="hierChild4" presStyleCnt="0"/>
      <dgm:spPr/>
    </dgm:pt>
    <dgm:pt modelId="{95F5E62F-1DEB-4BD2-B55A-65E20C7FADAB}" type="pres">
      <dgm:prSet presAssocID="{F03E1B28-D9CD-452A-AEEE-15742A38A52B}" presName="Name37" presStyleLbl="parChTrans1D4" presStyleIdx="9" presStyleCnt="13" custSzX="578962"/>
      <dgm:spPr/>
    </dgm:pt>
    <dgm:pt modelId="{048E6F6C-9BC4-483A-B1F5-CF418B602932}" type="pres">
      <dgm:prSet presAssocID="{EE957C58-ABF6-4C06-B6F5-889719243448}" presName="hierRoot2" presStyleCnt="0">
        <dgm:presLayoutVars>
          <dgm:hierBranch val="init"/>
        </dgm:presLayoutVars>
      </dgm:prSet>
      <dgm:spPr/>
    </dgm:pt>
    <dgm:pt modelId="{75DEBCC4-AA9C-4E27-9617-84081B000D14}" type="pres">
      <dgm:prSet presAssocID="{EE957C58-ABF6-4C06-B6F5-889719243448}" presName="rootComposite" presStyleCnt="0"/>
      <dgm:spPr/>
    </dgm:pt>
    <dgm:pt modelId="{6A9C4C2F-DA79-4F9D-9F97-25EA1AF4FFC6}" type="pres">
      <dgm:prSet presAssocID="{EE957C58-ABF6-4C06-B6F5-889719243448}" presName="rootText" presStyleLbl="node4" presStyleIdx="9" presStyleCnt="13" custScaleX="156019" custLinFactNeighborX="50010">
        <dgm:presLayoutVars>
          <dgm:chPref val="3"/>
        </dgm:presLayoutVars>
      </dgm:prSet>
      <dgm:spPr/>
    </dgm:pt>
    <dgm:pt modelId="{31C9C1C5-41DD-4551-879A-04268801A53C}" type="pres">
      <dgm:prSet presAssocID="{EE957C58-ABF6-4C06-B6F5-889719243448}" presName="rootConnector" presStyleLbl="node4" presStyleIdx="9" presStyleCnt="13"/>
      <dgm:spPr/>
    </dgm:pt>
    <dgm:pt modelId="{E04223D8-679E-4D63-93C7-E2C8813FF6A8}" type="pres">
      <dgm:prSet presAssocID="{EE957C58-ABF6-4C06-B6F5-889719243448}" presName="hierChild4" presStyleCnt="0"/>
      <dgm:spPr/>
    </dgm:pt>
    <dgm:pt modelId="{4B533259-4319-4281-A5B8-C371E36D4D4F}" type="pres">
      <dgm:prSet presAssocID="{EE957C58-ABF6-4C06-B6F5-889719243448}" presName="hierChild5" presStyleCnt="0"/>
      <dgm:spPr/>
    </dgm:pt>
    <dgm:pt modelId="{13C2C1CD-20D0-46A9-B534-9A4F601CA126}" type="pres">
      <dgm:prSet presAssocID="{06108B9F-655E-4411-91D4-B53E6E345DF8}" presName="Name37" presStyleLbl="parChTrans1D4" presStyleIdx="10" presStyleCnt="13" custSzX="578962"/>
      <dgm:spPr/>
    </dgm:pt>
    <dgm:pt modelId="{F0E5FCC0-DD16-4051-BDF8-53B1DE5E71A6}" type="pres">
      <dgm:prSet presAssocID="{34E2CBFD-EDD6-4818-8CEC-054DCC81D1A1}" presName="hierRoot2" presStyleCnt="0">
        <dgm:presLayoutVars>
          <dgm:hierBranch val="init"/>
        </dgm:presLayoutVars>
      </dgm:prSet>
      <dgm:spPr/>
    </dgm:pt>
    <dgm:pt modelId="{ACD0BC58-BA49-44F2-9696-3985B100CEE7}" type="pres">
      <dgm:prSet presAssocID="{34E2CBFD-EDD6-4818-8CEC-054DCC81D1A1}" presName="rootComposite" presStyleCnt="0"/>
      <dgm:spPr/>
    </dgm:pt>
    <dgm:pt modelId="{5A4340FE-0C7C-410A-8478-21D983A39E24}" type="pres">
      <dgm:prSet presAssocID="{34E2CBFD-EDD6-4818-8CEC-054DCC81D1A1}" presName="rootText" presStyleLbl="node4" presStyleIdx="10" presStyleCnt="13" custScaleX="156019" custLinFactNeighborX="50010">
        <dgm:presLayoutVars>
          <dgm:chPref val="3"/>
        </dgm:presLayoutVars>
      </dgm:prSet>
      <dgm:spPr/>
    </dgm:pt>
    <dgm:pt modelId="{F3528C91-6280-4689-8746-3C89A89E5291}" type="pres">
      <dgm:prSet presAssocID="{34E2CBFD-EDD6-4818-8CEC-054DCC81D1A1}" presName="rootConnector" presStyleLbl="node4" presStyleIdx="10" presStyleCnt="13"/>
      <dgm:spPr/>
    </dgm:pt>
    <dgm:pt modelId="{C0368848-0D3B-487C-8443-A97FD44E0C49}" type="pres">
      <dgm:prSet presAssocID="{34E2CBFD-EDD6-4818-8CEC-054DCC81D1A1}" presName="hierChild4" presStyleCnt="0"/>
      <dgm:spPr/>
    </dgm:pt>
    <dgm:pt modelId="{9F8775E7-5820-49C8-9403-387595C3A174}" type="pres">
      <dgm:prSet presAssocID="{34E2CBFD-EDD6-4818-8CEC-054DCC81D1A1}" presName="hierChild5" presStyleCnt="0"/>
      <dgm:spPr/>
    </dgm:pt>
    <dgm:pt modelId="{0E933C35-4852-4E48-849C-88B22B4F4A91}" type="pres">
      <dgm:prSet presAssocID="{C52AE472-6971-4145-8910-445D576D98D5}" presName="Name37" presStyleLbl="parChTrans1D4" presStyleIdx="11" presStyleCnt="13"/>
      <dgm:spPr/>
    </dgm:pt>
    <dgm:pt modelId="{2EFAB826-B0FA-4F66-BE66-CE804ACC2E71}" type="pres">
      <dgm:prSet presAssocID="{4C12A43B-FF42-4443-8345-6A685BA596F2}" presName="hierRoot2" presStyleCnt="0">
        <dgm:presLayoutVars>
          <dgm:hierBranch val="init"/>
        </dgm:presLayoutVars>
      </dgm:prSet>
      <dgm:spPr/>
    </dgm:pt>
    <dgm:pt modelId="{52EB3E2C-1D0D-4AA6-9FDE-42E63B7B8997}" type="pres">
      <dgm:prSet presAssocID="{4C12A43B-FF42-4443-8345-6A685BA596F2}" presName="rootComposite" presStyleCnt="0"/>
      <dgm:spPr/>
    </dgm:pt>
    <dgm:pt modelId="{EE8B1DB6-8CAF-4D13-9AD3-66E298F8DF82}" type="pres">
      <dgm:prSet presAssocID="{4C12A43B-FF42-4443-8345-6A685BA596F2}" presName="rootText" presStyleLbl="node4" presStyleIdx="11" presStyleCnt="13" custScaleX="155845" custLinFactNeighborX="49525">
        <dgm:presLayoutVars>
          <dgm:chPref val="3"/>
        </dgm:presLayoutVars>
      </dgm:prSet>
      <dgm:spPr/>
    </dgm:pt>
    <dgm:pt modelId="{8625742B-F73E-4FF8-8137-59E465B336C7}" type="pres">
      <dgm:prSet presAssocID="{4C12A43B-FF42-4443-8345-6A685BA596F2}" presName="rootConnector" presStyleLbl="node4" presStyleIdx="11" presStyleCnt="13"/>
      <dgm:spPr/>
    </dgm:pt>
    <dgm:pt modelId="{1C899665-492C-43E8-9E28-45907B8E8D30}" type="pres">
      <dgm:prSet presAssocID="{4C12A43B-FF42-4443-8345-6A685BA596F2}" presName="hierChild4" presStyleCnt="0"/>
      <dgm:spPr/>
    </dgm:pt>
    <dgm:pt modelId="{B9052DB5-E3DE-4ECE-970C-6F363FE55CF5}" type="pres">
      <dgm:prSet presAssocID="{4C12A43B-FF42-4443-8345-6A685BA596F2}" presName="hierChild5" presStyleCnt="0"/>
      <dgm:spPr/>
    </dgm:pt>
    <dgm:pt modelId="{558325D0-0FE5-4BB6-8187-A145CF18EAF5}" type="pres">
      <dgm:prSet presAssocID="{BF1D30F7-7EBD-4EFB-8510-54D42E735374}" presName="hierChild5" presStyleCnt="0"/>
      <dgm:spPr/>
    </dgm:pt>
    <dgm:pt modelId="{BDF78076-11A8-43F3-B5D0-73F91B586BAF}" type="pres">
      <dgm:prSet presAssocID="{540B2C84-A213-47E4-94BF-D8F7100BB519}" presName="Name37" presStyleLbl="parChTrans1D3" presStyleIdx="4" presStyleCnt="5" custSzX="4484223"/>
      <dgm:spPr/>
    </dgm:pt>
    <dgm:pt modelId="{E07C27DD-A6F6-405D-9DE3-BB8E351DF590}" type="pres">
      <dgm:prSet presAssocID="{7202FB26-FAEF-4D87-9500-D14945DCA167}" presName="hierRoot2" presStyleCnt="0">
        <dgm:presLayoutVars>
          <dgm:hierBranch val="init"/>
        </dgm:presLayoutVars>
      </dgm:prSet>
      <dgm:spPr/>
    </dgm:pt>
    <dgm:pt modelId="{1690698E-C233-4210-949D-445F38EDFCB3}" type="pres">
      <dgm:prSet presAssocID="{7202FB26-FAEF-4D87-9500-D14945DCA167}" presName="rootComposite" presStyleCnt="0"/>
      <dgm:spPr/>
    </dgm:pt>
    <dgm:pt modelId="{9AE2321A-85C5-448E-B1E5-D99439ADE714}" type="pres">
      <dgm:prSet presAssocID="{7202FB26-FAEF-4D87-9500-D14945DCA167}" presName="rootText" presStyleLbl="node3" presStyleIdx="4" presStyleCnt="5" custScaleX="156019" custLinFactNeighborX="62365">
        <dgm:presLayoutVars>
          <dgm:chPref val="3"/>
        </dgm:presLayoutVars>
      </dgm:prSet>
      <dgm:spPr/>
    </dgm:pt>
    <dgm:pt modelId="{345CDB87-4B6B-439F-B9D8-F188C3ED3EBE}" type="pres">
      <dgm:prSet presAssocID="{7202FB26-FAEF-4D87-9500-D14945DCA167}" presName="rootConnector" presStyleLbl="node3" presStyleIdx="4" presStyleCnt="5"/>
      <dgm:spPr/>
    </dgm:pt>
    <dgm:pt modelId="{6C2841A5-E4AE-4B3B-8EC4-95AE4FC66989}" type="pres">
      <dgm:prSet presAssocID="{7202FB26-FAEF-4D87-9500-D14945DCA167}" presName="hierChild4" presStyleCnt="0"/>
      <dgm:spPr/>
    </dgm:pt>
    <dgm:pt modelId="{02D3D183-B198-498F-AA96-1F141E412C7C}" type="pres">
      <dgm:prSet presAssocID="{382B1713-485B-473F-B660-102B1B00D066}" presName="Name37" presStyleLbl="parChTrans1D4" presStyleIdx="12" presStyleCnt="13" custSzX="578962"/>
      <dgm:spPr/>
    </dgm:pt>
    <dgm:pt modelId="{B5D966F6-B97E-45D3-BE56-61E38B248EBC}" type="pres">
      <dgm:prSet presAssocID="{08A0A25D-844E-4330-9431-6D65EAAEEB0C}" presName="hierRoot2" presStyleCnt="0">
        <dgm:presLayoutVars>
          <dgm:hierBranch val="init"/>
        </dgm:presLayoutVars>
      </dgm:prSet>
      <dgm:spPr/>
    </dgm:pt>
    <dgm:pt modelId="{8DECBB57-9A2B-4EED-948A-D6114A3CBA9C}" type="pres">
      <dgm:prSet presAssocID="{08A0A25D-844E-4330-9431-6D65EAAEEB0C}" presName="rootComposite" presStyleCnt="0"/>
      <dgm:spPr/>
    </dgm:pt>
    <dgm:pt modelId="{4AA62E3C-B9BA-4A30-8CF1-9B1D75C49D71}" type="pres">
      <dgm:prSet presAssocID="{08A0A25D-844E-4330-9431-6D65EAAEEB0C}" presName="rootText" presStyleLbl="node4" presStyleIdx="12" presStyleCnt="13" custScaleX="156019" custLinFactNeighborX="50010">
        <dgm:presLayoutVars>
          <dgm:chPref val="3"/>
        </dgm:presLayoutVars>
      </dgm:prSet>
      <dgm:spPr/>
    </dgm:pt>
    <dgm:pt modelId="{9FE40A9C-2E71-48A8-B2AF-91851740E642}" type="pres">
      <dgm:prSet presAssocID="{08A0A25D-844E-4330-9431-6D65EAAEEB0C}" presName="rootConnector" presStyleLbl="node4" presStyleIdx="12" presStyleCnt="13"/>
      <dgm:spPr/>
    </dgm:pt>
    <dgm:pt modelId="{44138CE5-C3DB-41FD-B370-967093A069D4}" type="pres">
      <dgm:prSet presAssocID="{08A0A25D-844E-4330-9431-6D65EAAEEB0C}" presName="hierChild4" presStyleCnt="0"/>
      <dgm:spPr/>
    </dgm:pt>
    <dgm:pt modelId="{4361B606-383A-4C6A-9894-1369706CACFF}" type="pres">
      <dgm:prSet presAssocID="{08A0A25D-844E-4330-9431-6D65EAAEEB0C}" presName="hierChild5" presStyleCnt="0"/>
      <dgm:spPr/>
    </dgm:pt>
    <dgm:pt modelId="{69CAE898-D537-4D86-8380-4099F06F1E6B}" type="pres">
      <dgm:prSet presAssocID="{7202FB26-FAEF-4D87-9500-D14945DCA167}" presName="hierChild5" presStyleCnt="0"/>
      <dgm:spPr/>
    </dgm:pt>
    <dgm:pt modelId="{ADD40B70-B0AB-43E4-AEA6-CBF12A014C56}" type="pres">
      <dgm:prSet presAssocID="{3190E507-8452-4950-B784-3259230C6679}" presName="hierChild5" presStyleCnt="0"/>
      <dgm:spPr/>
    </dgm:pt>
    <dgm:pt modelId="{1ED5DA84-077A-4120-BF18-908313EDF977}" type="pres">
      <dgm:prSet presAssocID="{8631AB5B-5464-4124-87E3-089D8AAA854C}" presName="hierChild3" presStyleCnt="0"/>
      <dgm:spPr/>
    </dgm:pt>
  </dgm:ptLst>
  <dgm:cxnLst>
    <dgm:cxn modelId="{7DA62508-E28A-4F8B-94FC-1EF982A6C962}" type="presOf" srcId="{BF1D30F7-7EBD-4EFB-8510-54D42E735374}" destId="{07AFDDFF-C523-4F40-B335-675FBC750CDB}" srcOrd="1" destOrd="0" presId="urn:microsoft.com/office/officeart/2005/8/layout/orgChart1"/>
    <dgm:cxn modelId="{8F08D409-3464-450F-AF9C-C32D6A398ED5}" type="presOf" srcId="{8631AB5B-5464-4124-87E3-089D8AAA854C}" destId="{E2EF379A-8E4C-456C-885B-587FC2F08B82}" srcOrd="1" destOrd="0" presId="urn:microsoft.com/office/officeart/2005/8/layout/orgChart1"/>
    <dgm:cxn modelId="{DF530F0E-0EF4-4F16-8816-CD4A6C78542A}" srcId="{28005738-18C2-446D-B361-CD864508ABF6}" destId="{8631AB5B-5464-4124-87E3-089D8AAA854C}" srcOrd="0" destOrd="0" parTransId="{9849B95D-E911-4B72-9CF1-A970EE08A0BA}" sibTransId="{41358DBD-E692-4ADD-AD5B-03A1FC9DCDA1}"/>
    <dgm:cxn modelId="{A2DC1312-440B-40DD-97B2-458F06DCC7DB}" type="presOf" srcId="{EE957C58-ABF6-4C06-B6F5-889719243448}" destId="{31C9C1C5-41DD-4551-879A-04268801A53C}" srcOrd="1" destOrd="0" presId="urn:microsoft.com/office/officeart/2005/8/layout/orgChart1"/>
    <dgm:cxn modelId="{1F9ED012-7921-4539-9DAF-8FDFEB138FBB}" type="presOf" srcId="{8631AB5B-5464-4124-87E3-089D8AAA854C}" destId="{F2761665-66F8-4403-A4EF-03D2761B4DC7}" srcOrd="0" destOrd="0" presId="urn:microsoft.com/office/officeart/2005/8/layout/orgChart1"/>
    <dgm:cxn modelId="{5A875C16-83E0-454A-A9C6-B33A6FE51AB1}" type="presOf" srcId="{34E2CBFD-EDD6-4818-8CEC-054DCC81D1A1}" destId="{5A4340FE-0C7C-410A-8478-21D983A39E24}" srcOrd="0" destOrd="0" presId="urn:microsoft.com/office/officeart/2005/8/layout/orgChart1"/>
    <dgm:cxn modelId="{E2537B16-939F-4D14-8BB5-C48DCEC4CCE1}" srcId="{ACD5CC29-6DC6-48AD-9D65-A6559E377F58}" destId="{C51FB9B7-D26C-4B7D-A1F5-43E502F1B7CC}" srcOrd="0" destOrd="0" parTransId="{6659B3C0-927A-49EB-BF85-AAD2E2832957}" sibTransId="{3D95C9A2-B8AE-4079-A5D3-85D3E355DAD8}"/>
    <dgm:cxn modelId="{CA27EC1B-F9C3-4F87-AE5D-91D204E9FF9F}" type="presOf" srcId="{F8DD75D3-B47E-4517-83C6-3883DBF6D8CA}" destId="{1A3ACA63-74FB-4575-BBFF-E99CAC46CAC3}" srcOrd="0" destOrd="0" presId="urn:microsoft.com/office/officeart/2005/8/layout/orgChart1"/>
    <dgm:cxn modelId="{D6A74A1E-0C29-46FB-8AB2-8F44BBF4A29E}" type="presOf" srcId="{3190E507-8452-4950-B784-3259230C6679}" destId="{2977965A-F2BB-4686-9362-7B15C1F8A5B0}" srcOrd="0" destOrd="0" presId="urn:microsoft.com/office/officeart/2005/8/layout/orgChart1"/>
    <dgm:cxn modelId="{00415B1F-A989-421E-94F4-094895390300}" type="presOf" srcId="{14EB613B-33F2-41ED-84A2-A2AB88F03199}" destId="{6FBDD040-8C67-4A5E-891B-ED6D2FE79409}" srcOrd="0" destOrd="0" presId="urn:microsoft.com/office/officeart/2005/8/layout/orgChart1"/>
    <dgm:cxn modelId="{05810022-F8FB-4900-AA4C-592AEA902783}" type="presOf" srcId="{08A0A25D-844E-4330-9431-6D65EAAEEB0C}" destId="{9FE40A9C-2E71-48A8-B2AF-91851740E642}" srcOrd="1" destOrd="0" presId="urn:microsoft.com/office/officeart/2005/8/layout/orgChart1"/>
    <dgm:cxn modelId="{46693D23-FB5A-45AC-A5CB-79A010FFBF55}" srcId="{C51FB9B7-D26C-4B7D-A1F5-43E502F1B7CC}" destId="{6931F973-0C9E-4D59-8464-3B956439B119}" srcOrd="1" destOrd="0" parTransId="{C67A5AA8-20A0-4EDF-B65F-FC19751355FB}" sibTransId="{95FDB572-6405-43DD-BDC2-1CE56ECCE880}"/>
    <dgm:cxn modelId="{31AFF624-526F-4E1D-9E2B-33A2A1EC8763}" srcId="{BF1D30F7-7EBD-4EFB-8510-54D42E735374}" destId="{34E2CBFD-EDD6-4818-8CEC-054DCC81D1A1}" srcOrd="1" destOrd="0" parTransId="{06108B9F-655E-4411-91D4-B53E6E345DF8}" sibTransId="{AD656F66-1373-4AC8-8D26-B918CF459664}"/>
    <dgm:cxn modelId="{BB58C32D-CC0D-459B-B78D-4036C2418C06}" type="presOf" srcId="{BF1D30F7-7EBD-4EFB-8510-54D42E735374}" destId="{4202CA76-7985-4537-B6F7-57ABE2AF1498}" srcOrd="0" destOrd="0" presId="urn:microsoft.com/office/officeart/2005/8/layout/orgChart1"/>
    <dgm:cxn modelId="{A307FA30-D911-4B1D-B9B9-296A5F2C3AC1}" type="presOf" srcId="{4C12A43B-FF42-4443-8345-6A685BA596F2}" destId="{8625742B-F73E-4FF8-8137-59E465B336C7}" srcOrd="1" destOrd="0" presId="urn:microsoft.com/office/officeart/2005/8/layout/orgChart1"/>
    <dgm:cxn modelId="{81943E31-776E-4ACE-B21E-D4E0CAEDE310}" type="presOf" srcId="{2CB057EF-494D-4674-A6EA-F6ECD78C1352}" destId="{286B3866-D167-496B-BD0B-5D86829531EC}" srcOrd="0" destOrd="0" presId="urn:microsoft.com/office/officeart/2005/8/layout/orgChart1"/>
    <dgm:cxn modelId="{B04F0033-F5F8-40F9-A6F0-69906B6CF87F}" srcId="{C51FB9B7-D26C-4B7D-A1F5-43E502F1B7CC}" destId="{378E54DC-3319-4543-A7C0-16CA613B8979}" srcOrd="0" destOrd="0" parTransId="{F8CB7D26-6C39-4E78-8130-6FF38A51D3E4}" sibTransId="{5FBABB32-C1A0-4B29-A9B3-72841F538F64}"/>
    <dgm:cxn modelId="{9F280538-4F5C-4662-B38E-915040E38892}" type="presOf" srcId="{06108B9F-655E-4411-91D4-B53E6E345DF8}" destId="{13C2C1CD-20D0-46A9-B534-9A4F601CA126}" srcOrd="0" destOrd="0" presId="urn:microsoft.com/office/officeart/2005/8/layout/orgChart1"/>
    <dgm:cxn modelId="{EE722D40-F486-4C9B-A787-0DCC9DC40A95}" type="presOf" srcId="{C51FB9B7-D26C-4B7D-A1F5-43E502F1B7CC}" destId="{9BE3BE94-2BB2-4152-8498-49CEAA6FEA62}" srcOrd="0" destOrd="0" presId="urn:microsoft.com/office/officeart/2005/8/layout/orgChart1"/>
    <dgm:cxn modelId="{18CCC642-8415-464C-B1B8-6A22E9707D66}" type="presOf" srcId="{4B33466B-D2A5-4EA6-AD72-D9B7E00C2925}" destId="{70024569-35A3-4D15-96C9-C73A60BEC83B}" srcOrd="0" destOrd="0" presId="urn:microsoft.com/office/officeart/2005/8/layout/orgChart1"/>
    <dgm:cxn modelId="{7458CE46-9D1A-4BF4-8FDF-0923A2780B74}" type="presOf" srcId="{BC3CAED9-5666-4DDE-916A-E479C8A37905}" destId="{C8B4F7D3-DE72-4477-A148-A231D48773F8}" srcOrd="1" destOrd="0" presId="urn:microsoft.com/office/officeart/2005/8/layout/orgChart1"/>
    <dgm:cxn modelId="{C4283848-D7F9-4423-80B1-71DDEE1E801A}" type="presOf" srcId="{7202FB26-FAEF-4D87-9500-D14945DCA167}" destId="{9AE2321A-85C5-448E-B1E5-D99439ADE714}" srcOrd="0" destOrd="0" presId="urn:microsoft.com/office/officeart/2005/8/layout/orgChart1"/>
    <dgm:cxn modelId="{D7575B49-3B0B-46B4-AAF4-00ED11A502C8}" type="presOf" srcId="{08A0A25D-844E-4330-9431-6D65EAAEEB0C}" destId="{4AA62E3C-B9BA-4A30-8CF1-9B1D75C49D71}" srcOrd="0" destOrd="0" presId="urn:microsoft.com/office/officeart/2005/8/layout/orgChart1"/>
    <dgm:cxn modelId="{AB7F4D4A-89A3-4EF7-AAEF-5205DEE4898B}" srcId="{ACD5CC29-6DC6-48AD-9D65-A6559E377F58}" destId="{C16D6BD8-773A-41E0-BDCC-21246ED6172C}" srcOrd="1" destOrd="0" parTransId="{4B33466B-D2A5-4EA6-AD72-D9B7E00C2925}" sibTransId="{358F5D78-EE9C-4255-BD7E-F701871985CE}"/>
    <dgm:cxn modelId="{A59C874C-C4B0-4A85-ABFE-8B91D6D0ED27}" type="presOf" srcId="{0CDD69D5-89AD-4485-A5EE-313AB3EEDCA2}" destId="{45E1241E-C089-4F1F-A7E0-8D3913B5A708}" srcOrd="1" destOrd="0" presId="urn:microsoft.com/office/officeart/2005/8/layout/orgChart1"/>
    <dgm:cxn modelId="{03C0EF4F-E50F-4070-87D2-58552B05E941}" type="presOf" srcId="{378E54DC-3319-4543-A7C0-16CA613B8979}" destId="{5F8EB165-8353-4A3C-86C4-650FD64E18A0}" srcOrd="0" destOrd="0" presId="urn:microsoft.com/office/officeart/2005/8/layout/orgChart1"/>
    <dgm:cxn modelId="{3998C250-7EC7-4180-8E80-A677DC5654B7}" type="presOf" srcId="{28005738-18C2-446D-B361-CD864508ABF6}" destId="{738F29C9-60B7-4DCB-A120-B3D9EF4F7732}" srcOrd="0" destOrd="0" presId="urn:microsoft.com/office/officeart/2005/8/layout/orgChart1"/>
    <dgm:cxn modelId="{BC952352-A98D-4EB2-BB88-58611F777DE8}" srcId="{6BD8FC5F-1D3C-451C-8390-65E9F5534707}" destId="{F8DD75D3-B47E-4517-83C6-3883DBF6D8CA}" srcOrd="1" destOrd="0" parTransId="{74C5910F-0012-4DC2-A453-06F199FD65AC}" sibTransId="{BEAD8A41-4238-41C8-80FD-825B64A91BEC}"/>
    <dgm:cxn modelId="{AE5CEB56-C174-49C1-8BA7-EB5EE47FA179}" type="presOf" srcId="{6931F973-0C9E-4D59-8464-3B956439B119}" destId="{8CC6DFA6-EBC9-43E3-BC53-B0FDA99A4A29}" srcOrd="1" destOrd="0" presId="urn:microsoft.com/office/officeart/2005/8/layout/orgChart1"/>
    <dgm:cxn modelId="{4D6F4457-B17F-41CF-A034-29517329DF6D}" type="presOf" srcId="{C67A5AA8-20A0-4EDF-B65F-FC19751355FB}" destId="{B2C8283A-994C-4752-826B-4DD820374AF3}" srcOrd="0" destOrd="0" presId="urn:microsoft.com/office/officeart/2005/8/layout/orgChart1"/>
    <dgm:cxn modelId="{F826F559-C655-486A-A333-18004A4B3C40}" srcId="{3190E507-8452-4950-B784-3259230C6679}" destId="{7202FB26-FAEF-4D87-9500-D14945DCA167}" srcOrd="2" destOrd="0" parTransId="{540B2C84-A213-47E4-94BF-D8F7100BB519}" sibTransId="{381104D3-99D8-4A94-9977-0D6C4D78B0FD}"/>
    <dgm:cxn modelId="{C00F9262-00A2-47FD-B1AE-CCA7B6DA09A0}" type="presOf" srcId="{BC3CAED9-5666-4DDE-916A-E479C8A37905}" destId="{DA74E098-1643-4A13-8509-A13C1D1BDE6A}" srcOrd="0" destOrd="0" presId="urn:microsoft.com/office/officeart/2005/8/layout/orgChart1"/>
    <dgm:cxn modelId="{0EA62E63-81CA-4F22-9E2E-B2BB9CFA491F}" type="presOf" srcId="{8910927F-7653-4650-AA3A-D3B105D51A8E}" destId="{E2C53F66-2B91-452A-8285-F46B07ADFCA0}" srcOrd="0" destOrd="0" presId="urn:microsoft.com/office/officeart/2005/8/layout/orgChart1"/>
    <dgm:cxn modelId="{8CF3D963-4A7A-4D98-B182-B099523DEE4B}" type="presOf" srcId="{07BF54B5-6DAD-4A9A-AAAD-8DBEE490AFB0}" destId="{4BD6FD6E-9E21-4598-9240-F2AADB07D085}" srcOrd="0" destOrd="0" presId="urn:microsoft.com/office/officeart/2005/8/layout/orgChart1"/>
    <dgm:cxn modelId="{8C010366-02F3-4213-9959-E192FF133284}" type="presOf" srcId="{FF50CBA9-DC73-4932-97C7-31C90BD2DE10}" destId="{61C1014F-D8E7-425C-ADC0-F1531174C476}" srcOrd="1" destOrd="0" presId="urn:microsoft.com/office/officeart/2005/8/layout/orgChart1"/>
    <dgm:cxn modelId="{FCE62E66-7154-49CD-97FC-ECA71ED7D63F}" type="presOf" srcId="{540B2C84-A213-47E4-94BF-D8F7100BB519}" destId="{BDF78076-11A8-43F3-B5D0-73F91B586BAF}" srcOrd="0" destOrd="0" presId="urn:microsoft.com/office/officeart/2005/8/layout/orgChart1"/>
    <dgm:cxn modelId="{CF3E166F-13A0-4650-B3A2-929447AE2E72}" type="presOf" srcId="{ACD5CC29-6DC6-48AD-9D65-A6559E377F58}" destId="{48873EDE-2B18-41F8-B5A9-269396023618}" srcOrd="1" destOrd="0" presId="urn:microsoft.com/office/officeart/2005/8/layout/orgChart1"/>
    <dgm:cxn modelId="{FD7AB474-C90E-4503-BACF-2BEC3CA54076}" type="presOf" srcId="{6BD8FC5F-1D3C-451C-8390-65E9F5534707}" destId="{24F217C6-17F0-43C7-94B2-A1C05AE709BF}" srcOrd="0" destOrd="0" presId="urn:microsoft.com/office/officeart/2005/8/layout/orgChart1"/>
    <dgm:cxn modelId="{5A293A7D-5575-48F6-B8EF-3C509FDCE9A3}" type="presOf" srcId="{7202FB26-FAEF-4D87-9500-D14945DCA167}" destId="{345CDB87-4B6B-439F-B9D8-F188C3ED3EBE}" srcOrd="1" destOrd="0" presId="urn:microsoft.com/office/officeart/2005/8/layout/orgChart1"/>
    <dgm:cxn modelId="{FE79B57D-1687-454F-9CBB-BE4924C20ADE}" type="presOf" srcId="{3190E507-8452-4950-B784-3259230C6679}" destId="{32644E96-049E-4AEE-AF23-DB4CA40B81FF}" srcOrd="1" destOrd="0" presId="urn:microsoft.com/office/officeart/2005/8/layout/orgChart1"/>
    <dgm:cxn modelId="{99376080-4E7D-423C-BA49-3777B295BC1F}" type="presOf" srcId="{8910927F-7653-4650-AA3A-D3B105D51A8E}" destId="{B51B6D26-C508-4FD4-A0DB-C6105D15727D}" srcOrd="1" destOrd="0" presId="urn:microsoft.com/office/officeart/2005/8/layout/orgChart1"/>
    <dgm:cxn modelId="{6F5BA880-E1E5-4B4C-9F8B-4038443C4CE1}" type="presOf" srcId="{378E54DC-3319-4543-A7C0-16CA613B8979}" destId="{0496E722-58AF-4C24-B604-986B4B33E2A1}" srcOrd="1" destOrd="0" presId="urn:microsoft.com/office/officeart/2005/8/layout/orgChart1"/>
    <dgm:cxn modelId="{73F20D81-4D07-4759-8DBF-FE8F045D97FD}" srcId="{7202FB26-FAEF-4D87-9500-D14945DCA167}" destId="{08A0A25D-844E-4330-9431-6D65EAAEEB0C}" srcOrd="0" destOrd="0" parTransId="{382B1713-485B-473F-B660-102B1B00D066}" sibTransId="{46088BED-B936-4C76-8C5A-2F92CB9CDF7F}"/>
    <dgm:cxn modelId="{F331BF83-2E76-47D0-8A5E-AB687B789787}" type="presOf" srcId="{6931F973-0C9E-4D59-8464-3B956439B119}" destId="{8697CEE3-A31F-474E-A61A-F3F8DC093EC6}" srcOrd="0" destOrd="0" presId="urn:microsoft.com/office/officeart/2005/8/layout/orgChart1"/>
    <dgm:cxn modelId="{EC86E485-90E7-401F-89DE-9A7ACFEB98D8}" type="presOf" srcId="{0CDD69D5-89AD-4485-A5EE-313AB3EEDCA2}" destId="{F5BB8C67-0766-416C-B82E-65F289F8DDDB}" srcOrd="0" destOrd="0" presId="urn:microsoft.com/office/officeart/2005/8/layout/orgChart1"/>
    <dgm:cxn modelId="{5CE74D87-0B3F-40A0-BD51-D72B3F6D643A}" type="presOf" srcId="{74C5910F-0012-4DC2-A453-06F199FD65AC}" destId="{53BEA4C1-613F-4543-8567-59E2020DA9C5}" srcOrd="0" destOrd="0" presId="urn:microsoft.com/office/officeart/2005/8/layout/orgChart1"/>
    <dgm:cxn modelId="{629D2788-138A-495F-A3AF-F4B3808F77E7}" type="presOf" srcId="{ACD5CC29-6DC6-48AD-9D65-A6559E377F58}" destId="{BCB67047-B81E-409F-8389-7C7807AAC393}" srcOrd="0" destOrd="0" presId="urn:microsoft.com/office/officeart/2005/8/layout/orgChart1"/>
    <dgm:cxn modelId="{8FC7D488-6D72-4149-8C02-5114A5BD57DD}" type="presOf" srcId="{6BD8FC5F-1D3C-451C-8390-65E9F5534707}" destId="{79A62AA6-DBB7-4C2A-8DC4-7E1AEF5776F4}" srcOrd="1" destOrd="0" presId="urn:microsoft.com/office/officeart/2005/8/layout/orgChart1"/>
    <dgm:cxn modelId="{0866BF8A-D601-4E3D-85C8-5C5DF5109EF6}" srcId="{6BD8FC5F-1D3C-451C-8390-65E9F5534707}" destId="{EC5CCE87-948E-40FA-BECA-DF5F74EEFA30}" srcOrd="0" destOrd="0" parTransId="{3A650633-FFF6-4E86-9C99-89DD2EBB39D9}" sibTransId="{68920FC2-21EE-4872-8D6F-99AE2C155685}"/>
    <dgm:cxn modelId="{C8273E91-02B2-4FDC-AFDE-9D6A403BBDA1}" srcId="{C51FB9B7-D26C-4B7D-A1F5-43E502F1B7CC}" destId="{FF50CBA9-DC73-4932-97C7-31C90BD2DE10}" srcOrd="2" destOrd="0" parTransId="{4D2A6D9D-BA71-4103-A2B6-56E458E28303}" sibTransId="{FF744BD7-7923-4F62-B913-939D6E0B2CCD}"/>
    <dgm:cxn modelId="{01D25E91-1F3C-4F9A-9735-EEAD58B6F208}" type="presOf" srcId="{F03E1B28-D9CD-452A-AEEE-15742A38A52B}" destId="{95F5E62F-1DEB-4BD2-B55A-65E20C7FADAB}" srcOrd="0" destOrd="0" presId="urn:microsoft.com/office/officeart/2005/8/layout/orgChart1"/>
    <dgm:cxn modelId="{2519AE96-B1FF-456D-A1B7-A926CC255BCA}" type="presOf" srcId="{4D2A6D9D-BA71-4103-A2B6-56E458E28303}" destId="{29CA4207-A9C1-41BB-88EF-B24BCF4EF024}" srcOrd="0" destOrd="0" presId="urn:microsoft.com/office/officeart/2005/8/layout/orgChart1"/>
    <dgm:cxn modelId="{1FCCA798-3664-410F-9379-DF9953770369}" srcId="{8631AB5B-5464-4124-87E3-089D8AAA854C}" destId="{ACD5CC29-6DC6-48AD-9D65-A6559E377F58}" srcOrd="0" destOrd="0" parTransId="{063C9973-1BDE-40A0-8206-B47682E97B38}" sibTransId="{AA56042D-05E5-4438-B750-581D652005DD}"/>
    <dgm:cxn modelId="{40474E9A-7E4A-431F-80A7-43152831C762}" type="presOf" srcId="{6659B3C0-927A-49EB-BF85-AAD2E2832957}" destId="{0846D67A-F57D-4CA0-820E-2586D599231D}" srcOrd="0" destOrd="0" presId="urn:microsoft.com/office/officeart/2005/8/layout/orgChart1"/>
    <dgm:cxn modelId="{54B8689B-E708-4F3D-9A48-3BC29C21848B}" srcId="{3190E507-8452-4950-B784-3259230C6679}" destId="{6BD8FC5F-1D3C-451C-8390-65E9F5534707}" srcOrd="0" destOrd="0" parTransId="{07BF54B5-6DAD-4A9A-AAAD-8DBEE490AFB0}" sibTransId="{FE6625ED-0D27-4168-AE88-1CA6F467434F}"/>
    <dgm:cxn modelId="{21CE0E9D-5431-4B5C-9997-7454F3BAC8EE}" type="presOf" srcId="{14EB613B-33F2-41ED-84A2-A2AB88F03199}" destId="{46852703-C373-4C19-BB0D-1A542F8B26C3}" srcOrd="1" destOrd="0" presId="urn:microsoft.com/office/officeart/2005/8/layout/orgChart1"/>
    <dgm:cxn modelId="{EC30049E-5116-48EA-AD2D-6D42A605EC9A}" srcId="{BF1D30F7-7EBD-4EFB-8510-54D42E735374}" destId="{EE957C58-ABF6-4C06-B6F5-889719243448}" srcOrd="0" destOrd="0" parTransId="{F03E1B28-D9CD-452A-AEEE-15742A38A52B}" sibTransId="{7C410366-8F01-4B21-A905-A4C51EBC98D4}"/>
    <dgm:cxn modelId="{8ED93FA8-2402-456A-9132-3B1D7C898CD8}" type="presOf" srcId="{063C9973-1BDE-40A0-8206-B47682E97B38}" destId="{8E25E825-EE44-48BF-BADA-3C726F37BC11}" srcOrd="0" destOrd="0" presId="urn:microsoft.com/office/officeart/2005/8/layout/orgChart1"/>
    <dgm:cxn modelId="{27A80DB3-A781-437D-A222-9C458AFEA655}" type="presOf" srcId="{FF50CBA9-DC73-4932-97C7-31C90BD2DE10}" destId="{599B3467-C585-4702-973E-526FFB2FB06E}" srcOrd="0" destOrd="0" presId="urn:microsoft.com/office/officeart/2005/8/layout/orgChart1"/>
    <dgm:cxn modelId="{48B514B5-85B8-44A2-8BDB-FCB6F1C374E1}" type="presOf" srcId="{EC5CCE87-948E-40FA-BECA-DF5F74EEFA30}" destId="{21808EE5-B761-4613-8E8A-7D114906782C}" srcOrd="1" destOrd="0" presId="urn:microsoft.com/office/officeart/2005/8/layout/orgChart1"/>
    <dgm:cxn modelId="{D82162B5-555F-46BD-AD35-B74D85832488}" type="presOf" srcId="{C16D6BD8-773A-41E0-BDCC-21246ED6172C}" destId="{84BF3D2B-7D96-45F1-91B1-8035F7E1204B}" srcOrd="0" destOrd="0" presId="urn:microsoft.com/office/officeart/2005/8/layout/orgChart1"/>
    <dgm:cxn modelId="{4451C2BE-BD59-4DD4-919B-752FAD9A45A5}" srcId="{C16D6BD8-773A-41E0-BDCC-21246ED6172C}" destId="{BC3CAED9-5666-4DDE-916A-E479C8A37905}" srcOrd="0" destOrd="0" parTransId="{946E8E3D-7E95-4A96-AB51-FA7311C12B9D}" sibTransId="{CBF87D33-817C-4C48-9C40-D87F7867E2DD}"/>
    <dgm:cxn modelId="{5E84E5C4-0335-4BAC-BD9B-4E593FB39BC1}" srcId="{C16D6BD8-773A-41E0-BDCC-21246ED6172C}" destId="{8910927F-7653-4650-AA3A-D3B105D51A8E}" srcOrd="1" destOrd="0" parTransId="{90FBA9F3-5BCB-4F35-B3F4-913A2E5B3657}" sibTransId="{5F9D2CCA-F267-44D1-9EBD-13BFAB466D97}"/>
    <dgm:cxn modelId="{880A22C6-B130-4D00-84C4-F6D8A157B04A}" type="presOf" srcId="{C51FB9B7-D26C-4B7D-A1F5-43E502F1B7CC}" destId="{541C70F7-EABF-464F-AFB6-39841012DB2B}" srcOrd="1" destOrd="0" presId="urn:microsoft.com/office/officeart/2005/8/layout/orgChart1"/>
    <dgm:cxn modelId="{7C20FAC6-4686-41F8-9918-ACAF0001C5E1}" type="presOf" srcId="{9AEA3E18-3933-4FC1-9ED9-8DBE6E827D5F}" destId="{2DA5404F-7711-43E9-81F3-3641306A7AA4}" srcOrd="0" destOrd="0" presId="urn:microsoft.com/office/officeart/2005/8/layout/orgChart1"/>
    <dgm:cxn modelId="{7D055FCC-A166-4261-A8C6-FE62AA8E0235}" type="presOf" srcId="{C16D6BD8-773A-41E0-BDCC-21246ED6172C}" destId="{B2237FB9-4627-4FF3-952F-EFDEC46429E3}" srcOrd="1" destOrd="0" presId="urn:microsoft.com/office/officeart/2005/8/layout/orgChart1"/>
    <dgm:cxn modelId="{E21CC9CC-4355-4AEF-8763-4D61BFEAE1BC}" type="presOf" srcId="{38B57D2D-7543-4600-9837-0307C82F2EBC}" destId="{D1C568EE-85A6-470A-A256-B4A6EEB77E76}" srcOrd="0" destOrd="0" presId="urn:microsoft.com/office/officeart/2005/8/layout/orgChart1"/>
    <dgm:cxn modelId="{9221F9CC-6A90-4FAD-B87B-22F6C84F397B}" srcId="{BF1D30F7-7EBD-4EFB-8510-54D42E735374}" destId="{4C12A43B-FF42-4443-8345-6A685BA596F2}" srcOrd="2" destOrd="0" parTransId="{C52AE472-6971-4145-8910-445D576D98D5}" sibTransId="{7AFC8CA9-4111-4DD3-8B84-17DC7E3215A5}"/>
    <dgm:cxn modelId="{8BEECFD3-98D7-4E9E-B6AB-66FD6F1A258E}" srcId="{3190E507-8452-4950-B784-3259230C6679}" destId="{BF1D30F7-7EBD-4EFB-8510-54D42E735374}" srcOrd="1" destOrd="0" parTransId="{38B57D2D-7543-4600-9837-0307C82F2EBC}" sibTransId="{79782F63-B6FA-45E9-A86D-11EBA9DAE822}"/>
    <dgm:cxn modelId="{58434AD6-CD63-444F-A11C-C178976408A5}" type="presOf" srcId="{F8DD75D3-B47E-4517-83C6-3883DBF6D8CA}" destId="{E6CBAB54-1428-456C-BE07-3A0D33531612}" srcOrd="1" destOrd="0" presId="urn:microsoft.com/office/officeart/2005/8/layout/orgChart1"/>
    <dgm:cxn modelId="{8A388DD8-5020-4803-977A-FCBAC6D1540C}" srcId="{8631AB5B-5464-4124-87E3-089D8AAA854C}" destId="{3190E507-8452-4950-B784-3259230C6679}" srcOrd="1" destOrd="0" parTransId="{9AEA3E18-3933-4FC1-9ED9-8DBE6E827D5F}" sibTransId="{0440618B-96A3-445D-A0AE-11643585F971}"/>
    <dgm:cxn modelId="{98DEA7DD-1F2D-4219-B5EE-14D739FA5E86}" type="presOf" srcId="{EC5CCE87-948E-40FA-BECA-DF5F74EEFA30}" destId="{3F0418EA-D8FD-4553-8DE7-77F42C696DB6}" srcOrd="0" destOrd="0" presId="urn:microsoft.com/office/officeart/2005/8/layout/orgChart1"/>
    <dgm:cxn modelId="{7F4E3EDE-08F9-4A9F-BF3D-88FFF0AC1871}" type="presOf" srcId="{EE957C58-ABF6-4C06-B6F5-889719243448}" destId="{6A9C4C2F-DA79-4F9D-9F97-25EA1AF4FFC6}" srcOrd="0" destOrd="0" presId="urn:microsoft.com/office/officeart/2005/8/layout/orgChart1"/>
    <dgm:cxn modelId="{12627FE4-0357-43BE-A659-C886FDADF5D6}" type="presOf" srcId="{946E8E3D-7E95-4A96-AB51-FA7311C12B9D}" destId="{03E4808C-BF49-4E8E-8A7F-F2D2A038B20F}" srcOrd="0" destOrd="0" presId="urn:microsoft.com/office/officeart/2005/8/layout/orgChart1"/>
    <dgm:cxn modelId="{A8FFFEE6-60FE-4DF7-94FF-EF64EAEE5DA3}" type="presOf" srcId="{F8CB7D26-6C39-4E78-8130-6FF38A51D3E4}" destId="{33D3F41F-0871-4DDC-AA5B-DAC2A0A52D6B}" srcOrd="0" destOrd="0" presId="urn:microsoft.com/office/officeart/2005/8/layout/orgChart1"/>
    <dgm:cxn modelId="{B96895ED-58E2-40A0-BED8-3C56F9ED7326}" srcId="{6BD8FC5F-1D3C-451C-8390-65E9F5534707}" destId="{0CDD69D5-89AD-4485-A5EE-313AB3EEDCA2}" srcOrd="2" destOrd="0" parTransId="{FEC2534A-CF5F-4957-9B69-A6730AA826E3}" sibTransId="{1103E5E4-C4B8-47AB-9443-3EDE4350FEC3}"/>
    <dgm:cxn modelId="{89B251F0-D792-4641-8F79-8DD78DE4DA6A}" type="presOf" srcId="{34E2CBFD-EDD6-4818-8CEC-054DCC81D1A1}" destId="{F3528C91-6280-4689-8746-3C89A89E5291}" srcOrd="1" destOrd="0" presId="urn:microsoft.com/office/officeart/2005/8/layout/orgChart1"/>
    <dgm:cxn modelId="{D2B164F1-FB84-4F5F-9D50-4DF9F1A8EBD7}" type="presOf" srcId="{4C12A43B-FF42-4443-8345-6A685BA596F2}" destId="{EE8B1DB6-8CAF-4D13-9AD3-66E298F8DF82}" srcOrd="0" destOrd="0" presId="urn:microsoft.com/office/officeart/2005/8/layout/orgChart1"/>
    <dgm:cxn modelId="{717CF2F2-18B1-4EBE-AFDC-01B067652BAF}" type="presOf" srcId="{FEC2534A-CF5F-4957-9B69-A6730AA826E3}" destId="{43968865-9638-4A84-8082-13D3B25F5EDF}" srcOrd="0" destOrd="0" presId="urn:microsoft.com/office/officeart/2005/8/layout/orgChart1"/>
    <dgm:cxn modelId="{3C0543F7-D73A-44EE-987E-A090DF72E499}" type="presOf" srcId="{382B1713-485B-473F-B660-102B1B00D066}" destId="{02D3D183-B198-498F-AA96-1F141E412C7C}" srcOrd="0" destOrd="0" presId="urn:microsoft.com/office/officeart/2005/8/layout/orgChart1"/>
    <dgm:cxn modelId="{03279DFA-0F35-4190-B0ED-1B2D9E7C21A7}" srcId="{C51FB9B7-D26C-4B7D-A1F5-43E502F1B7CC}" destId="{14EB613B-33F2-41ED-84A2-A2AB88F03199}" srcOrd="3" destOrd="0" parTransId="{2CB057EF-494D-4674-A6EA-F6ECD78C1352}" sibTransId="{9AF56722-B444-43CF-9BAB-338972298929}"/>
    <dgm:cxn modelId="{ADACD5FC-F17B-42DD-8A69-9343826E8CAA}" type="presOf" srcId="{C52AE472-6971-4145-8910-445D576D98D5}" destId="{0E933C35-4852-4E48-849C-88B22B4F4A91}" srcOrd="0" destOrd="0" presId="urn:microsoft.com/office/officeart/2005/8/layout/orgChart1"/>
    <dgm:cxn modelId="{3D1102FE-5065-4D59-ABE7-5E7816BAD037}" type="presOf" srcId="{90FBA9F3-5BCB-4F35-B3F4-913A2E5B3657}" destId="{5E07E1BB-4670-4403-996A-09EEDE9D9E12}" srcOrd="0" destOrd="0" presId="urn:microsoft.com/office/officeart/2005/8/layout/orgChart1"/>
    <dgm:cxn modelId="{19D188FE-DDD6-4A1E-BC73-FE9349760CD0}" type="presOf" srcId="{3A650633-FFF6-4E86-9C99-89DD2EBB39D9}" destId="{2B3150D0-0021-47C6-ABBA-BE280369BBC3}" srcOrd="0" destOrd="0" presId="urn:microsoft.com/office/officeart/2005/8/layout/orgChart1"/>
    <dgm:cxn modelId="{DE81EF3E-C3A4-4A35-BE42-FF3E4C99D781}" type="presParOf" srcId="{738F29C9-60B7-4DCB-A120-B3D9EF4F7732}" destId="{42640122-B618-41ED-BA35-9F324997B8EA}" srcOrd="0" destOrd="0" presId="urn:microsoft.com/office/officeart/2005/8/layout/orgChart1"/>
    <dgm:cxn modelId="{DEF5A331-9D47-4109-98C9-86F897219177}" type="presParOf" srcId="{42640122-B618-41ED-BA35-9F324997B8EA}" destId="{F821811B-A12A-46E7-B8BD-77CC70D6DA9D}" srcOrd="0" destOrd="0" presId="urn:microsoft.com/office/officeart/2005/8/layout/orgChart1"/>
    <dgm:cxn modelId="{9EA1F04F-6783-4D57-BE66-D15B543AE4C0}" type="presParOf" srcId="{F821811B-A12A-46E7-B8BD-77CC70D6DA9D}" destId="{F2761665-66F8-4403-A4EF-03D2761B4DC7}" srcOrd="0" destOrd="0" presId="urn:microsoft.com/office/officeart/2005/8/layout/orgChart1"/>
    <dgm:cxn modelId="{77CE8326-8A7F-43AB-A7B7-3E7F529A32D7}" type="presParOf" srcId="{F821811B-A12A-46E7-B8BD-77CC70D6DA9D}" destId="{E2EF379A-8E4C-456C-885B-587FC2F08B82}" srcOrd="1" destOrd="0" presId="urn:microsoft.com/office/officeart/2005/8/layout/orgChart1"/>
    <dgm:cxn modelId="{5801F99B-0255-492F-91A6-C91E5891FE3A}" type="presParOf" srcId="{42640122-B618-41ED-BA35-9F324997B8EA}" destId="{41BAD7B5-3548-49C3-96F7-A53B4ECAD69D}" srcOrd="1" destOrd="0" presId="urn:microsoft.com/office/officeart/2005/8/layout/orgChart1"/>
    <dgm:cxn modelId="{0CF85601-4CE1-4EE6-9DE1-E74D2E040BAA}" type="presParOf" srcId="{41BAD7B5-3548-49C3-96F7-A53B4ECAD69D}" destId="{8E25E825-EE44-48BF-BADA-3C726F37BC11}" srcOrd="0" destOrd="0" presId="urn:microsoft.com/office/officeart/2005/8/layout/orgChart1"/>
    <dgm:cxn modelId="{5D403FB7-BC06-47B9-9C93-B1CD7461ACDB}" type="presParOf" srcId="{41BAD7B5-3548-49C3-96F7-A53B4ECAD69D}" destId="{3A808307-924D-48B3-A3A7-EF092357C256}" srcOrd="1" destOrd="0" presId="urn:microsoft.com/office/officeart/2005/8/layout/orgChart1"/>
    <dgm:cxn modelId="{3DA1F973-3639-4971-A9A8-21BB5C5B216D}" type="presParOf" srcId="{3A808307-924D-48B3-A3A7-EF092357C256}" destId="{B8FCB699-7965-489B-A58D-E6CAC9F6C015}" srcOrd="0" destOrd="0" presId="urn:microsoft.com/office/officeart/2005/8/layout/orgChart1"/>
    <dgm:cxn modelId="{9E7FCEA2-E876-41E1-B793-1AC3B0956D12}" type="presParOf" srcId="{B8FCB699-7965-489B-A58D-E6CAC9F6C015}" destId="{BCB67047-B81E-409F-8389-7C7807AAC393}" srcOrd="0" destOrd="0" presId="urn:microsoft.com/office/officeart/2005/8/layout/orgChart1"/>
    <dgm:cxn modelId="{35FAA838-A64B-407F-AB67-50F344DCC653}" type="presParOf" srcId="{B8FCB699-7965-489B-A58D-E6CAC9F6C015}" destId="{48873EDE-2B18-41F8-B5A9-269396023618}" srcOrd="1" destOrd="0" presId="urn:microsoft.com/office/officeart/2005/8/layout/orgChart1"/>
    <dgm:cxn modelId="{86F36BEC-1A7B-443E-8972-AB375C5096C0}" type="presParOf" srcId="{3A808307-924D-48B3-A3A7-EF092357C256}" destId="{E7FF69E2-B06F-477E-BA73-EB3B41459309}" srcOrd="1" destOrd="0" presId="urn:microsoft.com/office/officeart/2005/8/layout/orgChart1"/>
    <dgm:cxn modelId="{2DBBBD98-2524-4F7A-8965-A9173B4D4080}" type="presParOf" srcId="{E7FF69E2-B06F-477E-BA73-EB3B41459309}" destId="{0846D67A-F57D-4CA0-820E-2586D599231D}" srcOrd="0" destOrd="0" presId="urn:microsoft.com/office/officeart/2005/8/layout/orgChart1"/>
    <dgm:cxn modelId="{76753176-0F40-408B-BF9B-5322927BF194}" type="presParOf" srcId="{E7FF69E2-B06F-477E-BA73-EB3B41459309}" destId="{E60C9991-2A8D-45C7-8934-091766CA48D3}" srcOrd="1" destOrd="0" presId="urn:microsoft.com/office/officeart/2005/8/layout/orgChart1"/>
    <dgm:cxn modelId="{00E62D8C-64D7-47C6-A7A3-3C0B1425F173}" type="presParOf" srcId="{E60C9991-2A8D-45C7-8934-091766CA48D3}" destId="{07349D46-21A8-42C8-8B55-14F8BAF70D88}" srcOrd="0" destOrd="0" presId="urn:microsoft.com/office/officeart/2005/8/layout/orgChart1"/>
    <dgm:cxn modelId="{D794EB7E-3782-4A4B-B030-493D2FB0F284}" type="presParOf" srcId="{07349D46-21A8-42C8-8B55-14F8BAF70D88}" destId="{9BE3BE94-2BB2-4152-8498-49CEAA6FEA62}" srcOrd="0" destOrd="0" presId="urn:microsoft.com/office/officeart/2005/8/layout/orgChart1"/>
    <dgm:cxn modelId="{A7472510-A812-4B05-86B9-1A598DBE31C0}" type="presParOf" srcId="{07349D46-21A8-42C8-8B55-14F8BAF70D88}" destId="{541C70F7-EABF-464F-AFB6-39841012DB2B}" srcOrd="1" destOrd="0" presId="urn:microsoft.com/office/officeart/2005/8/layout/orgChart1"/>
    <dgm:cxn modelId="{39BEC51F-0EDE-4693-BB5A-17BB44FC7E9F}" type="presParOf" srcId="{E60C9991-2A8D-45C7-8934-091766CA48D3}" destId="{EAABD13E-5B65-4ACF-9F38-CEC551FCD69C}" srcOrd="1" destOrd="0" presId="urn:microsoft.com/office/officeart/2005/8/layout/orgChart1"/>
    <dgm:cxn modelId="{81EA045D-4C0A-4D84-8EF9-88B6B0C81417}" type="presParOf" srcId="{EAABD13E-5B65-4ACF-9F38-CEC551FCD69C}" destId="{33D3F41F-0871-4DDC-AA5B-DAC2A0A52D6B}" srcOrd="0" destOrd="0" presId="urn:microsoft.com/office/officeart/2005/8/layout/orgChart1"/>
    <dgm:cxn modelId="{0D07848C-975F-4FD4-A8C4-3AED251DD1DA}" type="presParOf" srcId="{EAABD13E-5B65-4ACF-9F38-CEC551FCD69C}" destId="{E3AA19B2-DC3A-44C6-9D8B-0F29028961B0}" srcOrd="1" destOrd="0" presId="urn:microsoft.com/office/officeart/2005/8/layout/orgChart1"/>
    <dgm:cxn modelId="{4C9151ED-A371-41A0-8376-C9415E61ECFB}" type="presParOf" srcId="{E3AA19B2-DC3A-44C6-9D8B-0F29028961B0}" destId="{F9EEC671-86F5-4F9D-891A-1AFFD0D83922}" srcOrd="0" destOrd="0" presId="urn:microsoft.com/office/officeart/2005/8/layout/orgChart1"/>
    <dgm:cxn modelId="{031729D3-F518-4A58-A731-D0DADAD4A28D}" type="presParOf" srcId="{F9EEC671-86F5-4F9D-891A-1AFFD0D83922}" destId="{5F8EB165-8353-4A3C-86C4-650FD64E18A0}" srcOrd="0" destOrd="0" presId="urn:microsoft.com/office/officeart/2005/8/layout/orgChart1"/>
    <dgm:cxn modelId="{18DFB78C-58EB-40FE-9322-EBA5044DD382}" type="presParOf" srcId="{F9EEC671-86F5-4F9D-891A-1AFFD0D83922}" destId="{0496E722-58AF-4C24-B604-986B4B33E2A1}" srcOrd="1" destOrd="0" presId="urn:microsoft.com/office/officeart/2005/8/layout/orgChart1"/>
    <dgm:cxn modelId="{CEB8D9F8-848F-4304-9108-866C34DB0A78}" type="presParOf" srcId="{E3AA19B2-DC3A-44C6-9D8B-0F29028961B0}" destId="{DC88D7E1-FD0A-4B95-8BFB-558998CFFB54}" srcOrd="1" destOrd="0" presId="urn:microsoft.com/office/officeart/2005/8/layout/orgChart1"/>
    <dgm:cxn modelId="{62D299F1-24A7-48CC-8E23-4D9C4852B43D}" type="presParOf" srcId="{E3AA19B2-DC3A-44C6-9D8B-0F29028961B0}" destId="{B33BE628-1EAA-4EE0-8F76-2F143DEED064}" srcOrd="2" destOrd="0" presId="urn:microsoft.com/office/officeart/2005/8/layout/orgChart1"/>
    <dgm:cxn modelId="{59CED720-9B82-4B1C-B1A4-5D0389F7055D}" type="presParOf" srcId="{EAABD13E-5B65-4ACF-9F38-CEC551FCD69C}" destId="{B2C8283A-994C-4752-826B-4DD820374AF3}" srcOrd="2" destOrd="0" presId="urn:microsoft.com/office/officeart/2005/8/layout/orgChart1"/>
    <dgm:cxn modelId="{6A67C931-7FBB-4B89-9F65-72AB48C6FD0D}" type="presParOf" srcId="{EAABD13E-5B65-4ACF-9F38-CEC551FCD69C}" destId="{418A62CF-1F5F-4C82-B43B-A583AEF4319A}" srcOrd="3" destOrd="0" presId="urn:microsoft.com/office/officeart/2005/8/layout/orgChart1"/>
    <dgm:cxn modelId="{447CD23F-2F90-4132-A2A0-9E8EDDE59A46}" type="presParOf" srcId="{418A62CF-1F5F-4C82-B43B-A583AEF4319A}" destId="{159B251A-9DD6-4C82-9411-38609546AE35}" srcOrd="0" destOrd="0" presId="urn:microsoft.com/office/officeart/2005/8/layout/orgChart1"/>
    <dgm:cxn modelId="{287204AB-2ABE-446F-B1A5-25D91F124B63}" type="presParOf" srcId="{159B251A-9DD6-4C82-9411-38609546AE35}" destId="{8697CEE3-A31F-474E-A61A-F3F8DC093EC6}" srcOrd="0" destOrd="0" presId="urn:microsoft.com/office/officeart/2005/8/layout/orgChart1"/>
    <dgm:cxn modelId="{85D96529-9907-495B-AE26-C51257127D4D}" type="presParOf" srcId="{159B251A-9DD6-4C82-9411-38609546AE35}" destId="{8CC6DFA6-EBC9-43E3-BC53-B0FDA99A4A29}" srcOrd="1" destOrd="0" presId="urn:microsoft.com/office/officeart/2005/8/layout/orgChart1"/>
    <dgm:cxn modelId="{F0088C91-5320-438D-B42A-58CF49827A53}" type="presParOf" srcId="{418A62CF-1F5F-4C82-B43B-A583AEF4319A}" destId="{A3D7A50F-AAFF-4767-A0DF-BBE1B0B944C5}" srcOrd="1" destOrd="0" presId="urn:microsoft.com/office/officeart/2005/8/layout/orgChart1"/>
    <dgm:cxn modelId="{29C4492D-7311-49F5-BEFF-FA786E0E5CBB}" type="presParOf" srcId="{418A62CF-1F5F-4C82-B43B-A583AEF4319A}" destId="{8DADEF0E-EDF3-4310-B607-C3EF28146F36}" srcOrd="2" destOrd="0" presId="urn:microsoft.com/office/officeart/2005/8/layout/orgChart1"/>
    <dgm:cxn modelId="{78710E4F-2AFB-4EF4-B035-4D833831E05E}" type="presParOf" srcId="{EAABD13E-5B65-4ACF-9F38-CEC551FCD69C}" destId="{29CA4207-A9C1-41BB-88EF-B24BCF4EF024}" srcOrd="4" destOrd="0" presId="urn:microsoft.com/office/officeart/2005/8/layout/orgChart1"/>
    <dgm:cxn modelId="{48A6B87E-109D-4DF2-BE61-DED34B454A73}" type="presParOf" srcId="{EAABD13E-5B65-4ACF-9F38-CEC551FCD69C}" destId="{7FA5830D-236F-414B-93F0-E66142FB3921}" srcOrd="5" destOrd="0" presId="urn:microsoft.com/office/officeart/2005/8/layout/orgChart1"/>
    <dgm:cxn modelId="{B3E50AA4-7520-462C-BA55-0E8A62BDDF69}" type="presParOf" srcId="{7FA5830D-236F-414B-93F0-E66142FB3921}" destId="{A0FDEBB6-E817-4550-9FBD-2E7EBE5981F4}" srcOrd="0" destOrd="0" presId="urn:microsoft.com/office/officeart/2005/8/layout/orgChart1"/>
    <dgm:cxn modelId="{4ECDFE95-7B20-4FF8-AA9F-78A3663EAC8F}" type="presParOf" srcId="{A0FDEBB6-E817-4550-9FBD-2E7EBE5981F4}" destId="{599B3467-C585-4702-973E-526FFB2FB06E}" srcOrd="0" destOrd="0" presId="urn:microsoft.com/office/officeart/2005/8/layout/orgChart1"/>
    <dgm:cxn modelId="{1CC5FA64-C48D-4E1D-B68A-C03E45FAD468}" type="presParOf" srcId="{A0FDEBB6-E817-4550-9FBD-2E7EBE5981F4}" destId="{61C1014F-D8E7-425C-ADC0-F1531174C476}" srcOrd="1" destOrd="0" presId="urn:microsoft.com/office/officeart/2005/8/layout/orgChart1"/>
    <dgm:cxn modelId="{9EE0B1C6-E3A6-4A75-95DE-F5696636DD09}" type="presParOf" srcId="{7FA5830D-236F-414B-93F0-E66142FB3921}" destId="{6D6A9EDE-F6AA-4821-A2E6-C4FE3E51D319}" srcOrd="1" destOrd="0" presId="urn:microsoft.com/office/officeart/2005/8/layout/orgChart1"/>
    <dgm:cxn modelId="{F3180412-AF10-4B18-8825-3B75DB95166B}" type="presParOf" srcId="{7FA5830D-236F-414B-93F0-E66142FB3921}" destId="{B1D307B7-EB9C-4C62-9079-A55FA54B1749}" srcOrd="2" destOrd="0" presId="urn:microsoft.com/office/officeart/2005/8/layout/orgChart1"/>
    <dgm:cxn modelId="{C7DA24A5-612E-4EBA-8C11-D42C9B71A4D6}" type="presParOf" srcId="{EAABD13E-5B65-4ACF-9F38-CEC551FCD69C}" destId="{286B3866-D167-496B-BD0B-5D86829531EC}" srcOrd="6" destOrd="0" presId="urn:microsoft.com/office/officeart/2005/8/layout/orgChart1"/>
    <dgm:cxn modelId="{CE719EF9-59F1-40FB-AC33-14532C8757B1}" type="presParOf" srcId="{EAABD13E-5B65-4ACF-9F38-CEC551FCD69C}" destId="{8A2F6A88-70DB-437B-89DA-5783DE66F9C3}" srcOrd="7" destOrd="0" presId="urn:microsoft.com/office/officeart/2005/8/layout/orgChart1"/>
    <dgm:cxn modelId="{D5F09610-DE1C-448D-954C-485BE1D830C8}" type="presParOf" srcId="{8A2F6A88-70DB-437B-89DA-5783DE66F9C3}" destId="{DE4EE32C-412D-4FC8-ACD1-0E3639E6D129}" srcOrd="0" destOrd="0" presId="urn:microsoft.com/office/officeart/2005/8/layout/orgChart1"/>
    <dgm:cxn modelId="{4A593371-E22F-4851-8102-9724F1CBBBD3}" type="presParOf" srcId="{DE4EE32C-412D-4FC8-ACD1-0E3639E6D129}" destId="{6FBDD040-8C67-4A5E-891B-ED6D2FE79409}" srcOrd="0" destOrd="0" presId="urn:microsoft.com/office/officeart/2005/8/layout/orgChart1"/>
    <dgm:cxn modelId="{DC234057-FCC6-4ED1-B73D-876DC678C44F}" type="presParOf" srcId="{DE4EE32C-412D-4FC8-ACD1-0E3639E6D129}" destId="{46852703-C373-4C19-BB0D-1A542F8B26C3}" srcOrd="1" destOrd="0" presId="urn:microsoft.com/office/officeart/2005/8/layout/orgChart1"/>
    <dgm:cxn modelId="{CD42C40D-F4D0-431D-AD92-44A67F6E63FE}" type="presParOf" srcId="{8A2F6A88-70DB-437B-89DA-5783DE66F9C3}" destId="{1162A3D3-76A9-42A9-A611-9BDF1C37F035}" srcOrd="1" destOrd="0" presId="urn:microsoft.com/office/officeart/2005/8/layout/orgChart1"/>
    <dgm:cxn modelId="{820F8EB4-BF46-46AB-BCDF-AB081176F033}" type="presParOf" srcId="{8A2F6A88-70DB-437B-89DA-5783DE66F9C3}" destId="{B810BC71-D12B-4C2F-B9D2-61F064664B0D}" srcOrd="2" destOrd="0" presId="urn:microsoft.com/office/officeart/2005/8/layout/orgChart1"/>
    <dgm:cxn modelId="{3B38B858-9130-4761-A53E-0ABC33408101}" type="presParOf" srcId="{E60C9991-2A8D-45C7-8934-091766CA48D3}" destId="{AC43FC4E-E391-4241-99FE-52C4036A90C9}" srcOrd="2" destOrd="0" presId="urn:microsoft.com/office/officeart/2005/8/layout/orgChart1"/>
    <dgm:cxn modelId="{F15998B8-A692-48AD-8206-D488503305AF}" type="presParOf" srcId="{E7FF69E2-B06F-477E-BA73-EB3B41459309}" destId="{70024569-35A3-4D15-96C9-C73A60BEC83B}" srcOrd="2" destOrd="0" presId="urn:microsoft.com/office/officeart/2005/8/layout/orgChart1"/>
    <dgm:cxn modelId="{57E3C7C8-EFF9-4DED-AE47-B224AA04108E}" type="presParOf" srcId="{E7FF69E2-B06F-477E-BA73-EB3B41459309}" destId="{74633791-3F15-4B7E-A050-D34E23DD4B1B}" srcOrd="3" destOrd="0" presId="urn:microsoft.com/office/officeart/2005/8/layout/orgChart1"/>
    <dgm:cxn modelId="{25AFA85B-0E17-4B66-BC19-C4ADF01F8235}" type="presParOf" srcId="{74633791-3F15-4B7E-A050-D34E23DD4B1B}" destId="{6913FDA9-17BF-4C53-9DEA-1CB9618821D1}" srcOrd="0" destOrd="0" presId="urn:microsoft.com/office/officeart/2005/8/layout/orgChart1"/>
    <dgm:cxn modelId="{10AB2F8A-596F-4799-9000-AE952A32017D}" type="presParOf" srcId="{6913FDA9-17BF-4C53-9DEA-1CB9618821D1}" destId="{84BF3D2B-7D96-45F1-91B1-8035F7E1204B}" srcOrd="0" destOrd="0" presId="urn:microsoft.com/office/officeart/2005/8/layout/orgChart1"/>
    <dgm:cxn modelId="{04B13299-D455-42D6-BD0F-0E909C3D424B}" type="presParOf" srcId="{6913FDA9-17BF-4C53-9DEA-1CB9618821D1}" destId="{B2237FB9-4627-4FF3-952F-EFDEC46429E3}" srcOrd="1" destOrd="0" presId="urn:microsoft.com/office/officeart/2005/8/layout/orgChart1"/>
    <dgm:cxn modelId="{47A9C0A8-B215-4E22-8913-ADB98197C303}" type="presParOf" srcId="{74633791-3F15-4B7E-A050-D34E23DD4B1B}" destId="{7E248657-4BD3-493B-9CB6-01EA1D770B7B}" srcOrd="1" destOrd="0" presId="urn:microsoft.com/office/officeart/2005/8/layout/orgChart1"/>
    <dgm:cxn modelId="{7C340494-6EA5-4525-8BB7-558E25B64F05}" type="presParOf" srcId="{7E248657-4BD3-493B-9CB6-01EA1D770B7B}" destId="{03E4808C-BF49-4E8E-8A7F-F2D2A038B20F}" srcOrd="0" destOrd="0" presId="urn:microsoft.com/office/officeart/2005/8/layout/orgChart1"/>
    <dgm:cxn modelId="{A07ADA6D-1455-439B-9A2C-C4A65E08E00B}" type="presParOf" srcId="{7E248657-4BD3-493B-9CB6-01EA1D770B7B}" destId="{8208C247-4B52-4514-B6E8-B2D3AA86731C}" srcOrd="1" destOrd="0" presId="urn:microsoft.com/office/officeart/2005/8/layout/orgChart1"/>
    <dgm:cxn modelId="{3F4F10B4-FBC0-4981-B8B6-20D7A4734B06}" type="presParOf" srcId="{8208C247-4B52-4514-B6E8-B2D3AA86731C}" destId="{65A91CB4-4E45-467D-9BCC-0AB48593B100}" srcOrd="0" destOrd="0" presId="urn:microsoft.com/office/officeart/2005/8/layout/orgChart1"/>
    <dgm:cxn modelId="{0992205B-283B-4D9D-9A71-C17E8E707EB6}" type="presParOf" srcId="{65A91CB4-4E45-467D-9BCC-0AB48593B100}" destId="{DA74E098-1643-4A13-8509-A13C1D1BDE6A}" srcOrd="0" destOrd="0" presId="urn:microsoft.com/office/officeart/2005/8/layout/orgChart1"/>
    <dgm:cxn modelId="{AAE92945-4472-4458-A06D-B66213426B49}" type="presParOf" srcId="{65A91CB4-4E45-467D-9BCC-0AB48593B100}" destId="{C8B4F7D3-DE72-4477-A148-A231D48773F8}" srcOrd="1" destOrd="0" presId="urn:microsoft.com/office/officeart/2005/8/layout/orgChart1"/>
    <dgm:cxn modelId="{E139E249-FC5C-4781-A9FB-3210D2EF78E5}" type="presParOf" srcId="{8208C247-4B52-4514-B6E8-B2D3AA86731C}" destId="{E486266C-91BE-4ECC-9F02-A73249A08306}" srcOrd="1" destOrd="0" presId="urn:microsoft.com/office/officeart/2005/8/layout/orgChart1"/>
    <dgm:cxn modelId="{183F1B58-5823-4507-925F-A721DCB03388}" type="presParOf" srcId="{8208C247-4B52-4514-B6E8-B2D3AA86731C}" destId="{6090D802-B466-46CB-AB81-9DE4D0B1F25D}" srcOrd="2" destOrd="0" presId="urn:microsoft.com/office/officeart/2005/8/layout/orgChart1"/>
    <dgm:cxn modelId="{A586396A-B05F-4D19-912C-06209F3898B2}" type="presParOf" srcId="{7E248657-4BD3-493B-9CB6-01EA1D770B7B}" destId="{5E07E1BB-4670-4403-996A-09EEDE9D9E12}" srcOrd="2" destOrd="0" presId="urn:microsoft.com/office/officeart/2005/8/layout/orgChart1"/>
    <dgm:cxn modelId="{854A345C-D331-44FE-A16B-13985334B63F}" type="presParOf" srcId="{7E248657-4BD3-493B-9CB6-01EA1D770B7B}" destId="{476EB86D-F9BF-4FDE-BEBE-F8C9F147BCAD}" srcOrd="3" destOrd="0" presId="urn:microsoft.com/office/officeart/2005/8/layout/orgChart1"/>
    <dgm:cxn modelId="{0A6CFFD5-B86F-49C3-8B4B-5875D8ACE031}" type="presParOf" srcId="{476EB86D-F9BF-4FDE-BEBE-F8C9F147BCAD}" destId="{B6D470FA-8C0C-4A29-9257-941A495F69E6}" srcOrd="0" destOrd="0" presId="urn:microsoft.com/office/officeart/2005/8/layout/orgChart1"/>
    <dgm:cxn modelId="{34F506A3-40C1-422D-A271-1909AAD6E2CC}" type="presParOf" srcId="{B6D470FA-8C0C-4A29-9257-941A495F69E6}" destId="{E2C53F66-2B91-452A-8285-F46B07ADFCA0}" srcOrd="0" destOrd="0" presId="urn:microsoft.com/office/officeart/2005/8/layout/orgChart1"/>
    <dgm:cxn modelId="{34C833E6-9A29-4481-B2D3-7EF349685C8A}" type="presParOf" srcId="{B6D470FA-8C0C-4A29-9257-941A495F69E6}" destId="{B51B6D26-C508-4FD4-A0DB-C6105D15727D}" srcOrd="1" destOrd="0" presId="urn:microsoft.com/office/officeart/2005/8/layout/orgChart1"/>
    <dgm:cxn modelId="{D6415CB5-2124-4286-BB8D-C83878F15823}" type="presParOf" srcId="{476EB86D-F9BF-4FDE-BEBE-F8C9F147BCAD}" destId="{B092566C-C04C-4F0B-9457-678ACAD8EBDE}" srcOrd="1" destOrd="0" presId="urn:microsoft.com/office/officeart/2005/8/layout/orgChart1"/>
    <dgm:cxn modelId="{A2BE5D83-629F-498B-A9D1-A7B4C67F596B}" type="presParOf" srcId="{476EB86D-F9BF-4FDE-BEBE-F8C9F147BCAD}" destId="{914E5B82-0B52-4041-8DF9-F3BAFC3E97F1}" srcOrd="2" destOrd="0" presId="urn:microsoft.com/office/officeart/2005/8/layout/orgChart1"/>
    <dgm:cxn modelId="{20FAECC5-7526-4C04-B347-6932932B3B65}" type="presParOf" srcId="{74633791-3F15-4B7E-A050-D34E23DD4B1B}" destId="{1FA0B371-8C81-4D5C-9253-FDA85EF9A1BC}" srcOrd="2" destOrd="0" presId="urn:microsoft.com/office/officeart/2005/8/layout/orgChart1"/>
    <dgm:cxn modelId="{DB958DA2-1961-4D24-9CC6-1CF1D119D48C}" type="presParOf" srcId="{3A808307-924D-48B3-A3A7-EF092357C256}" destId="{80E3F468-589B-4B00-A795-F34204922C29}" srcOrd="2" destOrd="0" presId="urn:microsoft.com/office/officeart/2005/8/layout/orgChart1"/>
    <dgm:cxn modelId="{85CFBB92-6CC4-458A-84B3-874CA0477018}" type="presParOf" srcId="{41BAD7B5-3548-49C3-96F7-A53B4ECAD69D}" destId="{2DA5404F-7711-43E9-81F3-3641306A7AA4}" srcOrd="2" destOrd="0" presId="urn:microsoft.com/office/officeart/2005/8/layout/orgChart1"/>
    <dgm:cxn modelId="{BCFBC46C-45C1-4D9E-8893-D869376388FC}" type="presParOf" srcId="{41BAD7B5-3548-49C3-96F7-A53B4ECAD69D}" destId="{78A80BB4-1840-4AD5-B4A9-8B305FAABA44}" srcOrd="3" destOrd="0" presId="urn:microsoft.com/office/officeart/2005/8/layout/orgChart1"/>
    <dgm:cxn modelId="{DE38B35E-A0C6-4ABA-B366-8E9B5BDD5448}" type="presParOf" srcId="{78A80BB4-1840-4AD5-B4A9-8B305FAABA44}" destId="{8E60AFFD-548D-4EEF-ADF9-DA813836D41F}" srcOrd="0" destOrd="0" presId="urn:microsoft.com/office/officeart/2005/8/layout/orgChart1"/>
    <dgm:cxn modelId="{AD35D423-6325-4CA6-AD19-1C8ED368EBD2}" type="presParOf" srcId="{8E60AFFD-548D-4EEF-ADF9-DA813836D41F}" destId="{2977965A-F2BB-4686-9362-7B15C1F8A5B0}" srcOrd="0" destOrd="0" presId="urn:microsoft.com/office/officeart/2005/8/layout/orgChart1"/>
    <dgm:cxn modelId="{CEB3708E-F0FB-40E5-9AF2-14C87111C171}" type="presParOf" srcId="{8E60AFFD-548D-4EEF-ADF9-DA813836D41F}" destId="{32644E96-049E-4AEE-AF23-DB4CA40B81FF}" srcOrd="1" destOrd="0" presId="urn:microsoft.com/office/officeart/2005/8/layout/orgChart1"/>
    <dgm:cxn modelId="{806C0446-F534-45CE-8575-86284078E026}" type="presParOf" srcId="{78A80BB4-1840-4AD5-B4A9-8B305FAABA44}" destId="{53EA1752-C0FD-43A6-B3CE-DDF69E3EDD39}" srcOrd="1" destOrd="0" presId="urn:microsoft.com/office/officeart/2005/8/layout/orgChart1"/>
    <dgm:cxn modelId="{E2DD7B56-7872-4FC7-9B2F-80380EFF11F9}" type="presParOf" srcId="{53EA1752-C0FD-43A6-B3CE-DDF69E3EDD39}" destId="{4BD6FD6E-9E21-4598-9240-F2AADB07D085}" srcOrd="0" destOrd="0" presId="urn:microsoft.com/office/officeart/2005/8/layout/orgChart1"/>
    <dgm:cxn modelId="{092A6150-5D0A-458F-A3CD-959C5D312205}" type="presParOf" srcId="{53EA1752-C0FD-43A6-B3CE-DDF69E3EDD39}" destId="{33DF00DB-B8B8-4D83-8BD1-378352A44C7C}" srcOrd="1" destOrd="0" presId="urn:microsoft.com/office/officeart/2005/8/layout/orgChart1"/>
    <dgm:cxn modelId="{5BB63816-95D3-49D8-BC8C-AEF6BD48AF98}" type="presParOf" srcId="{33DF00DB-B8B8-4D83-8BD1-378352A44C7C}" destId="{18D5ED40-827B-426E-9F4D-074361347199}" srcOrd="0" destOrd="0" presId="urn:microsoft.com/office/officeart/2005/8/layout/orgChart1"/>
    <dgm:cxn modelId="{936CB873-D50C-447C-8A52-84F57AF2BCC0}" type="presParOf" srcId="{18D5ED40-827B-426E-9F4D-074361347199}" destId="{24F217C6-17F0-43C7-94B2-A1C05AE709BF}" srcOrd="0" destOrd="0" presId="urn:microsoft.com/office/officeart/2005/8/layout/orgChart1"/>
    <dgm:cxn modelId="{AD145249-B3F9-4ED7-994A-83764CBBB649}" type="presParOf" srcId="{18D5ED40-827B-426E-9F4D-074361347199}" destId="{79A62AA6-DBB7-4C2A-8DC4-7E1AEF5776F4}" srcOrd="1" destOrd="0" presId="urn:microsoft.com/office/officeart/2005/8/layout/orgChart1"/>
    <dgm:cxn modelId="{3C96262D-5AA0-4C85-B8BF-AD9F4C151C7B}" type="presParOf" srcId="{33DF00DB-B8B8-4D83-8BD1-378352A44C7C}" destId="{2587329F-D01F-4683-8231-A2C5E4F70DB9}" srcOrd="1" destOrd="0" presId="urn:microsoft.com/office/officeart/2005/8/layout/orgChart1"/>
    <dgm:cxn modelId="{140EEDBA-DD38-4BA1-8A24-BF3D1D6D5DDD}" type="presParOf" srcId="{2587329F-D01F-4683-8231-A2C5E4F70DB9}" destId="{2B3150D0-0021-47C6-ABBA-BE280369BBC3}" srcOrd="0" destOrd="0" presId="urn:microsoft.com/office/officeart/2005/8/layout/orgChart1"/>
    <dgm:cxn modelId="{DB93D815-9F57-40A0-BB9C-813E7D7CA380}" type="presParOf" srcId="{2587329F-D01F-4683-8231-A2C5E4F70DB9}" destId="{39F9AF52-7B38-4224-8C69-69397E012DA2}" srcOrd="1" destOrd="0" presId="urn:microsoft.com/office/officeart/2005/8/layout/orgChart1"/>
    <dgm:cxn modelId="{B0047904-A1C8-4A22-8D53-18A56C0BC97F}" type="presParOf" srcId="{39F9AF52-7B38-4224-8C69-69397E012DA2}" destId="{4BB29066-811B-488A-B078-01E959E68DA8}" srcOrd="0" destOrd="0" presId="urn:microsoft.com/office/officeart/2005/8/layout/orgChart1"/>
    <dgm:cxn modelId="{0ACFE626-32DF-4A81-8F1C-108A674EB209}" type="presParOf" srcId="{4BB29066-811B-488A-B078-01E959E68DA8}" destId="{3F0418EA-D8FD-4553-8DE7-77F42C696DB6}" srcOrd="0" destOrd="0" presId="urn:microsoft.com/office/officeart/2005/8/layout/orgChart1"/>
    <dgm:cxn modelId="{51371F25-CD6C-459C-A60A-E2FF582598BC}" type="presParOf" srcId="{4BB29066-811B-488A-B078-01E959E68DA8}" destId="{21808EE5-B761-4613-8E8A-7D114906782C}" srcOrd="1" destOrd="0" presId="urn:microsoft.com/office/officeart/2005/8/layout/orgChart1"/>
    <dgm:cxn modelId="{1FDC5929-9A4A-4AE7-A175-D1EA74ED5895}" type="presParOf" srcId="{39F9AF52-7B38-4224-8C69-69397E012DA2}" destId="{051608C6-1550-4E62-A0CC-5EE4F33B4A1E}" srcOrd="1" destOrd="0" presId="urn:microsoft.com/office/officeart/2005/8/layout/orgChart1"/>
    <dgm:cxn modelId="{BD5147F8-FDBF-4181-8585-4B4D324F5978}" type="presParOf" srcId="{39F9AF52-7B38-4224-8C69-69397E012DA2}" destId="{C1824CB0-E980-46F6-B8BF-1EF8F55A19F8}" srcOrd="2" destOrd="0" presId="urn:microsoft.com/office/officeart/2005/8/layout/orgChart1"/>
    <dgm:cxn modelId="{7EB7B086-B278-45BF-B0F9-C4FE6883BA36}" type="presParOf" srcId="{2587329F-D01F-4683-8231-A2C5E4F70DB9}" destId="{53BEA4C1-613F-4543-8567-59E2020DA9C5}" srcOrd="2" destOrd="0" presId="urn:microsoft.com/office/officeart/2005/8/layout/orgChart1"/>
    <dgm:cxn modelId="{46C7E13E-350F-4738-8198-4538E14EE48B}" type="presParOf" srcId="{2587329F-D01F-4683-8231-A2C5E4F70DB9}" destId="{9D3C5F96-9DBF-4896-8C36-F8F84E901AB9}" srcOrd="3" destOrd="0" presId="urn:microsoft.com/office/officeart/2005/8/layout/orgChart1"/>
    <dgm:cxn modelId="{466AC44A-EF28-456E-8825-B4A5C6DF99ED}" type="presParOf" srcId="{9D3C5F96-9DBF-4896-8C36-F8F84E901AB9}" destId="{83664E42-42F9-42F9-886D-41E506C3B5FF}" srcOrd="0" destOrd="0" presId="urn:microsoft.com/office/officeart/2005/8/layout/orgChart1"/>
    <dgm:cxn modelId="{0AD5B4B4-9E52-414C-8AFB-FACC2E62D81C}" type="presParOf" srcId="{83664E42-42F9-42F9-886D-41E506C3B5FF}" destId="{1A3ACA63-74FB-4575-BBFF-E99CAC46CAC3}" srcOrd="0" destOrd="0" presId="urn:microsoft.com/office/officeart/2005/8/layout/orgChart1"/>
    <dgm:cxn modelId="{7C2790F5-79D1-44F8-B7C7-175F83E92603}" type="presParOf" srcId="{83664E42-42F9-42F9-886D-41E506C3B5FF}" destId="{E6CBAB54-1428-456C-BE07-3A0D33531612}" srcOrd="1" destOrd="0" presId="urn:microsoft.com/office/officeart/2005/8/layout/orgChart1"/>
    <dgm:cxn modelId="{5218F7F0-C38E-4AED-B5B6-25171B983CA1}" type="presParOf" srcId="{9D3C5F96-9DBF-4896-8C36-F8F84E901AB9}" destId="{467B8F60-1B09-4A45-8C34-2D09F84F8497}" srcOrd="1" destOrd="0" presId="urn:microsoft.com/office/officeart/2005/8/layout/orgChart1"/>
    <dgm:cxn modelId="{50AEFD84-350B-4A25-88C1-48A941230338}" type="presParOf" srcId="{9D3C5F96-9DBF-4896-8C36-F8F84E901AB9}" destId="{0B5A67A5-AD6A-4844-BB1D-A943B3AD90FC}" srcOrd="2" destOrd="0" presId="urn:microsoft.com/office/officeart/2005/8/layout/orgChart1"/>
    <dgm:cxn modelId="{E78238BC-B17B-4375-8D3F-8C8338DA64EF}" type="presParOf" srcId="{2587329F-D01F-4683-8231-A2C5E4F70DB9}" destId="{43968865-9638-4A84-8082-13D3B25F5EDF}" srcOrd="4" destOrd="0" presId="urn:microsoft.com/office/officeart/2005/8/layout/orgChart1"/>
    <dgm:cxn modelId="{41A95D88-8D30-48C7-9C0E-A5EC77D60506}" type="presParOf" srcId="{2587329F-D01F-4683-8231-A2C5E4F70DB9}" destId="{CD79FB18-8ADA-40B1-ACB2-3226300B879B}" srcOrd="5" destOrd="0" presId="urn:microsoft.com/office/officeart/2005/8/layout/orgChart1"/>
    <dgm:cxn modelId="{72877D85-BF97-405C-9C68-39AF7DA00B2A}" type="presParOf" srcId="{CD79FB18-8ADA-40B1-ACB2-3226300B879B}" destId="{272C7136-1016-4032-B99B-80F0D624456B}" srcOrd="0" destOrd="0" presId="urn:microsoft.com/office/officeart/2005/8/layout/orgChart1"/>
    <dgm:cxn modelId="{608976BE-AE91-4495-97E2-0B3DF92968E3}" type="presParOf" srcId="{272C7136-1016-4032-B99B-80F0D624456B}" destId="{F5BB8C67-0766-416C-B82E-65F289F8DDDB}" srcOrd="0" destOrd="0" presId="urn:microsoft.com/office/officeart/2005/8/layout/orgChart1"/>
    <dgm:cxn modelId="{3C76425D-871E-493F-AC73-D709AE2D5ED6}" type="presParOf" srcId="{272C7136-1016-4032-B99B-80F0D624456B}" destId="{45E1241E-C089-4F1F-A7E0-8D3913B5A708}" srcOrd="1" destOrd="0" presId="urn:microsoft.com/office/officeart/2005/8/layout/orgChart1"/>
    <dgm:cxn modelId="{D08884E3-2BDB-4B2B-978F-15391D93FED8}" type="presParOf" srcId="{CD79FB18-8ADA-40B1-ACB2-3226300B879B}" destId="{0A8F3D9D-C5EE-47C5-81EB-A674CEACD947}" srcOrd="1" destOrd="0" presId="urn:microsoft.com/office/officeart/2005/8/layout/orgChart1"/>
    <dgm:cxn modelId="{4BE7C9C3-1950-42CD-BA7C-70C8F4EB4D9C}" type="presParOf" srcId="{CD79FB18-8ADA-40B1-ACB2-3226300B879B}" destId="{14C3D668-C8AC-4096-8B77-E8DF452BBF84}" srcOrd="2" destOrd="0" presId="urn:microsoft.com/office/officeart/2005/8/layout/orgChart1"/>
    <dgm:cxn modelId="{61329A9B-798B-46AA-97D7-EC436A19E364}" type="presParOf" srcId="{33DF00DB-B8B8-4D83-8BD1-378352A44C7C}" destId="{5EE041D2-9DA5-4F38-A0D9-ADE7885AFD48}" srcOrd="2" destOrd="0" presId="urn:microsoft.com/office/officeart/2005/8/layout/orgChart1"/>
    <dgm:cxn modelId="{35925AA8-01A4-4546-A595-C338F6687B11}" type="presParOf" srcId="{53EA1752-C0FD-43A6-B3CE-DDF69E3EDD39}" destId="{D1C568EE-85A6-470A-A256-B4A6EEB77E76}" srcOrd="2" destOrd="0" presId="urn:microsoft.com/office/officeart/2005/8/layout/orgChart1"/>
    <dgm:cxn modelId="{55CE26CC-E7F9-4DD6-ABDF-326C44BB7B04}" type="presParOf" srcId="{53EA1752-C0FD-43A6-B3CE-DDF69E3EDD39}" destId="{377A15EE-A017-461F-ACF6-1AA0BFA95FA7}" srcOrd="3" destOrd="0" presId="urn:microsoft.com/office/officeart/2005/8/layout/orgChart1"/>
    <dgm:cxn modelId="{E042B882-1CCE-497A-9307-7A189615BAC2}" type="presParOf" srcId="{377A15EE-A017-461F-ACF6-1AA0BFA95FA7}" destId="{87FA2E8D-D2EE-4D21-B626-9166B4FC525F}" srcOrd="0" destOrd="0" presId="urn:microsoft.com/office/officeart/2005/8/layout/orgChart1"/>
    <dgm:cxn modelId="{B8C027F3-AB67-43B0-A321-F72F5BD89F52}" type="presParOf" srcId="{87FA2E8D-D2EE-4D21-B626-9166B4FC525F}" destId="{4202CA76-7985-4537-B6F7-57ABE2AF1498}" srcOrd="0" destOrd="0" presId="urn:microsoft.com/office/officeart/2005/8/layout/orgChart1"/>
    <dgm:cxn modelId="{53B1FA2F-0709-47C7-AC96-754E6074226A}" type="presParOf" srcId="{87FA2E8D-D2EE-4D21-B626-9166B4FC525F}" destId="{07AFDDFF-C523-4F40-B335-675FBC750CDB}" srcOrd="1" destOrd="0" presId="urn:microsoft.com/office/officeart/2005/8/layout/orgChart1"/>
    <dgm:cxn modelId="{9C966B0A-651C-4D43-A281-358800E61365}" type="presParOf" srcId="{377A15EE-A017-461F-ACF6-1AA0BFA95FA7}" destId="{6DBEF580-A34D-4D40-A010-6D66E2FB1E79}" srcOrd="1" destOrd="0" presId="urn:microsoft.com/office/officeart/2005/8/layout/orgChart1"/>
    <dgm:cxn modelId="{8036B335-5521-4610-88E2-28DD9D5681FC}" type="presParOf" srcId="{6DBEF580-A34D-4D40-A010-6D66E2FB1E79}" destId="{95F5E62F-1DEB-4BD2-B55A-65E20C7FADAB}" srcOrd="0" destOrd="0" presId="urn:microsoft.com/office/officeart/2005/8/layout/orgChart1"/>
    <dgm:cxn modelId="{14F99793-D9CD-4079-8E58-AA169A575E24}" type="presParOf" srcId="{6DBEF580-A34D-4D40-A010-6D66E2FB1E79}" destId="{048E6F6C-9BC4-483A-B1F5-CF418B602932}" srcOrd="1" destOrd="0" presId="urn:microsoft.com/office/officeart/2005/8/layout/orgChart1"/>
    <dgm:cxn modelId="{7F6162ED-D511-4686-9702-0546ACA3912D}" type="presParOf" srcId="{048E6F6C-9BC4-483A-B1F5-CF418B602932}" destId="{75DEBCC4-AA9C-4E27-9617-84081B000D14}" srcOrd="0" destOrd="0" presId="urn:microsoft.com/office/officeart/2005/8/layout/orgChart1"/>
    <dgm:cxn modelId="{C1FE6D9E-EEFA-413C-86A9-F05FEC6F6608}" type="presParOf" srcId="{75DEBCC4-AA9C-4E27-9617-84081B000D14}" destId="{6A9C4C2F-DA79-4F9D-9F97-25EA1AF4FFC6}" srcOrd="0" destOrd="0" presId="urn:microsoft.com/office/officeart/2005/8/layout/orgChart1"/>
    <dgm:cxn modelId="{0D675051-A733-4991-B7E0-4A9BFCD55DC4}" type="presParOf" srcId="{75DEBCC4-AA9C-4E27-9617-84081B000D14}" destId="{31C9C1C5-41DD-4551-879A-04268801A53C}" srcOrd="1" destOrd="0" presId="urn:microsoft.com/office/officeart/2005/8/layout/orgChart1"/>
    <dgm:cxn modelId="{5893671A-FF15-4F29-9FA9-9EB1783AB902}" type="presParOf" srcId="{048E6F6C-9BC4-483A-B1F5-CF418B602932}" destId="{E04223D8-679E-4D63-93C7-E2C8813FF6A8}" srcOrd="1" destOrd="0" presId="urn:microsoft.com/office/officeart/2005/8/layout/orgChart1"/>
    <dgm:cxn modelId="{C010E398-8D44-4DEB-A4ED-31B95FFB76C4}" type="presParOf" srcId="{048E6F6C-9BC4-483A-B1F5-CF418B602932}" destId="{4B533259-4319-4281-A5B8-C371E36D4D4F}" srcOrd="2" destOrd="0" presId="urn:microsoft.com/office/officeart/2005/8/layout/orgChart1"/>
    <dgm:cxn modelId="{F51B5C19-96E5-4FBC-9958-BED41199E8E7}" type="presParOf" srcId="{6DBEF580-A34D-4D40-A010-6D66E2FB1E79}" destId="{13C2C1CD-20D0-46A9-B534-9A4F601CA126}" srcOrd="2" destOrd="0" presId="urn:microsoft.com/office/officeart/2005/8/layout/orgChart1"/>
    <dgm:cxn modelId="{D3C42F85-786D-41E4-8786-A6F8F432C952}" type="presParOf" srcId="{6DBEF580-A34D-4D40-A010-6D66E2FB1E79}" destId="{F0E5FCC0-DD16-4051-BDF8-53B1DE5E71A6}" srcOrd="3" destOrd="0" presId="urn:microsoft.com/office/officeart/2005/8/layout/orgChart1"/>
    <dgm:cxn modelId="{60DE1EC4-C61A-4DEA-A5D7-3BA70B4F2C48}" type="presParOf" srcId="{F0E5FCC0-DD16-4051-BDF8-53B1DE5E71A6}" destId="{ACD0BC58-BA49-44F2-9696-3985B100CEE7}" srcOrd="0" destOrd="0" presId="urn:microsoft.com/office/officeart/2005/8/layout/orgChart1"/>
    <dgm:cxn modelId="{43F36694-2A6A-4651-BD34-9B816830B1F8}" type="presParOf" srcId="{ACD0BC58-BA49-44F2-9696-3985B100CEE7}" destId="{5A4340FE-0C7C-410A-8478-21D983A39E24}" srcOrd="0" destOrd="0" presId="urn:microsoft.com/office/officeart/2005/8/layout/orgChart1"/>
    <dgm:cxn modelId="{08F9F980-17B1-44B8-854E-29E179A2CC9D}" type="presParOf" srcId="{ACD0BC58-BA49-44F2-9696-3985B100CEE7}" destId="{F3528C91-6280-4689-8746-3C89A89E5291}" srcOrd="1" destOrd="0" presId="urn:microsoft.com/office/officeart/2005/8/layout/orgChart1"/>
    <dgm:cxn modelId="{D97EE237-C7DA-4782-8E10-625B12B60CCF}" type="presParOf" srcId="{F0E5FCC0-DD16-4051-BDF8-53B1DE5E71A6}" destId="{C0368848-0D3B-487C-8443-A97FD44E0C49}" srcOrd="1" destOrd="0" presId="urn:microsoft.com/office/officeart/2005/8/layout/orgChart1"/>
    <dgm:cxn modelId="{C090A495-4910-4729-8237-44958A372663}" type="presParOf" srcId="{F0E5FCC0-DD16-4051-BDF8-53B1DE5E71A6}" destId="{9F8775E7-5820-49C8-9403-387595C3A174}" srcOrd="2" destOrd="0" presId="urn:microsoft.com/office/officeart/2005/8/layout/orgChart1"/>
    <dgm:cxn modelId="{6A3DB487-721E-4581-B2FB-79C024A0D1E5}" type="presParOf" srcId="{6DBEF580-A34D-4D40-A010-6D66E2FB1E79}" destId="{0E933C35-4852-4E48-849C-88B22B4F4A91}" srcOrd="4" destOrd="0" presId="urn:microsoft.com/office/officeart/2005/8/layout/orgChart1"/>
    <dgm:cxn modelId="{12BAE6CF-183E-4423-AE99-FA6CF7CB8B2B}" type="presParOf" srcId="{6DBEF580-A34D-4D40-A010-6D66E2FB1E79}" destId="{2EFAB826-B0FA-4F66-BE66-CE804ACC2E71}" srcOrd="5" destOrd="0" presId="urn:microsoft.com/office/officeart/2005/8/layout/orgChart1"/>
    <dgm:cxn modelId="{76C5FD16-C8C9-4602-862F-498A1228D6FB}" type="presParOf" srcId="{2EFAB826-B0FA-4F66-BE66-CE804ACC2E71}" destId="{52EB3E2C-1D0D-4AA6-9FDE-42E63B7B8997}" srcOrd="0" destOrd="0" presId="urn:microsoft.com/office/officeart/2005/8/layout/orgChart1"/>
    <dgm:cxn modelId="{9254996E-54E5-4CB3-9DA5-2D3745BEE19E}" type="presParOf" srcId="{52EB3E2C-1D0D-4AA6-9FDE-42E63B7B8997}" destId="{EE8B1DB6-8CAF-4D13-9AD3-66E298F8DF82}" srcOrd="0" destOrd="0" presId="urn:microsoft.com/office/officeart/2005/8/layout/orgChart1"/>
    <dgm:cxn modelId="{4E7D73E4-C223-4313-B0E4-047861025D2B}" type="presParOf" srcId="{52EB3E2C-1D0D-4AA6-9FDE-42E63B7B8997}" destId="{8625742B-F73E-4FF8-8137-59E465B336C7}" srcOrd="1" destOrd="0" presId="urn:microsoft.com/office/officeart/2005/8/layout/orgChart1"/>
    <dgm:cxn modelId="{620B441C-7B48-482C-96ED-718CF15DB9B9}" type="presParOf" srcId="{2EFAB826-B0FA-4F66-BE66-CE804ACC2E71}" destId="{1C899665-492C-43E8-9E28-45907B8E8D30}" srcOrd="1" destOrd="0" presId="urn:microsoft.com/office/officeart/2005/8/layout/orgChart1"/>
    <dgm:cxn modelId="{F9210DD4-3B77-4A48-B269-698A004D413E}" type="presParOf" srcId="{2EFAB826-B0FA-4F66-BE66-CE804ACC2E71}" destId="{B9052DB5-E3DE-4ECE-970C-6F363FE55CF5}" srcOrd="2" destOrd="0" presId="urn:microsoft.com/office/officeart/2005/8/layout/orgChart1"/>
    <dgm:cxn modelId="{443DCF78-6A39-403F-AEA0-BB8BE0AB984A}" type="presParOf" srcId="{377A15EE-A017-461F-ACF6-1AA0BFA95FA7}" destId="{558325D0-0FE5-4BB6-8187-A145CF18EAF5}" srcOrd="2" destOrd="0" presId="urn:microsoft.com/office/officeart/2005/8/layout/orgChart1"/>
    <dgm:cxn modelId="{24E1DC2F-D019-46CB-B344-1BFC66A71173}" type="presParOf" srcId="{53EA1752-C0FD-43A6-B3CE-DDF69E3EDD39}" destId="{BDF78076-11A8-43F3-B5D0-73F91B586BAF}" srcOrd="4" destOrd="0" presId="urn:microsoft.com/office/officeart/2005/8/layout/orgChart1"/>
    <dgm:cxn modelId="{C1345F73-A59A-4E65-9808-C436A3843F5B}" type="presParOf" srcId="{53EA1752-C0FD-43A6-B3CE-DDF69E3EDD39}" destId="{E07C27DD-A6F6-405D-9DE3-BB8E351DF590}" srcOrd="5" destOrd="0" presId="urn:microsoft.com/office/officeart/2005/8/layout/orgChart1"/>
    <dgm:cxn modelId="{35CE8609-85E1-44AB-B685-B16DC69E8BAC}" type="presParOf" srcId="{E07C27DD-A6F6-405D-9DE3-BB8E351DF590}" destId="{1690698E-C233-4210-949D-445F38EDFCB3}" srcOrd="0" destOrd="0" presId="urn:microsoft.com/office/officeart/2005/8/layout/orgChart1"/>
    <dgm:cxn modelId="{E86EB3E9-1D9A-4A9F-9A8A-1DEA08CFB2BF}" type="presParOf" srcId="{1690698E-C233-4210-949D-445F38EDFCB3}" destId="{9AE2321A-85C5-448E-B1E5-D99439ADE714}" srcOrd="0" destOrd="0" presId="urn:microsoft.com/office/officeart/2005/8/layout/orgChart1"/>
    <dgm:cxn modelId="{5A897457-0F89-43E9-9A2E-186725D6CD78}" type="presParOf" srcId="{1690698E-C233-4210-949D-445F38EDFCB3}" destId="{345CDB87-4B6B-439F-B9D8-F188C3ED3EBE}" srcOrd="1" destOrd="0" presId="urn:microsoft.com/office/officeart/2005/8/layout/orgChart1"/>
    <dgm:cxn modelId="{9121F0A6-24F5-4F7F-8AD3-4DDE129757ED}" type="presParOf" srcId="{E07C27DD-A6F6-405D-9DE3-BB8E351DF590}" destId="{6C2841A5-E4AE-4B3B-8EC4-95AE4FC66989}" srcOrd="1" destOrd="0" presId="urn:microsoft.com/office/officeart/2005/8/layout/orgChart1"/>
    <dgm:cxn modelId="{60ECED11-0469-4CD3-B52E-AC345A49307F}" type="presParOf" srcId="{6C2841A5-E4AE-4B3B-8EC4-95AE4FC66989}" destId="{02D3D183-B198-498F-AA96-1F141E412C7C}" srcOrd="0" destOrd="0" presId="urn:microsoft.com/office/officeart/2005/8/layout/orgChart1"/>
    <dgm:cxn modelId="{CBC4808D-8E6B-4121-B602-53C624BE0CF4}" type="presParOf" srcId="{6C2841A5-E4AE-4B3B-8EC4-95AE4FC66989}" destId="{B5D966F6-B97E-45D3-BE56-61E38B248EBC}" srcOrd="1" destOrd="0" presId="urn:microsoft.com/office/officeart/2005/8/layout/orgChart1"/>
    <dgm:cxn modelId="{1E1A2B6E-F24A-4443-9ECD-D09FF21BCB0B}" type="presParOf" srcId="{B5D966F6-B97E-45D3-BE56-61E38B248EBC}" destId="{8DECBB57-9A2B-4EED-948A-D6114A3CBA9C}" srcOrd="0" destOrd="0" presId="urn:microsoft.com/office/officeart/2005/8/layout/orgChart1"/>
    <dgm:cxn modelId="{DF19033F-0020-4CA7-9C25-5599BD2E4598}" type="presParOf" srcId="{8DECBB57-9A2B-4EED-948A-D6114A3CBA9C}" destId="{4AA62E3C-B9BA-4A30-8CF1-9B1D75C49D71}" srcOrd="0" destOrd="0" presId="urn:microsoft.com/office/officeart/2005/8/layout/orgChart1"/>
    <dgm:cxn modelId="{1EE0297B-B675-408B-B689-F544C260940F}" type="presParOf" srcId="{8DECBB57-9A2B-4EED-948A-D6114A3CBA9C}" destId="{9FE40A9C-2E71-48A8-B2AF-91851740E642}" srcOrd="1" destOrd="0" presId="urn:microsoft.com/office/officeart/2005/8/layout/orgChart1"/>
    <dgm:cxn modelId="{3553AA00-5270-4CAD-9D81-FBDACE562F2E}" type="presParOf" srcId="{B5D966F6-B97E-45D3-BE56-61E38B248EBC}" destId="{44138CE5-C3DB-41FD-B370-967093A069D4}" srcOrd="1" destOrd="0" presId="urn:microsoft.com/office/officeart/2005/8/layout/orgChart1"/>
    <dgm:cxn modelId="{0A514F62-0A31-4958-90E0-38335319323C}" type="presParOf" srcId="{B5D966F6-B97E-45D3-BE56-61E38B248EBC}" destId="{4361B606-383A-4C6A-9894-1369706CACFF}" srcOrd="2" destOrd="0" presId="urn:microsoft.com/office/officeart/2005/8/layout/orgChart1"/>
    <dgm:cxn modelId="{765DE4D5-2B78-457E-9D3D-359D9CDF21AA}" type="presParOf" srcId="{E07C27DD-A6F6-405D-9DE3-BB8E351DF590}" destId="{69CAE898-D537-4D86-8380-4099F06F1E6B}" srcOrd="2" destOrd="0" presId="urn:microsoft.com/office/officeart/2005/8/layout/orgChart1"/>
    <dgm:cxn modelId="{7EFF0826-BEEC-4825-9844-DD9E9CB862AB}" type="presParOf" srcId="{78A80BB4-1840-4AD5-B4A9-8B305FAABA44}" destId="{ADD40B70-B0AB-43E4-AEA6-CBF12A014C56}" srcOrd="2" destOrd="0" presId="urn:microsoft.com/office/officeart/2005/8/layout/orgChart1"/>
    <dgm:cxn modelId="{179C0439-9454-458A-AF04-90CA61FA8F55}" type="presParOf" srcId="{42640122-B618-41ED-BA35-9F324997B8EA}" destId="{1ED5DA84-077A-4120-BF18-908313EDF9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3D183-B198-498F-AA96-1F141E412C7C}">
      <dsp:nvSpPr>
        <dsp:cNvPr id="0" name=""/>
        <dsp:cNvSpPr/>
      </dsp:nvSpPr>
      <dsp:spPr>
        <a:xfrm>
          <a:off x="18196330" y="4047560"/>
          <a:ext cx="232710" cy="968939"/>
        </a:xfrm>
        <a:custGeom>
          <a:avLst/>
          <a:gdLst/>
          <a:ahLst/>
          <a:cxnLst/>
          <a:rect l="0" t="0" r="0" b="0"/>
          <a:pathLst>
            <a:path>
              <a:moveTo>
                <a:pt x="0" y="0"/>
              </a:moveTo>
              <a:lnTo>
                <a:pt x="0" y="968939"/>
              </a:lnTo>
              <a:lnTo>
                <a:pt x="232710" y="968939"/>
              </a:lnTo>
            </a:path>
          </a:pathLst>
        </a:custGeom>
        <a:noFill/>
        <a:ln w="76200" cap="flat" cmpd="sng" algn="ctr">
          <a:solidFill>
            <a:srgbClr val="7030A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BDF78076-11A8-43F3-B5D0-73F91B586BAF}">
      <dsp:nvSpPr>
        <dsp:cNvPr id="0" name=""/>
        <dsp:cNvSpPr/>
      </dsp:nvSpPr>
      <dsp:spPr>
        <a:xfrm>
          <a:off x="15782166" y="2552022"/>
          <a:ext cx="3728711" cy="442342"/>
        </a:xfrm>
        <a:custGeom>
          <a:avLst/>
          <a:gdLst/>
          <a:ahLst/>
          <a:cxnLst/>
          <a:rect l="0" t="0" r="0" b="0"/>
          <a:pathLst>
            <a:path>
              <a:moveTo>
                <a:pt x="0" y="0"/>
              </a:moveTo>
              <a:lnTo>
                <a:pt x="0" y="221171"/>
              </a:lnTo>
              <a:lnTo>
                <a:pt x="3728711" y="221171"/>
              </a:lnTo>
              <a:lnTo>
                <a:pt x="3728711" y="442342"/>
              </a:lnTo>
            </a:path>
          </a:pathLst>
        </a:custGeom>
        <a:noFill/>
        <a:ln w="762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0E933C35-4852-4E48-849C-88B22B4F4A91}">
      <dsp:nvSpPr>
        <dsp:cNvPr id="0" name=""/>
        <dsp:cNvSpPr/>
      </dsp:nvSpPr>
      <dsp:spPr>
        <a:xfrm>
          <a:off x="14467618" y="4047560"/>
          <a:ext cx="222494" cy="3960014"/>
        </a:xfrm>
        <a:custGeom>
          <a:avLst/>
          <a:gdLst/>
          <a:ahLst/>
          <a:cxnLst/>
          <a:rect l="0" t="0" r="0" b="0"/>
          <a:pathLst>
            <a:path>
              <a:moveTo>
                <a:pt x="0" y="0"/>
              </a:moveTo>
              <a:lnTo>
                <a:pt x="0" y="3960014"/>
              </a:lnTo>
              <a:lnTo>
                <a:pt x="222494" y="3960014"/>
              </a:lnTo>
            </a:path>
          </a:pathLst>
        </a:custGeom>
        <a:noFill/>
        <a:ln w="762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13C2C1CD-20D0-46A9-B534-9A4F601CA126}">
      <dsp:nvSpPr>
        <dsp:cNvPr id="0" name=""/>
        <dsp:cNvSpPr/>
      </dsp:nvSpPr>
      <dsp:spPr>
        <a:xfrm>
          <a:off x="14467618" y="4047560"/>
          <a:ext cx="232710" cy="2464477"/>
        </a:xfrm>
        <a:custGeom>
          <a:avLst/>
          <a:gdLst/>
          <a:ahLst/>
          <a:cxnLst/>
          <a:rect l="0" t="0" r="0" b="0"/>
          <a:pathLst>
            <a:path>
              <a:moveTo>
                <a:pt x="0" y="0"/>
              </a:moveTo>
              <a:lnTo>
                <a:pt x="0" y="2464477"/>
              </a:lnTo>
              <a:lnTo>
                <a:pt x="232710" y="2464477"/>
              </a:lnTo>
            </a:path>
          </a:pathLst>
        </a:custGeom>
        <a:noFill/>
        <a:ln w="76200" cap="flat" cmpd="sng" algn="ctr">
          <a:solidFill>
            <a:srgbClr val="00B0F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95F5E62F-1DEB-4BD2-B55A-65E20C7FADAB}">
      <dsp:nvSpPr>
        <dsp:cNvPr id="0" name=""/>
        <dsp:cNvSpPr/>
      </dsp:nvSpPr>
      <dsp:spPr>
        <a:xfrm>
          <a:off x="14467618" y="4047560"/>
          <a:ext cx="232710" cy="968939"/>
        </a:xfrm>
        <a:custGeom>
          <a:avLst/>
          <a:gdLst/>
          <a:ahLst/>
          <a:cxnLst/>
          <a:rect l="0" t="0" r="0" b="0"/>
          <a:pathLst>
            <a:path>
              <a:moveTo>
                <a:pt x="0" y="0"/>
              </a:moveTo>
              <a:lnTo>
                <a:pt x="0" y="968939"/>
              </a:lnTo>
              <a:lnTo>
                <a:pt x="232710" y="968939"/>
              </a:lnTo>
            </a:path>
          </a:pathLst>
        </a:custGeom>
        <a:noFill/>
        <a:ln w="76200" cap="flat" cmpd="sng" algn="ctr">
          <a:solidFill>
            <a:srgbClr val="00B0F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D1C568EE-85A6-470A-A256-B4A6EEB77E76}">
      <dsp:nvSpPr>
        <dsp:cNvPr id="0" name=""/>
        <dsp:cNvSpPr/>
      </dsp:nvSpPr>
      <dsp:spPr>
        <a:xfrm>
          <a:off x="15736446" y="2552022"/>
          <a:ext cx="91440" cy="442342"/>
        </a:xfrm>
        <a:custGeom>
          <a:avLst/>
          <a:gdLst/>
          <a:ahLst/>
          <a:cxnLst/>
          <a:rect l="0" t="0" r="0" b="0"/>
          <a:pathLst>
            <a:path>
              <a:moveTo>
                <a:pt x="45720" y="0"/>
              </a:moveTo>
              <a:lnTo>
                <a:pt x="45720" y="442342"/>
              </a:lnTo>
            </a:path>
          </a:pathLst>
        </a:custGeom>
        <a:noFill/>
        <a:ln w="762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43968865-9638-4A84-8082-13D3B25F5EDF}">
      <dsp:nvSpPr>
        <dsp:cNvPr id="0" name=""/>
        <dsp:cNvSpPr/>
      </dsp:nvSpPr>
      <dsp:spPr>
        <a:xfrm>
          <a:off x="10738906" y="4047560"/>
          <a:ext cx="222494" cy="3960014"/>
        </a:xfrm>
        <a:custGeom>
          <a:avLst/>
          <a:gdLst/>
          <a:ahLst/>
          <a:cxnLst/>
          <a:rect l="0" t="0" r="0" b="0"/>
          <a:pathLst>
            <a:path>
              <a:moveTo>
                <a:pt x="0" y="0"/>
              </a:moveTo>
              <a:lnTo>
                <a:pt x="0" y="3960014"/>
              </a:lnTo>
              <a:lnTo>
                <a:pt x="222494" y="3960014"/>
              </a:lnTo>
            </a:path>
          </a:pathLst>
        </a:custGeom>
        <a:noFill/>
        <a:ln w="76200" cap="flat" cmpd="sng" algn="ctr">
          <a:solidFill>
            <a:srgbClr val="FF7C80"/>
          </a:solidFill>
          <a:prstDash val="solid"/>
          <a:miter lim="800000"/>
        </a:ln>
        <a:effectLst/>
      </dsp:spPr>
      <dsp:style>
        <a:lnRef idx="2">
          <a:scrgbClr r="0" g="0" b="0"/>
        </a:lnRef>
        <a:fillRef idx="0">
          <a:scrgbClr r="0" g="0" b="0"/>
        </a:fillRef>
        <a:effectRef idx="0">
          <a:scrgbClr r="0" g="0" b="0"/>
        </a:effectRef>
        <a:fontRef idx="minor"/>
      </dsp:style>
    </dsp:sp>
    <dsp:sp modelId="{53BEA4C1-613F-4543-8567-59E2020DA9C5}">
      <dsp:nvSpPr>
        <dsp:cNvPr id="0" name=""/>
        <dsp:cNvSpPr/>
      </dsp:nvSpPr>
      <dsp:spPr>
        <a:xfrm>
          <a:off x="10738906" y="4047560"/>
          <a:ext cx="232710" cy="2464477"/>
        </a:xfrm>
        <a:custGeom>
          <a:avLst/>
          <a:gdLst/>
          <a:ahLst/>
          <a:cxnLst/>
          <a:rect l="0" t="0" r="0" b="0"/>
          <a:pathLst>
            <a:path>
              <a:moveTo>
                <a:pt x="0" y="0"/>
              </a:moveTo>
              <a:lnTo>
                <a:pt x="0" y="2464477"/>
              </a:lnTo>
              <a:lnTo>
                <a:pt x="232710" y="2464477"/>
              </a:lnTo>
            </a:path>
          </a:pathLst>
        </a:custGeom>
        <a:noFill/>
        <a:ln w="76200" cap="flat" cmpd="sng" algn="ctr">
          <a:solidFill>
            <a:srgbClr val="FF7C8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2B3150D0-0021-47C6-ABBA-BE280369BBC3}">
      <dsp:nvSpPr>
        <dsp:cNvPr id="0" name=""/>
        <dsp:cNvSpPr/>
      </dsp:nvSpPr>
      <dsp:spPr>
        <a:xfrm>
          <a:off x="10738906" y="4047560"/>
          <a:ext cx="232710" cy="968939"/>
        </a:xfrm>
        <a:custGeom>
          <a:avLst/>
          <a:gdLst/>
          <a:ahLst/>
          <a:cxnLst/>
          <a:rect l="0" t="0" r="0" b="0"/>
          <a:pathLst>
            <a:path>
              <a:moveTo>
                <a:pt x="0" y="0"/>
              </a:moveTo>
              <a:lnTo>
                <a:pt x="0" y="968939"/>
              </a:lnTo>
              <a:lnTo>
                <a:pt x="232710" y="968939"/>
              </a:lnTo>
            </a:path>
          </a:pathLst>
        </a:custGeom>
        <a:noFill/>
        <a:ln w="76200" cap="flat" cmpd="sng" algn="ctr">
          <a:solidFill>
            <a:srgbClr val="FF7C8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4BD6FD6E-9E21-4598-9240-F2AADB07D085}">
      <dsp:nvSpPr>
        <dsp:cNvPr id="0" name=""/>
        <dsp:cNvSpPr/>
      </dsp:nvSpPr>
      <dsp:spPr>
        <a:xfrm>
          <a:off x="12053454" y="2552022"/>
          <a:ext cx="3728711" cy="442342"/>
        </a:xfrm>
        <a:custGeom>
          <a:avLst/>
          <a:gdLst/>
          <a:ahLst/>
          <a:cxnLst/>
          <a:rect l="0" t="0" r="0" b="0"/>
          <a:pathLst>
            <a:path>
              <a:moveTo>
                <a:pt x="3728711" y="0"/>
              </a:moveTo>
              <a:lnTo>
                <a:pt x="3728711" y="221171"/>
              </a:lnTo>
              <a:lnTo>
                <a:pt x="0" y="221171"/>
              </a:lnTo>
              <a:lnTo>
                <a:pt x="0" y="442342"/>
              </a:lnTo>
            </a:path>
          </a:pathLst>
        </a:custGeom>
        <a:noFill/>
        <a:ln w="762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2DA5404F-7711-43E9-81F3-3641306A7AA4}">
      <dsp:nvSpPr>
        <dsp:cNvPr id="0" name=""/>
        <dsp:cNvSpPr/>
      </dsp:nvSpPr>
      <dsp:spPr>
        <a:xfrm>
          <a:off x="10052746" y="1056485"/>
          <a:ext cx="5729419" cy="442342"/>
        </a:xfrm>
        <a:custGeom>
          <a:avLst/>
          <a:gdLst/>
          <a:ahLst/>
          <a:cxnLst/>
          <a:rect l="0" t="0" r="0" b="0"/>
          <a:pathLst>
            <a:path>
              <a:moveTo>
                <a:pt x="0" y="0"/>
              </a:moveTo>
              <a:lnTo>
                <a:pt x="0" y="221171"/>
              </a:lnTo>
              <a:lnTo>
                <a:pt x="5729419" y="221171"/>
              </a:lnTo>
              <a:lnTo>
                <a:pt x="5729419" y="442342"/>
              </a:lnTo>
            </a:path>
          </a:pathLst>
        </a:custGeom>
        <a:noFill/>
        <a:ln w="762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5E07E1BB-4670-4403-996A-09EEDE9D9E12}">
      <dsp:nvSpPr>
        <dsp:cNvPr id="0" name=""/>
        <dsp:cNvSpPr/>
      </dsp:nvSpPr>
      <dsp:spPr>
        <a:xfrm>
          <a:off x="5696543" y="4047560"/>
          <a:ext cx="232710" cy="2464477"/>
        </a:xfrm>
        <a:custGeom>
          <a:avLst/>
          <a:gdLst/>
          <a:ahLst/>
          <a:cxnLst/>
          <a:rect l="0" t="0" r="0" b="0"/>
          <a:pathLst>
            <a:path>
              <a:moveTo>
                <a:pt x="0" y="0"/>
              </a:moveTo>
              <a:lnTo>
                <a:pt x="0" y="2464477"/>
              </a:lnTo>
              <a:lnTo>
                <a:pt x="232710" y="2464477"/>
              </a:lnTo>
            </a:path>
          </a:pathLst>
        </a:custGeom>
        <a:noFill/>
        <a:ln w="76200" cap="flat" cmpd="sng" algn="ctr">
          <a:solidFill>
            <a:srgbClr val="00B05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03E4808C-BF49-4E8E-8A7F-F2D2A038B20F}">
      <dsp:nvSpPr>
        <dsp:cNvPr id="0" name=""/>
        <dsp:cNvSpPr/>
      </dsp:nvSpPr>
      <dsp:spPr>
        <a:xfrm>
          <a:off x="5696543" y="4047560"/>
          <a:ext cx="232710" cy="968939"/>
        </a:xfrm>
        <a:custGeom>
          <a:avLst/>
          <a:gdLst/>
          <a:ahLst/>
          <a:cxnLst/>
          <a:rect l="0" t="0" r="0" b="0"/>
          <a:pathLst>
            <a:path>
              <a:moveTo>
                <a:pt x="0" y="0"/>
              </a:moveTo>
              <a:lnTo>
                <a:pt x="0" y="968939"/>
              </a:lnTo>
              <a:lnTo>
                <a:pt x="232710" y="968939"/>
              </a:lnTo>
            </a:path>
          </a:pathLst>
        </a:custGeom>
        <a:noFill/>
        <a:ln w="76200" cap="flat" cmpd="sng" algn="ctr">
          <a:solidFill>
            <a:srgbClr val="00B05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70024569-35A3-4D15-96C9-C73A60BEC83B}">
      <dsp:nvSpPr>
        <dsp:cNvPr id="0" name=""/>
        <dsp:cNvSpPr/>
      </dsp:nvSpPr>
      <dsp:spPr>
        <a:xfrm>
          <a:off x="5146735" y="2552022"/>
          <a:ext cx="1864355" cy="442342"/>
        </a:xfrm>
        <a:custGeom>
          <a:avLst/>
          <a:gdLst/>
          <a:ahLst/>
          <a:cxnLst/>
          <a:rect l="0" t="0" r="0" b="0"/>
          <a:pathLst>
            <a:path>
              <a:moveTo>
                <a:pt x="0" y="0"/>
              </a:moveTo>
              <a:lnTo>
                <a:pt x="0" y="221171"/>
              </a:lnTo>
              <a:lnTo>
                <a:pt x="1864355" y="221171"/>
              </a:lnTo>
              <a:lnTo>
                <a:pt x="1864355" y="442342"/>
              </a:lnTo>
            </a:path>
          </a:pathLst>
        </a:custGeom>
        <a:noFill/>
        <a:ln w="762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286B3866-D167-496B-BD0B-5D86829531EC}">
      <dsp:nvSpPr>
        <dsp:cNvPr id="0" name=""/>
        <dsp:cNvSpPr/>
      </dsp:nvSpPr>
      <dsp:spPr>
        <a:xfrm>
          <a:off x="1967831" y="4047560"/>
          <a:ext cx="222494" cy="5455552"/>
        </a:xfrm>
        <a:custGeom>
          <a:avLst/>
          <a:gdLst/>
          <a:ahLst/>
          <a:cxnLst/>
          <a:rect l="0" t="0" r="0" b="0"/>
          <a:pathLst>
            <a:path>
              <a:moveTo>
                <a:pt x="0" y="0"/>
              </a:moveTo>
              <a:lnTo>
                <a:pt x="0" y="5455552"/>
              </a:lnTo>
              <a:lnTo>
                <a:pt x="222494" y="5455552"/>
              </a:lnTo>
            </a:path>
          </a:pathLst>
        </a:custGeom>
        <a:noFill/>
        <a:ln w="76200" cap="flat" cmpd="sng" algn="ctr">
          <a:solidFill>
            <a:srgbClr val="FFC000"/>
          </a:solidFill>
          <a:prstDash val="solid"/>
          <a:miter lim="800000"/>
        </a:ln>
        <a:effectLst/>
      </dsp:spPr>
      <dsp:style>
        <a:lnRef idx="2">
          <a:scrgbClr r="0" g="0" b="0"/>
        </a:lnRef>
        <a:fillRef idx="0">
          <a:scrgbClr r="0" g="0" b="0"/>
        </a:fillRef>
        <a:effectRef idx="0">
          <a:scrgbClr r="0" g="0" b="0"/>
        </a:effectRef>
        <a:fontRef idx="minor"/>
      </dsp:style>
    </dsp:sp>
    <dsp:sp modelId="{29CA4207-A9C1-41BB-88EF-B24BCF4EF024}">
      <dsp:nvSpPr>
        <dsp:cNvPr id="0" name=""/>
        <dsp:cNvSpPr/>
      </dsp:nvSpPr>
      <dsp:spPr>
        <a:xfrm>
          <a:off x="1967831" y="4047560"/>
          <a:ext cx="232710" cy="3960014"/>
        </a:xfrm>
        <a:custGeom>
          <a:avLst/>
          <a:gdLst/>
          <a:ahLst/>
          <a:cxnLst/>
          <a:rect l="0" t="0" r="0" b="0"/>
          <a:pathLst>
            <a:path>
              <a:moveTo>
                <a:pt x="0" y="0"/>
              </a:moveTo>
              <a:lnTo>
                <a:pt x="0" y="3960014"/>
              </a:lnTo>
              <a:lnTo>
                <a:pt x="232710" y="3960014"/>
              </a:lnTo>
            </a:path>
          </a:pathLst>
        </a:custGeom>
        <a:noFill/>
        <a:ln w="76200" cap="flat" cmpd="sng" algn="ctr">
          <a:solidFill>
            <a:srgbClr val="FFC00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B2C8283A-994C-4752-826B-4DD820374AF3}">
      <dsp:nvSpPr>
        <dsp:cNvPr id="0" name=""/>
        <dsp:cNvSpPr/>
      </dsp:nvSpPr>
      <dsp:spPr>
        <a:xfrm>
          <a:off x="1967831" y="4047560"/>
          <a:ext cx="232710" cy="2464477"/>
        </a:xfrm>
        <a:custGeom>
          <a:avLst/>
          <a:gdLst/>
          <a:ahLst/>
          <a:cxnLst/>
          <a:rect l="0" t="0" r="0" b="0"/>
          <a:pathLst>
            <a:path>
              <a:moveTo>
                <a:pt x="0" y="0"/>
              </a:moveTo>
              <a:lnTo>
                <a:pt x="0" y="2464477"/>
              </a:lnTo>
              <a:lnTo>
                <a:pt x="232710" y="2464477"/>
              </a:lnTo>
            </a:path>
          </a:pathLst>
        </a:custGeom>
        <a:noFill/>
        <a:ln w="76200" cap="flat" cmpd="sng" algn="ctr">
          <a:solidFill>
            <a:srgbClr val="FFC00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33D3F41F-0871-4DDC-AA5B-DAC2A0A52D6B}">
      <dsp:nvSpPr>
        <dsp:cNvPr id="0" name=""/>
        <dsp:cNvSpPr/>
      </dsp:nvSpPr>
      <dsp:spPr>
        <a:xfrm>
          <a:off x="1967831" y="4047560"/>
          <a:ext cx="232710" cy="968939"/>
        </a:xfrm>
        <a:custGeom>
          <a:avLst/>
          <a:gdLst/>
          <a:ahLst/>
          <a:cxnLst/>
          <a:rect l="0" t="0" r="0" b="0"/>
          <a:pathLst>
            <a:path>
              <a:moveTo>
                <a:pt x="0" y="0"/>
              </a:moveTo>
              <a:lnTo>
                <a:pt x="0" y="968939"/>
              </a:lnTo>
              <a:lnTo>
                <a:pt x="232710" y="968939"/>
              </a:lnTo>
            </a:path>
          </a:pathLst>
        </a:custGeom>
        <a:noFill/>
        <a:ln w="76200" cap="flat" cmpd="sng" algn="ctr">
          <a:solidFill>
            <a:srgbClr val="FFC000"/>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0846D67A-F57D-4CA0-820E-2586D599231D}">
      <dsp:nvSpPr>
        <dsp:cNvPr id="0" name=""/>
        <dsp:cNvSpPr/>
      </dsp:nvSpPr>
      <dsp:spPr>
        <a:xfrm>
          <a:off x="3282379" y="2552022"/>
          <a:ext cx="1864355" cy="442342"/>
        </a:xfrm>
        <a:custGeom>
          <a:avLst/>
          <a:gdLst/>
          <a:ahLst/>
          <a:cxnLst/>
          <a:rect l="0" t="0" r="0" b="0"/>
          <a:pathLst>
            <a:path>
              <a:moveTo>
                <a:pt x="1864355" y="0"/>
              </a:moveTo>
              <a:lnTo>
                <a:pt x="1864355" y="221171"/>
              </a:lnTo>
              <a:lnTo>
                <a:pt x="0" y="221171"/>
              </a:lnTo>
              <a:lnTo>
                <a:pt x="0" y="442342"/>
              </a:lnTo>
            </a:path>
          </a:pathLst>
        </a:custGeom>
        <a:noFill/>
        <a:ln w="762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8E25E825-EE44-48BF-BADA-3C726F37BC11}">
      <dsp:nvSpPr>
        <dsp:cNvPr id="0" name=""/>
        <dsp:cNvSpPr/>
      </dsp:nvSpPr>
      <dsp:spPr>
        <a:xfrm>
          <a:off x="5146735" y="1056485"/>
          <a:ext cx="4906010" cy="442342"/>
        </a:xfrm>
        <a:custGeom>
          <a:avLst/>
          <a:gdLst/>
          <a:ahLst/>
          <a:cxnLst/>
          <a:rect l="0" t="0" r="0" b="0"/>
          <a:pathLst>
            <a:path>
              <a:moveTo>
                <a:pt x="4906010" y="0"/>
              </a:moveTo>
              <a:lnTo>
                <a:pt x="4906010" y="221171"/>
              </a:lnTo>
              <a:lnTo>
                <a:pt x="0" y="221171"/>
              </a:lnTo>
              <a:lnTo>
                <a:pt x="0" y="442342"/>
              </a:lnTo>
            </a:path>
          </a:pathLst>
        </a:custGeom>
        <a:noFill/>
        <a:ln w="762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sp>
    <dsp:sp modelId="{F2761665-66F8-4403-A4EF-03D2761B4DC7}">
      <dsp:nvSpPr>
        <dsp:cNvPr id="0" name=""/>
        <dsp:cNvSpPr/>
      </dsp:nvSpPr>
      <dsp:spPr>
        <a:xfrm>
          <a:off x="8409561" y="3289"/>
          <a:ext cx="3286369" cy="1053195"/>
        </a:xfrm>
        <a:prstGeom prst="rect">
          <a:avLst/>
        </a:prstGeom>
        <a:solidFill>
          <a:schemeClr val="lt1"/>
        </a:solidFill>
        <a:ln w="76200" cap="flat" cmpd="sng" algn="ctr">
          <a:solidFill>
            <a:schemeClr val="accent3"/>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rPr>
            <a:t>Ratio Analysis</a:t>
          </a:r>
        </a:p>
      </dsp:txBody>
      <dsp:txXfrm>
        <a:off x="8409561" y="3289"/>
        <a:ext cx="3286369" cy="1053195"/>
      </dsp:txXfrm>
    </dsp:sp>
    <dsp:sp modelId="{BCB67047-B81E-409F-8389-7C7807AAC393}">
      <dsp:nvSpPr>
        <dsp:cNvPr id="0" name=""/>
        <dsp:cNvSpPr/>
      </dsp:nvSpPr>
      <dsp:spPr>
        <a:xfrm>
          <a:off x="3503550" y="1498827"/>
          <a:ext cx="3286369" cy="1053195"/>
        </a:xfrm>
        <a:prstGeom prst="rect">
          <a:avLst/>
        </a:prstGeom>
        <a:solidFill>
          <a:schemeClr val="lt1"/>
        </a:solidFill>
        <a:ln w="76200" cap="flat" cmpd="sng" algn="ctr">
          <a:solidFill>
            <a:schemeClr val="accent3"/>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rPr>
            <a:t>Risk Ratios</a:t>
          </a:r>
        </a:p>
      </dsp:txBody>
      <dsp:txXfrm>
        <a:off x="3503550" y="1498827"/>
        <a:ext cx="3286369" cy="1053195"/>
      </dsp:txXfrm>
    </dsp:sp>
    <dsp:sp modelId="{9BE3BE94-2BB2-4152-8498-49CEAA6FEA62}">
      <dsp:nvSpPr>
        <dsp:cNvPr id="0" name=""/>
        <dsp:cNvSpPr/>
      </dsp:nvSpPr>
      <dsp:spPr>
        <a:xfrm>
          <a:off x="1639194" y="2994364"/>
          <a:ext cx="3286369" cy="1053195"/>
        </a:xfrm>
        <a:prstGeom prst="rect">
          <a:avLst/>
        </a:prstGeom>
        <a:solidFill>
          <a:schemeClr val="lt1"/>
        </a:solidFill>
        <a:ln w="76200" cap="flat" cmpd="sng" algn="ctr">
          <a:solidFill>
            <a:srgbClr val="FFC00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FFC000"/>
              </a:solidFill>
            </a:rPr>
            <a:t>Liquidity</a:t>
          </a:r>
          <a:endParaRPr lang="en-US" sz="2800" b="1" kern="1200" dirty="0">
            <a:solidFill>
              <a:srgbClr val="FFC000"/>
            </a:solidFill>
          </a:endParaRPr>
        </a:p>
      </dsp:txBody>
      <dsp:txXfrm>
        <a:off x="1639194" y="2994364"/>
        <a:ext cx="3286369" cy="1053195"/>
      </dsp:txXfrm>
    </dsp:sp>
    <dsp:sp modelId="{5F8EB165-8353-4A3C-86C4-650FD64E18A0}">
      <dsp:nvSpPr>
        <dsp:cNvPr id="0" name=""/>
        <dsp:cNvSpPr/>
      </dsp:nvSpPr>
      <dsp:spPr>
        <a:xfrm>
          <a:off x="2200542" y="4489902"/>
          <a:ext cx="3286369" cy="1053195"/>
        </a:xfrm>
        <a:prstGeom prst="rect">
          <a:avLst/>
        </a:prstGeom>
        <a:solidFill>
          <a:schemeClr val="lt1"/>
        </a:solidFill>
        <a:ln w="76200" cap="flat" cmpd="sng" algn="ctr">
          <a:solidFill>
            <a:srgbClr val="FFC00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Current ratio</a:t>
          </a:r>
        </a:p>
      </dsp:txBody>
      <dsp:txXfrm>
        <a:off x="2200542" y="4489902"/>
        <a:ext cx="3286369" cy="1053195"/>
      </dsp:txXfrm>
    </dsp:sp>
    <dsp:sp modelId="{8697CEE3-A31F-474E-A61A-F3F8DC093EC6}">
      <dsp:nvSpPr>
        <dsp:cNvPr id="0" name=""/>
        <dsp:cNvSpPr/>
      </dsp:nvSpPr>
      <dsp:spPr>
        <a:xfrm>
          <a:off x="2200542" y="5985439"/>
          <a:ext cx="3286369" cy="1053195"/>
        </a:xfrm>
        <a:prstGeom prst="rect">
          <a:avLst/>
        </a:prstGeom>
        <a:solidFill>
          <a:schemeClr val="lt1"/>
        </a:solidFill>
        <a:ln w="76200" cap="flat" cmpd="sng" algn="ctr">
          <a:solidFill>
            <a:srgbClr val="FFC00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Acid-test (quick) ratio</a:t>
          </a:r>
        </a:p>
      </dsp:txBody>
      <dsp:txXfrm>
        <a:off x="2200542" y="5985439"/>
        <a:ext cx="3286369" cy="1053195"/>
      </dsp:txXfrm>
    </dsp:sp>
    <dsp:sp modelId="{599B3467-C585-4702-973E-526FFB2FB06E}">
      <dsp:nvSpPr>
        <dsp:cNvPr id="0" name=""/>
        <dsp:cNvSpPr/>
      </dsp:nvSpPr>
      <dsp:spPr>
        <a:xfrm>
          <a:off x="2200542" y="7480977"/>
          <a:ext cx="3286369" cy="1053195"/>
        </a:xfrm>
        <a:prstGeom prst="rect">
          <a:avLst/>
        </a:prstGeom>
        <a:solidFill>
          <a:schemeClr val="lt1"/>
        </a:solidFill>
        <a:ln w="76200" cap="flat" cmpd="sng" algn="ctr">
          <a:solidFill>
            <a:srgbClr val="FFC00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Accounts receivable turnover</a:t>
          </a:r>
        </a:p>
      </dsp:txBody>
      <dsp:txXfrm>
        <a:off x="2200542" y="7480977"/>
        <a:ext cx="3286369" cy="1053195"/>
      </dsp:txXfrm>
    </dsp:sp>
    <dsp:sp modelId="{6FBDD040-8C67-4A5E-891B-ED6D2FE79409}">
      <dsp:nvSpPr>
        <dsp:cNvPr id="0" name=""/>
        <dsp:cNvSpPr/>
      </dsp:nvSpPr>
      <dsp:spPr>
        <a:xfrm>
          <a:off x="2190326" y="8976514"/>
          <a:ext cx="3282704" cy="1053195"/>
        </a:xfrm>
        <a:prstGeom prst="rect">
          <a:avLst/>
        </a:prstGeom>
        <a:solidFill>
          <a:schemeClr val="lt1"/>
        </a:solidFill>
        <a:ln w="76200" cap="flat" cmpd="sng" algn="ctr">
          <a:solidFill>
            <a:srgbClr val="FFC00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2"/>
              </a:solidFill>
            </a:rPr>
            <a:t>Inventory turnover</a:t>
          </a:r>
          <a:endParaRPr lang="en-US" sz="2800" kern="1200" dirty="0">
            <a:solidFill>
              <a:schemeClr val="tx2"/>
            </a:solidFill>
          </a:endParaRPr>
        </a:p>
      </dsp:txBody>
      <dsp:txXfrm>
        <a:off x="2190326" y="8976514"/>
        <a:ext cx="3282704" cy="1053195"/>
      </dsp:txXfrm>
    </dsp:sp>
    <dsp:sp modelId="{84BF3D2B-7D96-45F1-91B1-8035F7E1204B}">
      <dsp:nvSpPr>
        <dsp:cNvPr id="0" name=""/>
        <dsp:cNvSpPr/>
      </dsp:nvSpPr>
      <dsp:spPr>
        <a:xfrm>
          <a:off x="5367906" y="2994364"/>
          <a:ext cx="3286369" cy="1053195"/>
        </a:xfrm>
        <a:prstGeom prst="rect">
          <a:avLst/>
        </a:prstGeom>
        <a:solidFill>
          <a:schemeClr val="lt1"/>
        </a:solidFill>
        <a:ln w="76200" cap="flat" cmpd="sng" algn="ctr">
          <a:solidFill>
            <a:srgbClr val="00B05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00B050"/>
              </a:solidFill>
            </a:rPr>
            <a:t>Solvency</a:t>
          </a:r>
          <a:endParaRPr lang="en-US" sz="2800" b="1" kern="1200" dirty="0">
            <a:solidFill>
              <a:srgbClr val="00B050"/>
            </a:solidFill>
          </a:endParaRPr>
        </a:p>
      </dsp:txBody>
      <dsp:txXfrm>
        <a:off x="5367906" y="2994364"/>
        <a:ext cx="3286369" cy="1053195"/>
      </dsp:txXfrm>
    </dsp:sp>
    <dsp:sp modelId="{DA74E098-1643-4A13-8509-A13C1D1BDE6A}">
      <dsp:nvSpPr>
        <dsp:cNvPr id="0" name=""/>
        <dsp:cNvSpPr/>
      </dsp:nvSpPr>
      <dsp:spPr>
        <a:xfrm>
          <a:off x="5929254" y="4489902"/>
          <a:ext cx="3286369" cy="1053195"/>
        </a:xfrm>
        <a:prstGeom prst="rect">
          <a:avLst/>
        </a:prstGeom>
        <a:solidFill>
          <a:schemeClr val="lt1"/>
        </a:solidFill>
        <a:ln w="76200" cap="flat" cmpd="sng" algn="ctr">
          <a:solidFill>
            <a:srgbClr val="00B05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Debt to assets ratio</a:t>
          </a:r>
        </a:p>
      </dsp:txBody>
      <dsp:txXfrm>
        <a:off x="5929254" y="4489902"/>
        <a:ext cx="3286369" cy="1053195"/>
      </dsp:txXfrm>
    </dsp:sp>
    <dsp:sp modelId="{E2C53F66-2B91-452A-8285-F46B07ADFCA0}">
      <dsp:nvSpPr>
        <dsp:cNvPr id="0" name=""/>
        <dsp:cNvSpPr/>
      </dsp:nvSpPr>
      <dsp:spPr>
        <a:xfrm>
          <a:off x="5929254" y="5985439"/>
          <a:ext cx="3286369" cy="1053195"/>
        </a:xfrm>
        <a:prstGeom prst="rect">
          <a:avLst/>
        </a:prstGeom>
        <a:solidFill>
          <a:schemeClr val="lt1"/>
        </a:solidFill>
        <a:ln w="76200" cap="flat" cmpd="sng" algn="ctr">
          <a:solidFill>
            <a:srgbClr val="00B05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Times interest earned</a:t>
          </a:r>
        </a:p>
      </dsp:txBody>
      <dsp:txXfrm>
        <a:off x="5929254" y="5985439"/>
        <a:ext cx="3286369" cy="1053195"/>
      </dsp:txXfrm>
    </dsp:sp>
    <dsp:sp modelId="{2977965A-F2BB-4686-9362-7B15C1F8A5B0}">
      <dsp:nvSpPr>
        <dsp:cNvPr id="0" name=""/>
        <dsp:cNvSpPr/>
      </dsp:nvSpPr>
      <dsp:spPr>
        <a:xfrm>
          <a:off x="13648740" y="1498827"/>
          <a:ext cx="4266852" cy="1053195"/>
        </a:xfrm>
        <a:prstGeom prst="rect">
          <a:avLst/>
        </a:prstGeom>
        <a:solidFill>
          <a:schemeClr val="lt1"/>
        </a:solidFill>
        <a:ln w="76200" cap="flat" cmpd="sng" algn="ctr">
          <a:solidFill>
            <a:schemeClr val="accent3"/>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rPr>
            <a:t>Profitability Ratios</a:t>
          </a:r>
          <a:endParaRPr lang="en-US" sz="3600" b="1" kern="1200" dirty="0">
            <a:solidFill>
              <a:schemeClr val="tx2"/>
            </a:solidFill>
          </a:endParaRPr>
        </a:p>
      </dsp:txBody>
      <dsp:txXfrm>
        <a:off x="13648740" y="1498827"/>
        <a:ext cx="4266852" cy="1053195"/>
      </dsp:txXfrm>
    </dsp:sp>
    <dsp:sp modelId="{24F217C6-17F0-43C7-94B2-A1C05AE709BF}">
      <dsp:nvSpPr>
        <dsp:cNvPr id="0" name=""/>
        <dsp:cNvSpPr/>
      </dsp:nvSpPr>
      <dsp:spPr>
        <a:xfrm>
          <a:off x="10410269" y="2994364"/>
          <a:ext cx="3286369" cy="1053195"/>
        </a:xfrm>
        <a:prstGeom prst="rect">
          <a:avLst/>
        </a:prstGeom>
        <a:solidFill>
          <a:schemeClr val="lt1"/>
        </a:solidFill>
        <a:ln w="76200" cap="flat" cmpd="sng" algn="ctr">
          <a:solidFill>
            <a:srgbClr val="FF7C8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9999"/>
              </a:solidFill>
            </a:rPr>
            <a:t>Profitability of the firm</a:t>
          </a:r>
        </a:p>
      </dsp:txBody>
      <dsp:txXfrm>
        <a:off x="10410269" y="2994364"/>
        <a:ext cx="3286369" cy="1053195"/>
      </dsp:txXfrm>
    </dsp:sp>
    <dsp:sp modelId="{3F0418EA-D8FD-4553-8DE7-77F42C696DB6}">
      <dsp:nvSpPr>
        <dsp:cNvPr id="0" name=""/>
        <dsp:cNvSpPr/>
      </dsp:nvSpPr>
      <dsp:spPr>
        <a:xfrm>
          <a:off x="10971617" y="4489902"/>
          <a:ext cx="3286369" cy="1053195"/>
        </a:xfrm>
        <a:prstGeom prst="rect">
          <a:avLst/>
        </a:prstGeom>
        <a:solidFill>
          <a:schemeClr val="lt1"/>
        </a:solidFill>
        <a:ln w="76200" cap="flat" cmpd="sng" algn="ctr">
          <a:solidFill>
            <a:srgbClr val="FF7C8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Profit margin</a:t>
          </a:r>
        </a:p>
      </dsp:txBody>
      <dsp:txXfrm>
        <a:off x="10971617" y="4489902"/>
        <a:ext cx="3286369" cy="1053195"/>
      </dsp:txXfrm>
    </dsp:sp>
    <dsp:sp modelId="{1A3ACA63-74FB-4575-BBFF-E99CAC46CAC3}">
      <dsp:nvSpPr>
        <dsp:cNvPr id="0" name=""/>
        <dsp:cNvSpPr/>
      </dsp:nvSpPr>
      <dsp:spPr>
        <a:xfrm>
          <a:off x="10971617" y="5985439"/>
          <a:ext cx="3286369" cy="1053195"/>
        </a:xfrm>
        <a:prstGeom prst="rect">
          <a:avLst/>
        </a:prstGeom>
        <a:solidFill>
          <a:schemeClr val="lt1"/>
        </a:solidFill>
        <a:ln w="76200" cap="flat" cmpd="sng" algn="ctr">
          <a:solidFill>
            <a:srgbClr val="FF7C8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Asset turnover</a:t>
          </a:r>
        </a:p>
      </dsp:txBody>
      <dsp:txXfrm>
        <a:off x="10971617" y="5985439"/>
        <a:ext cx="3286369" cy="1053195"/>
      </dsp:txXfrm>
    </dsp:sp>
    <dsp:sp modelId="{F5BB8C67-0766-416C-B82E-65F289F8DDDB}">
      <dsp:nvSpPr>
        <dsp:cNvPr id="0" name=""/>
        <dsp:cNvSpPr/>
      </dsp:nvSpPr>
      <dsp:spPr>
        <a:xfrm>
          <a:off x="10961401" y="7480977"/>
          <a:ext cx="3282704" cy="1053195"/>
        </a:xfrm>
        <a:prstGeom prst="rect">
          <a:avLst/>
        </a:prstGeom>
        <a:solidFill>
          <a:schemeClr val="lt1"/>
        </a:solidFill>
        <a:ln w="76200" cap="flat" cmpd="sng" algn="ctr">
          <a:solidFill>
            <a:srgbClr val="FF7C8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Return on assets</a:t>
          </a:r>
        </a:p>
      </dsp:txBody>
      <dsp:txXfrm>
        <a:off x="10961401" y="7480977"/>
        <a:ext cx="3282704" cy="1053195"/>
      </dsp:txXfrm>
    </dsp:sp>
    <dsp:sp modelId="{4202CA76-7985-4537-B6F7-57ABE2AF1498}">
      <dsp:nvSpPr>
        <dsp:cNvPr id="0" name=""/>
        <dsp:cNvSpPr/>
      </dsp:nvSpPr>
      <dsp:spPr>
        <a:xfrm>
          <a:off x="14138981" y="2994364"/>
          <a:ext cx="3286369" cy="1053195"/>
        </a:xfrm>
        <a:prstGeom prst="rect">
          <a:avLst/>
        </a:prstGeom>
        <a:solidFill>
          <a:schemeClr val="lt1"/>
        </a:solidFill>
        <a:ln w="76200" cap="flat" cmpd="sng" algn="ctr">
          <a:solidFill>
            <a:srgbClr val="00B0F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b="1" kern="1200" dirty="0">
              <a:solidFill>
                <a:srgbClr val="00B0F0"/>
              </a:solidFill>
            </a:rPr>
            <a:t>Returns to shareholders</a:t>
          </a:r>
        </a:p>
      </dsp:txBody>
      <dsp:txXfrm>
        <a:off x="14138981" y="2994364"/>
        <a:ext cx="3286369" cy="1053195"/>
      </dsp:txXfrm>
    </dsp:sp>
    <dsp:sp modelId="{6A9C4C2F-DA79-4F9D-9F97-25EA1AF4FFC6}">
      <dsp:nvSpPr>
        <dsp:cNvPr id="0" name=""/>
        <dsp:cNvSpPr/>
      </dsp:nvSpPr>
      <dsp:spPr>
        <a:xfrm>
          <a:off x="14700329" y="4489902"/>
          <a:ext cx="3286369" cy="1053195"/>
        </a:xfrm>
        <a:prstGeom prst="rect">
          <a:avLst/>
        </a:prstGeom>
        <a:solidFill>
          <a:schemeClr val="lt1"/>
        </a:solidFill>
        <a:ln w="76200" cap="flat" cmpd="sng" algn="ctr">
          <a:solidFill>
            <a:srgbClr val="00B0F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Return on ordinary shareholders’ equity</a:t>
          </a:r>
        </a:p>
      </dsp:txBody>
      <dsp:txXfrm>
        <a:off x="14700329" y="4489902"/>
        <a:ext cx="3286369" cy="1053195"/>
      </dsp:txXfrm>
    </dsp:sp>
    <dsp:sp modelId="{5A4340FE-0C7C-410A-8478-21D983A39E24}">
      <dsp:nvSpPr>
        <dsp:cNvPr id="0" name=""/>
        <dsp:cNvSpPr/>
      </dsp:nvSpPr>
      <dsp:spPr>
        <a:xfrm>
          <a:off x="14700329" y="5985439"/>
          <a:ext cx="3286369" cy="1053195"/>
        </a:xfrm>
        <a:prstGeom prst="rect">
          <a:avLst/>
        </a:prstGeom>
        <a:solidFill>
          <a:schemeClr val="lt1"/>
        </a:solidFill>
        <a:ln w="76200" cap="flat" cmpd="sng" algn="ctr">
          <a:solidFill>
            <a:srgbClr val="00B0F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Earnings per share (EPS)</a:t>
          </a:r>
        </a:p>
      </dsp:txBody>
      <dsp:txXfrm>
        <a:off x="14700329" y="5985439"/>
        <a:ext cx="3286369" cy="1053195"/>
      </dsp:txXfrm>
    </dsp:sp>
    <dsp:sp modelId="{EE8B1DB6-8CAF-4D13-9AD3-66E298F8DF82}">
      <dsp:nvSpPr>
        <dsp:cNvPr id="0" name=""/>
        <dsp:cNvSpPr/>
      </dsp:nvSpPr>
      <dsp:spPr>
        <a:xfrm>
          <a:off x="14690113" y="7480977"/>
          <a:ext cx="3282704" cy="1053195"/>
        </a:xfrm>
        <a:prstGeom prst="rect">
          <a:avLst/>
        </a:prstGeom>
        <a:solidFill>
          <a:schemeClr val="lt1"/>
        </a:solidFill>
        <a:ln w="76200" cap="flat" cmpd="sng" algn="ctr">
          <a:solidFill>
            <a:srgbClr val="00B0F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Price-earnings (P-E) ratio</a:t>
          </a:r>
        </a:p>
      </dsp:txBody>
      <dsp:txXfrm>
        <a:off x="14690113" y="7480977"/>
        <a:ext cx="3282704" cy="1053195"/>
      </dsp:txXfrm>
    </dsp:sp>
    <dsp:sp modelId="{9AE2321A-85C5-448E-B1E5-D99439ADE714}">
      <dsp:nvSpPr>
        <dsp:cNvPr id="0" name=""/>
        <dsp:cNvSpPr/>
      </dsp:nvSpPr>
      <dsp:spPr>
        <a:xfrm>
          <a:off x="17867693" y="2994364"/>
          <a:ext cx="3286369" cy="1053195"/>
        </a:xfrm>
        <a:prstGeom prst="rect">
          <a:avLst/>
        </a:prstGeom>
        <a:solidFill>
          <a:schemeClr val="lt1"/>
        </a:solidFill>
        <a:ln w="76200" cap="flat" cmpd="sng" algn="ctr">
          <a:solidFill>
            <a:srgbClr val="7030A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b="1" kern="1200" dirty="0">
              <a:solidFill>
                <a:srgbClr val="7030A0"/>
              </a:solidFill>
            </a:rPr>
            <a:t>Payouts to shareholders</a:t>
          </a:r>
        </a:p>
      </dsp:txBody>
      <dsp:txXfrm>
        <a:off x="17867693" y="2994364"/>
        <a:ext cx="3286369" cy="1053195"/>
      </dsp:txXfrm>
    </dsp:sp>
    <dsp:sp modelId="{4AA62E3C-B9BA-4A30-8CF1-9B1D75C49D71}">
      <dsp:nvSpPr>
        <dsp:cNvPr id="0" name=""/>
        <dsp:cNvSpPr/>
      </dsp:nvSpPr>
      <dsp:spPr>
        <a:xfrm>
          <a:off x="18429041" y="4489902"/>
          <a:ext cx="3286369" cy="1053195"/>
        </a:xfrm>
        <a:prstGeom prst="rect">
          <a:avLst/>
        </a:prstGeom>
        <a:solidFill>
          <a:schemeClr val="lt1"/>
        </a:solidFill>
        <a:ln w="76200" cap="flat" cmpd="sng" algn="ctr">
          <a:solidFill>
            <a:srgbClr val="7030A0"/>
          </a:solidFill>
          <a:prstDash val="solid"/>
          <a:miter lim="800000"/>
        </a:ln>
        <a:effectLst/>
        <a:scene3d>
          <a:camera prst="orthographicFront"/>
          <a:lightRig rig="flat" dir="t"/>
        </a:scene3d>
      </dsp:spPr>
      <dsp:style>
        <a:lnRef idx="2">
          <a:schemeClr val="accent3"/>
        </a:lnRef>
        <a:fillRef idx="1">
          <a:schemeClr val="lt1"/>
        </a:fillRef>
        <a:effectRef idx="0">
          <a:schemeClr val="accent3"/>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Payout ratio</a:t>
          </a:r>
        </a:p>
      </dsp:txBody>
      <dsp:txXfrm>
        <a:off x="18429041" y="4489902"/>
        <a:ext cx="3286369" cy="105319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4/18/21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dirty="0"/>
          </a:p>
        </p:txBody>
      </p:sp>
    </p:spTree>
    <p:extLst>
      <p:ext uri="{BB962C8B-B14F-4D97-AF65-F5344CB8AC3E}">
        <p14:creationId xmlns:p14="http://schemas.microsoft.com/office/powerpoint/2010/main" val="271220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31</a:t>
            </a:fld>
            <a:endParaRPr lang="en-US" dirty="0"/>
          </a:p>
        </p:txBody>
      </p:sp>
    </p:spTree>
    <p:extLst>
      <p:ext uri="{BB962C8B-B14F-4D97-AF65-F5344CB8AC3E}">
        <p14:creationId xmlns:p14="http://schemas.microsoft.com/office/powerpoint/2010/main" val="3578263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2766421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1217732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0" u="none" strike="noStrike" baseline="0" dirty="0">
              <a:solidFill>
                <a:srgbClr val="06749D"/>
              </a:solidFill>
              <a:latin typeface="STIX-Bold"/>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39</a:t>
            </a:fld>
            <a:endParaRPr lang="en-US" dirty="0"/>
          </a:p>
        </p:txBody>
      </p:sp>
    </p:spTree>
    <p:extLst>
      <p:ext uri="{BB962C8B-B14F-4D97-AF65-F5344CB8AC3E}">
        <p14:creationId xmlns:p14="http://schemas.microsoft.com/office/powerpoint/2010/main" val="2856809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400" dirty="0">
                <a:solidFill>
                  <a:sysClr val="windowText" lastClr="000000"/>
                </a:solidFill>
              </a:rPr>
              <a:t>Vertical Analysis (common-size analysis)</a:t>
            </a:r>
          </a:p>
          <a:p>
            <a:r>
              <a:rPr lang="en-US" altLang="zh-CN" sz="2400" dirty="0">
                <a:solidFill>
                  <a:sysClr val="windowText" lastClr="000000"/>
                </a:solidFill>
              </a:rPr>
              <a:t>Horizontal Analysis (trend analysis)</a:t>
            </a:r>
          </a:p>
          <a:p>
            <a:pPr marL="0" marR="0" indent="0" algn="l" defTabSz="914217" rtl="0" eaLnBrk="1" fontAlgn="auto" latinLnBrk="0" hangingPunct="1">
              <a:lnSpc>
                <a:spcPct val="100000"/>
              </a:lnSpc>
              <a:spcBef>
                <a:spcPts val="0"/>
              </a:spcBef>
              <a:spcAft>
                <a:spcPts val="0"/>
              </a:spcAft>
              <a:buClrTx/>
              <a:buSzTx/>
              <a:buFontTx/>
              <a:buNone/>
              <a:tabLst/>
              <a:defRPr/>
            </a:pPr>
            <a:r>
              <a:rPr lang="en-US" altLang="zh-CN" dirty="0"/>
              <a:t>Three Types of Comparisons</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316594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存货周转率和存货的多少没有直接关系，和出售的速度有关系。减少存货未必能提高存货周转率，除非假设能维持销售量不变。但实际上，减少了库存可能就会导致库存短缺，消费者想要货的时候却断货，销售量就会下降。所以能不能提高存货周转率实际上要考虑到降低库存会不影响销售。如果不影响的话，降低库存确实会提高存货周转率）。另外存货周转率和行业有关系，例如奢侈品的存货周转率肯定比快消品低，就算降低库存也没法让存货周转率降低到快消品的水平。</a:t>
            </a:r>
            <a:endParaRPr lang="en-US" altLang="zh-CN" dirty="0"/>
          </a:p>
          <a:p>
            <a:endParaRPr lang="en-US" altLang="zh-CN" dirty="0"/>
          </a:p>
          <a:p>
            <a:r>
              <a:rPr lang="zh-CN" altLang="en-US" dirty="0"/>
              <a:t>举个例子，某奢侈品</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201561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a:t>
            </a:r>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50205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1251720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Formula</a:t>
            </a:r>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411441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Formula</a:t>
            </a:r>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3606789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826F3C"/>
                </a:solidFill>
                <a:latin typeface="SourceSansPro-Bold"/>
              </a:rPr>
              <a:t>= 365/</a:t>
            </a:r>
            <a:r>
              <a:rPr lang="en-US" sz="2400" b="0" dirty="0">
                <a:solidFill>
                  <a:schemeClr val="tx2"/>
                </a:solidFill>
              </a:rPr>
              <a:t>Accounts receivable turnover</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2562467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Formula</a:t>
            </a:r>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2757450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BCF80-70D9-4DC5-BD83-7395EA7B38BA}"/>
              </a:ext>
            </a:extLst>
          </p:cNvPr>
          <p:cNvSpPr>
            <a:spLocks noGrp="1"/>
          </p:cNvSpPr>
          <p:nvPr>
            <p:ph type="ftr" sz="quarter" idx="11"/>
          </p:nvPr>
        </p:nvSpPr>
        <p:spPr>
          <a:xfrm>
            <a:off x="558800" y="12941302"/>
            <a:ext cx="18834099" cy="774699"/>
          </a:xfrm>
        </p:spPr>
        <p:txBody>
          <a:bodyPr/>
          <a:lstStyle>
            <a:lvl1pPr algn="l">
              <a:defRPr sz="3600"/>
            </a:lvl1pPr>
          </a:lstStyle>
          <a:p>
            <a:r>
              <a:rPr lang="en-US"/>
              <a:t>Chapter 15 Financial Analysis: The Big Picture | ACT2111: Introductory Financial Accounting</a:t>
            </a:r>
            <a:endParaRPr lang="en-US" dirty="0"/>
          </a:p>
        </p:txBody>
      </p:sp>
      <p:sp>
        <p:nvSpPr>
          <p:cNvPr id="5" name="Slide Number Placeholder 4">
            <a:extLst>
              <a:ext uri="{FF2B5EF4-FFF2-40B4-BE49-F238E27FC236}">
                <a16:creationId xmlns:a16="http://schemas.microsoft.com/office/drawing/2014/main" id="{91A73CDD-3304-459D-8BC9-270AAEFB8C96}"/>
              </a:ext>
            </a:extLst>
          </p:cNvPr>
          <p:cNvSpPr>
            <a:spLocks noGrp="1"/>
          </p:cNvSpPr>
          <p:nvPr>
            <p:ph type="sldNum" sz="quarter" idx="12"/>
          </p:nvPr>
        </p:nvSpPr>
        <p:spPr>
          <a:xfrm>
            <a:off x="17216715" y="12941301"/>
            <a:ext cx="5484971" cy="730250"/>
          </a:xfrm>
        </p:spPr>
        <p:txBody>
          <a:bodyPr/>
          <a:lstStyle>
            <a:lvl1pPr>
              <a:defRPr sz="3600"/>
            </a:lvl1pPr>
          </a:lstStyle>
          <a:p>
            <a:fld id="{EBE3AD81-3AD4-9C46-856E-C08CF1183C60}" type="slidenum">
              <a:rPr lang="en-US" smtClean="0"/>
              <a:pPr/>
              <a:t>‹#›</a:t>
            </a:fld>
            <a:endParaRPr lang="en-US" dirty="0"/>
          </a:p>
        </p:txBody>
      </p:sp>
      <p:sp>
        <p:nvSpPr>
          <p:cNvPr id="6" name="Rectangle 5">
            <a:extLst>
              <a:ext uri="{FF2B5EF4-FFF2-40B4-BE49-F238E27FC236}">
                <a16:creationId xmlns:a16="http://schemas.microsoft.com/office/drawing/2014/main" id="{63532EAD-F934-4312-912A-7501B648BFFA}"/>
              </a:ext>
            </a:extLst>
          </p:cNvPr>
          <p:cNvSpPr/>
          <p:nvPr userDrawn="1"/>
        </p:nvSpPr>
        <p:spPr>
          <a:xfrm>
            <a:off x="558802" y="406400"/>
            <a:ext cx="23214581" cy="12261850"/>
          </a:xfrm>
          <a:prstGeom prst="rect">
            <a:avLst/>
          </a:prstGeom>
          <a:solidFill>
            <a:srgbClr val="FFFFFF">
              <a:alpha val="85098"/>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7C915225-3F96-4D3C-9DE3-882D1D1189C6}"/>
              </a:ext>
            </a:extLst>
          </p:cNvPr>
          <p:cNvSpPr>
            <a:spLocks noGrp="1"/>
          </p:cNvSpPr>
          <p:nvPr>
            <p:ph type="title"/>
          </p:nvPr>
        </p:nvSpPr>
        <p:spPr>
          <a:xfrm>
            <a:off x="990600" y="730253"/>
            <a:ext cx="22301200" cy="1327149"/>
          </a:xfrm>
        </p:spPr>
        <p:txBody>
          <a:bodyPr>
            <a:normAutofit/>
          </a:bodyPr>
          <a:lstStyle>
            <a:lvl1pPr>
              <a:defRPr sz="7200" b="1">
                <a:solidFill>
                  <a:schemeClr val="accent6"/>
                </a:solidFill>
                <a:latin typeface="Lato Black"/>
              </a:defRPr>
            </a:lvl1pPr>
          </a:lstStyle>
          <a:p>
            <a:r>
              <a:rPr lang="en-US" dirty="0"/>
              <a:t>Click to edit Master title style</a:t>
            </a:r>
          </a:p>
        </p:txBody>
      </p:sp>
      <p:sp>
        <p:nvSpPr>
          <p:cNvPr id="13" name="Content Placeholder 12">
            <a:extLst>
              <a:ext uri="{FF2B5EF4-FFF2-40B4-BE49-F238E27FC236}">
                <a16:creationId xmlns:a16="http://schemas.microsoft.com/office/drawing/2014/main" id="{F2D9BA7B-9333-43E7-B9FC-FA1CFA1843DF}"/>
              </a:ext>
            </a:extLst>
          </p:cNvPr>
          <p:cNvSpPr>
            <a:spLocks noGrp="1"/>
          </p:cNvSpPr>
          <p:nvPr>
            <p:ph sz="quarter" idx="13"/>
          </p:nvPr>
        </p:nvSpPr>
        <p:spPr>
          <a:xfrm>
            <a:off x="990600" y="2330379"/>
            <a:ext cx="22301200" cy="10033073"/>
          </a:xfrm>
        </p:spPr>
        <p:txBody>
          <a:bodyPr>
            <a:normAutofit/>
          </a:bodyPr>
          <a:lstStyle>
            <a:lvl1pPr marL="857264" indent="-857264">
              <a:buFont typeface="Wingdings" panose="05000000000000000000" pitchFamily="2" charset="2"/>
              <a:buChar char="q"/>
              <a:defRPr sz="6000">
                <a:solidFill>
                  <a:schemeClr val="tx2"/>
                </a:solidFill>
              </a:defRPr>
            </a:lvl1pPr>
            <a:lvl2pPr marL="1599997" indent="-685811">
              <a:buFont typeface="Wingdings" panose="05000000000000000000" pitchFamily="2" charset="2"/>
              <a:buChar char="q"/>
              <a:defRPr sz="4800">
                <a:solidFill>
                  <a:schemeClr val="tx2"/>
                </a:solidFill>
              </a:defRPr>
            </a:lvl2pPr>
            <a:lvl3pPr marL="2399883" indent="-571509">
              <a:buFont typeface="Wingdings" panose="05000000000000000000" pitchFamily="2" charset="2"/>
              <a:buChar char="q"/>
              <a:defRPr sz="4000">
                <a:solidFill>
                  <a:schemeClr val="tx2"/>
                </a:solidFill>
              </a:defRPr>
            </a:lvl3pPr>
            <a:lvl4pPr marL="3314069" indent="-571509">
              <a:buFont typeface="Wingdings" panose="05000000000000000000" pitchFamily="2" charset="2"/>
              <a:buChar char="q"/>
              <a:defRPr sz="3600">
                <a:solidFill>
                  <a:schemeClr val="tx2"/>
                </a:solidFill>
              </a:defRPr>
            </a:lvl4pPr>
            <a:lvl5pPr marL="4228255" indent="-571509">
              <a:buFont typeface="Wingdings" panose="05000000000000000000" pitchFamily="2" charset="2"/>
              <a:buChar char="q"/>
              <a:defRPr sz="3600">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759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10905068" y="3"/>
            <a:ext cx="13471948"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289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0" y="3"/>
            <a:ext cx="24377015"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5353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4361097" y="3003794"/>
            <a:ext cx="4046314" cy="7172148"/>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39802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3735618" y="2726247"/>
            <a:ext cx="5486704" cy="728424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4417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2388900" y="2443095"/>
            <a:ext cx="11916073" cy="7495097"/>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2460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66F027-0957-4913-981B-BDA37978D05E}"/>
              </a:ext>
            </a:extLst>
          </p:cNvPr>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rot="10800000">
            <a:off x="0" y="73"/>
            <a:ext cx="24377650" cy="13715857"/>
          </a:xfrm>
          <a:prstGeom prst="rect">
            <a:avLst/>
          </a:prstGeom>
        </p:spPr>
      </p:pic>
      <p:grpSp>
        <p:nvGrpSpPr>
          <p:cNvPr id="8" name="Group 7">
            <a:extLst>
              <a:ext uri="{FF2B5EF4-FFF2-40B4-BE49-F238E27FC236}">
                <a16:creationId xmlns:a16="http://schemas.microsoft.com/office/drawing/2014/main" id="{6C1C0826-D186-47D4-B8BD-DAB7B25C0AFB}"/>
              </a:ext>
            </a:extLst>
          </p:cNvPr>
          <p:cNvGrpSpPr/>
          <p:nvPr userDrawn="1"/>
        </p:nvGrpSpPr>
        <p:grpSpPr>
          <a:xfrm>
            <a:off x="0" y="12922253"/>
            <a:ext cx="24377650" cy="793677"/>
            <a:chOff x="0" y="10911840"/>
            <a:chExt cx="24377650" cy="1645920"/>
          </a:xfrm>
        </p:grpSpPr>
        <p:grpSp>
          <p:nvGrpSpPr>
            <p:cNvPr id="9" name="Group 8">
              <a:extLst>
                <a:ext uri="{FF2B5EF4-FFF2-40B4-BE49-F238E27FC236}">
                  <a16:creationId xmlns:a16="http://schemas.microsoft.com/office/drawing/2014/main" id="{B42397F7-222A-43BA-9A27-934ABDEA2227}"/>
                </a:ext>
              </a:extLst>
            </p:cNvPr>
            <p:cNvGrpSpPr/>
            <p:nvPr/>
          </p:nvGrpSpPr>
          <p:grpSpPr>
            <a:xfrm>
              <a:off x="0" y="10911840"/>
              <a:ext cx="19838504" cy="1645920"/>
              <a:chOff x="0" y="10911840"/>
              <a:chExt cx="19838504" cy="1645920"/>
            </a:xfrm>
          </p:grpSpPr>
          <p:sp>
            <p:nvSpPr>
              <p:cNvPr id="13" name="Rectangle 12">
                <a:extLst>
                  <a:ext uri="{FF2B5EF4-FFF2-40B4-BE49-F238E27FC236}">
                    <a16:creationId xmlns:a16="http://schemas.microsoft.com/office/drawing/2014/main" id="{5BBB0F8A-FACF-4950-ADC1-FC999C3F8213}"/>
                  </a:ext>
                </a:extLst>
              </p:cNvPr>
              <p:cNvSpPr/>
              <p:nvPr/>
            </p:nvSpPr>
            <p:spPr>
              <a:xfrm>
                <a:off x="0" y="10911840"/>
                <a:ext cx="18238214"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Parallelogram 13">
                <a:extLst>
                  <a:ext uri="{FF2B5EF4-FFF2-40B4-BE49-F238E27FC236}">
                    <a16:creationId xmlns:a16="http://schemas.microsoft.com/office/drawing/2014/main" id="{365ECB4D-F873-48E5-A106-00F07C56AB93}"/>
                  </a:ext>
                </a:extLst>
              </p:cNvPr>
              <p:cNvSpPr/>
              <p:nvPr/>
            </p:nvSpPr>
            <p:spPr>
              <a:xfrm>
                <a:off x="15903627" y="10911840"/>
                <a:ext cx="3934877" cy="164592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0" name="Group 9">
              <a:extLst>
                <a:ext uri="{FF2B5EF4-FFF2-40B4-BE49-F238E27FC236}">
                  <a16:creationId xmlns:a16="http://schemas.microsoft.com/office/drawing/2014/main" id="{7A7BC871-AB91-4E23-AB47-B718C2A40CC1}"/>
                </a:ext>
              </a:extLst>
            </p:cNvPr>
            <p:cNvGrpSpPr/>
            <p:nvPr/>
          </p:nvGrpSpPr>
          <p:grpSpPr>
            <a:xfrm>
              <a:off x="19838504" y="10911840"/>
              <a:ext cx="4539146" cy="1645920"/>
              <a:chOff x="19838504" y="10911840"/>
              <a:chExt cx="4539146" cy="1645920"/>
            </a:xfrm>
            <a:solidFill>
              <a:schemeClr val="accent2"/>
            </a:solidFill>
          </p:grpSpPr>
          <p:sp>
            <p:nvSpPr>
              <p:cNvPr id="11" name="Parallelogram 10">
                <a:extLst>
                  <a:ext uri="{FF2B5EF4-FFF2-40B4-BE49-F238E27FC236}">
                    <a16:creationId xmlns:a16="http://schemas.microsoft.com/office/drawing/2014/main" id="{7E17C0D4-A4CC-4BE1-8B90-A647D42CCDBD}"/>
                  </a:ext>
                </a:extLst>
              </p:cNvPr>
              <p:cNvSpPr/>
              <p:nvPr/>
            </p:nvSpPr>
            <p:spPr>
              <a:xfrm>
                <a:off x="19838504" y="10911840"/>
                <a:ext cx="3934877" cy="1645920"/>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Rectangle 11">
                <a:extLst>
                  <a:ext uri="{FF2B5EF4-FFF2-40B4-BE49-F238E27FC236}">
                    <a16:creationId xmlns:a16="http://schemas.microsoft.com/office/drawing/2014/main" id="{7F904A03-E12F-4C52-B7AA-9690A99512D5}"/>
                  </a:ext>
                </a:extLst>
              </p:cNvPr>
              <p:cNvSpPr/>
              <p:nvPr/>
            </p:nvSpPr>
            <p:spPr>
              <a:xfrm>
                <a:off x="20454731" y="10911840"/>
                <a:ext cx="3922919" cy="1645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sp>
        <p:nvSpPr>
          <p:cNvPr id="2" name="Title Placeholder 1"/>
          <p:cNvSpPr>
            <a:spLocks noGrp="1"/>
          </p:cNvSpPr>
          <p:nvPr>
            <p:ph type="title"/>
          </p:nvPr>
        </p:nvSpPr>
        <p:spPr>
          <a:xfrm>
            <a:off x="1675965" y="730253"/>
            <a:ext cx="21025723" cy="173354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2768600"/>
            <a:ext cx="21025723" cy="95853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5" y="12922251"/>
            <a:ext cx="5484971" cy="730250"/>
          </a:xfrm>
          <a:prstGeom prst="rect">
            <a:avLst/>
          </a:prstGeom>
        </p:spPr>
        <p:txBody>
          <a:bodyPr vert="horz" lIns="91440" tIns="45720" rIns="91440" bIns="45720" rtlCol="0" anchor="ctr"/>
          <a:lstStyle>
            <a:lvl1pPr algn="l">
              <a:defRPr sz="2399">
                <a:solidFill>
                  <a:schemeClr val="bg1"/>
                </a:solidFill>
              </a:defRPr>
            </a:lvl1pPr>
          </a:lstStyle>
          <a:p>
            <a:endParaRPr lang="en-US" dirty="0"/>
          </a:p>
        </p:txBody>
      </p:sp>
      <p:sp>
        <p:nvSpPr>
          <p:cNvPr id="5" name="Footer Placeholder 4"/>
          <p:cNvSpPr>
            <a:spLocks noGrp="1"/>
          </p:cNvSpPr>
          <p:nvPr>
            <p:ph type="ftr" sz="quarter" idx="3"/>
          </p:nvPr>
        </p:nvSpPr>
        <p:spPr>
          <a:xfrm>
            <a:off x="8075098" y="12922251"/>
            <a:ext cx="8227457" cy="730250"/>
          </a:xfrm>
          <a:prstGeom prst="rect">
            <a:avLst/>
          </a:prstGeom>
        </p:spPr>
        <p:txBody>
          <a:bodyPr vert="horz" lIns="91440" tIns="45720" rIns="91440" bIns="45720" rtlCol="0" anchor="ctr"/>
          <a:lstStyle>
            <a:lvl1pPr algn="ctr">
              <a:defRPr sz="2399">
                <a:solidFill>
                  <a:schemeClr val="bg1"/>
                </a:solidFill>
              </a:defRPr>
            </a:lvl1pPr>
          </a:lstStyle>
          <a:p>
            <a:r>
              <a:rPr lang="en-US"/>
              <a:t>Chapter 15 Financial Analysis: The Big Picture | ACT2111: Introductory Financial Accounting</a:t>
            </a:r>
            <a:endParaRPr lang="en-US" dirty="0"/>
          </a:p>
        </p:txBody>
      </p:sp>
      <p:sp>
        <p:nvSpPr>
          <p:cNvPr id="6" name="Slide Number Placeholder 5"/>
          <p:cNvSpPr>
            <a:spLocks noGrp="1"/>
          </p:cNvSpPr>
          <p:nvPr>
            <p:ph type="sldNum" sz="quarter" idx="4"/>
          </p:nvPr>
        </p:nvSpPr>
        <p:spPr>
          <a:xfrm>
            <a:off x="17216715" y="12922251"/>
            <a:ext cx="5484971" cy="730250"/>
          </a:xfrm>
          <a:prstGeom prst="rect">
            <a:avLst/>
          </a:prstGeom>
        </p:spPr>
        <p:txBody>
          <a:bodyPr vert="horz" lIns="91440" tIns="45720" rIns="91440" bIns="45720" rtlCol="0" anchor="ctr"/>
          <a:lstStyle>
            <a:lvl1pPr algn="r">
              <a:defRPr sz="2399">
                <a:solidFill>
                  <a:schemeClr val="bg1"/>
                </a:solidFill>
              </a:defRPr>
            </a:lvl1pPr>
          </a:lstStyle>
          <a:p>
            <a:fld id="{EBE3AD81-3AD4-9C46-856E-C08CF1183C60}" type="slidenum">
              <a:rPr lang="en-US" smtClean="0"/>
              <a:pPr/>
              <a:t>‹#›</a:t>
            </a:fld>
            <a:endParaRPr lang="en-US" dirty="0"/>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106" r:id="rId1"/>
    <p:sldLayoutId id="2147484074" r:id="rId2"/>
    <p:sldLayoutId id="2147484101" r:id="rId3"/>
    <p:sldLayoutId id="2147484102" r:id="rId4"/>
    <p:sldLayoutId id="2147484103" r:id="rId5"/>
    <p:sldLayoutId id="2147484104" r:id="rId6"/>
    <p:sldLayoutId id="2147484105" r:id="rId7"/>
  </p:sldLayoutIdLst>
  <p:hf hdr="0" dt="0"/>
  <p:txStyles>
    <p:titleStyle>
      <a:lvl1pPr algn="l" defTabSz="182837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73" rtl="0" eaLnBrk="1" latinLnBrk="0" hangingPunct="1">
        <a:defRPr sz="3599" kern="1200">
          <a:solidFill>
            <a:schemeClr val="tx1"/>
          </a:solidFill>
          <a:latin typeface="+mn-lt"/>
          <a:ea typeface="+mn-ea"/>
          <a:cs typeface="+mn-cs"/>
        </a:defRPr>
      </a:lvl1pPr>
      <a:lvl2pPr marL="914186" algn="l" defTabSz="1828373" rtl="0" eaLnBrk="1" latinLnBrk="0" hangingPunct="1">
        <a:defRPr sz="3599" kern="1200">
          <a:solidFill>
            <a:schemeClr val="tx1"/>
          </a:solidFill>
          <a:latin typeface="+mn-lt"/>
          <a:ea typeface="+mn-ea"/>
          <a:cs typeface="+mn-cs"/>
        </a:defRPr>
      </a:lvl2pPr>
      <a:lvl3pPr marL="1828373" algn="l" defTabSz="1828373" rtl="0" eaLnBrk="1" latinLnBrk="0" hangingPunct="1">
        <a:defRPr sz="3599" kern="1200">
          <a:solidFill>
            <a:schemeClr val="tx1"/>
          </a:solidFill>
          <a:latin typeface="+mn-lt"/>
          <a:ea typeface="+mn-ea"/>
          <a:cs typeface="+mn-cs"/>
        </a:defRPr>
      </a:lvl3pPr>
      <a:lvl4pPr marL="2742560" algn="l" defTabSz="1828373" rtl="0" eaLnBrk="1" latinLnBrk="0" hangingPunct="1">
        <a:defRPr sz="3599" kern="1200">
          <a:solidFill>
            <a:schemeClr val="tx1"/>
          </a:solidFill>
          <a:latin typeface="+mn-lt"/>
          <a:ea typeface="+mn-ea"/>
          <a:cs typeface="+mn-cs"/>
        </a:defRPr>
      </a:lvl4pPr>
      <a:lvl5pPr marL="3656747" algn="l" defTabSz="1828373" rtl="0" eaLnBrk="1" latinLnBrk="0" hangingPunct="1">
        <a:defRPr sz="3599" kern="1200">
          <a:solidFill>
            <a:schemeClr val="tx1"/>
          </a:solidFill>
          <a:latin typeface="+mn-lt"/>
          <a:ea typeface="+mn-ea"/>
          <a:cs typeface="+mn-cs"/>
        </a:defRPr>
      </a:lvl5pPr>
      <a:lvl6pPr marL="4570933" algn="l" defTabSz="1828373" rtl="0" eaLnBrk="1" latinLnBrk="0" hangingPunct="1">
        <a:defRPr sz="3599" kern="1200">
          <a:solidFill>
            <a:schemeClr val="tx1"/>
          </a:solidFill>
          <a:latin typeface="+mn-lt"/>
          <a:ea typeface="+mn-ea"/>
          <a:cs typeface="+mn-cs"/>
        </a:defRPr>
      </a:lvl6pPr>
      <a:lvl7pPr marL="5485119" algn="l" defTabSz="1828373" rtl="0" eaLnBrk="1" latinLnBrk="0" hangingPunct="1">
        <a:defRPr sz="3599" kern="1200">
          <a:solidFill>
            <a:schemeClr val="tx1"/>
          </a:solidFill>
          <a:latin typeface="+mn-lt"/>
          <a:ea typeface="+mn-ea"/>
          <a:cs typeface="+mn-cs"/>
        </a:defRPr>
      </a:lvl7pPr>
      <a:lvl8pPr marL="6399306" algn="l" defTabSz="1828373" rtl="0" eaLnBrk="1" latinLnBrk="0" hangingPunct="1">
        <a:defRPr sz="3599" kern="1200">
          <a:solidFill>
            <a:schemeClr val="tx1"/>
          </a:solidFill>
          <a:latin typeface="+mn-lt"/>
          <a:ea typeface="+mn-ea"/>
          <a:cs typeface="+mn-cs"/>
        </a:defRPr>
      </a:lvl8pPr>
      <a:lvl9pPr marL="7313493" algn="l" defTabSz="182837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402894-EDBD-AE41-BB55-4A364972E68C}"/>
              </a:ext>
            </a:extLst>
          </p:cNvPr>
          <p:cNvGrpSpPr/>
          <p:nvPr/>
        </p:nvGrpSpPr>
        <p:grpSpPr>
          <a:xfrm>
            <a:off x="1538952" y="5647197"/>
            <a:ext cx="21344494" cy="6268446"/>
            <a:chOff x="5226048" y="2866731"/>
            <a:chExt cx="16599908" cy="6268446"/>
          </a:xfrm>
        </p:grpSpPr>
        <p:sp>
          <p:nvSpPr>
            <p:cNvPr id="6" name="TextBox 5"/>
            <p:cNvSpPr txBox="1"/>
            <p:nvPr/>
          </p:nvSpPr>
          <p:spPr>
            <a:xfrm>
              <a:off x="5226048" y="2866731"/>
              <a:ext cx="16599908" cy="2800767"/>
            </a:xfrm>
            <a:prstGeom prst="rect">
              <a:avLst/>
            </a:prstGeom>
            <a:noFill/>
          </p:spPr>
          <p:txBody>
            <a:bodyPr wrap="square" rtlCol="0">
              <a:spAutoFit/>
            </a:bodyPr>
            <a:lstStyle/>
            <a:p>
              <a:r>
                <a:rPr lang="en-US" sz="8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Chapter </a:t>
              </a:r>
              <a:r>
                <a:rPr lang="en-US" altLang="zh-CN" sz="8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15 Financial Analysis</a:t>
              </a:r>
            </a:p>
            <a:p>
              <a:endParaRPr lang="en-US" sz="8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8" name="TextBox 17">
              <a:extLst>
                <a:ext uri="{FF2B5EF4-FFF2-40B4-BE49-F238E27FC236}">
                  <a16:creationId xmlns:a16="http://schemas.microsoft.com/office/drawing/2014/main" id="{9B57B822-7A0C-6848-BB12-849399ADD4F0}"/>
                </a:ext>
              </a:extLst>
            </p:cNvPr>
            <p:cNvSpPr txBox="1"/>
            <p:nvPr/>
          </p:nvSpPr>
          <p:spPr>
            <a:xfrm>
              <a:off x="5226050" y="7934848"/>
              <a:ext cx="13726446" cy="1200329"/>
            </a:xfrm>
            <a:prstGeom prst="rect">
              <a:avLst/>
            </a:prstGeom>
            <a:noFill/>
          </p:spPr>
          <p:txBody>
            <a:bodyPr wrap="square" rtlCol="0">
              <a:spAutoFit/>
            </a:bodyPr>
            <a:lstStyle/>
            <a:p>
              <a:r>
                <a:rPr lang="en-US" b="1" spc="300" dirty="0">
                  <a:latin typeface="Lato" panose="020F0502020204030203" pitchFamily="34" charset="0"/>
                  <a:ea typeface="Lato" panose="020F0502020204030203" pitchFamily="34" charset="0"/>
                  <a:cs typeface="Lato" panose="020F0502020204030203" pitchFamily="34" charset="0"/>
                </a:rPr>
                <a:t>Instructor: Dr. Yi Cao</a:t>
              </a:r>
            </a:p>
            <a:p>
              <a:r>
                <a:rPr lang="en-US" b="1" spc="300" dirty="0">
                  <a:latin typeface="Lato" panose="020F0502020204030203" pitchFamily="34" charset="0"/>
                  <a:ea typeface="Lato" panose="020F0502020204030203" pitchFamily="34" charset="0"/>
                  <a:cs typeface="Lato" panose="020F0502020204030203" pitchFamily="34" charset="0"/>
                </a:rPr>
                <a:t>Email: </a:t>
              </a:r>
              <a:r>
                <a:rPr lang="en-US" b="1" spc="300" dirty="0" err="1">
                  <a:latin typeface="Lato" panose="020F0502020204030203" pitchFamily="34" charset="0"/>
                  <a:ea typeface="Lato" panose="020F0502020204030203" pitchFamily="34" charset="0"/>
                  <a:cs typeface="Lato" panose="020F0502020204030203" pitchFamily="34" charset="0"/>
                </a:rPr>
                <a:t>caoyi@cuhk.edu.cn</a:t>
              </a:r>
              <a:endParaRPr lang="en-US" b="1" spc="300" dirty="0">
                <a:latin typeface="Lato" panose="020F0502020204030203" pitchFamily="34" charset="0"/>
                <a:ea typeface="Lato" panose="020F0502020204030203" pitchFamily="34" charset="0"/>
                <a:cs typeface="Lato" panose="020F0502020204030203" pitchFamily="34" charset="0"/>
              </a:endParaRPr>
            </a:p>
          </p:txBody>
        </p:sp>
      </p:grpSp>
      <p:pic>
        <p:nvPicPr>
          <p:cNvPr id="14" name="图片 6">
            <a:extLst>
              <a:ext uri="{FF2B5EF4-FFF2-40B4-BE49-F238E27FC236}">
                <a16:creationId xmlns:a16="http://schemas.microsoft.com/office/drawing/2014/main" id="{D6C2BC2C-C364-4028-917D-2A40A7C7D2CA}"/>
              </a:ext>
            </a:extLst>
          </p:cNvPr>
          <p:cNvPicPr>
            <a:picLocks noChangeAspect="1"/>
          </p:cNvPicPr>
          <p:nvPr/>
        </p:nvPicPr>
        <p:blipFill>
          <a:blip r:embed="rId3"/>
          <a:stretch>
            <a:fillRect/>
          </a:stretch>
        </p:blipFill>
        <p:spPr>
          <a:xfrm>
            <a:off x="11474181" y="10598490"/>
            <a:ext cx="12004066" cy="1637176"/>
          </a:xfrm>
          <a:prstGeom prst="rect">
            <a:avLst/>
          </a:prstGeom>
        </p:spPr>
      </p:pic>
      <p:sp>
        <p:nvSpPr>
          <p:cNvPr id="7" name="Arrow: Chevron 6">
            <a:extLst>
              <a:ext uri="{FF2B5EF4-FFF2-40B4-BE49-F238E27FC236}">
                <a16:creationId xmlns:a16="http://schemas.microsoft.com/office/drawing/2014/main" id="{0934C77E-C75A-467C-9BB6-6FC27A65FD32}"/>
              </a:ext>
            </a:extLst>
          </p:cNvPr>
          <p:cNvSpPr/>
          <p:nvPr/>
        </p:nvSpPr>
        <p:spPr>
          <a:xfrm flipH="1">
            <a:off x="-1083705" y="1800358"/>
            <a:ext cx="13272529" cy="1579490"/>
          </a:xfrm>
          <a:prstGeom prst="chevron">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tx1"/>
              </a:solidFill>
              <a:latin typeface="Lota"/>
            </a:endParaRPr>
          </a:p>
        </p:txBody>
      </p:sp>
      <p:sp>
        <p:nvSpPr>
          <p:cNvPr id="8" name="Rectangle 7">
            <a:extLst>
              <a:ext uri="{FF2B5EF4-FFF2-40B4-BE49-F238E27FC236}">
                <a16:creationId xmlns:a16="http://schemas.microsoft.com/office/drawing/2014/main" id="{1AA3DCA7-6F98-485B-B765-0A3C5477E5F6}"/>
              </a:ext>
            </a:extLst>
          </p:cNvPr>
          <p:cNvSpPr/>
          <p:nvPr/>
        </p:nvSpPr>
        <p:spPr>
          <a:xfrm>
            <a:off x="286084" y="2179518"/>
            <a:ext cx="10978776" cy="830997"/>
          </a:xfrm>
          <a:prstGeom prst="rect">
            <a:avLst/>
          </a:prstGeom>
          <a:ln>
            <a:noFill/>
          </a:ln>
        </p:spPr>
        <p:txBody>
          <a:bodyPr wrap="none">
            <a:spAutoFit/>
          </a:bodyPr>
          <a:lstStyle/>
          <a:p>
            <a:pPr algn="ctr"/>
            <a:r>
              <a:rPr lang="en-US" sz="4800" dirty="0">
                <a:solidFill>
                  <a:schemeClr val="bg1"/>
                </a:solidFill>
                <a:latin typeface="Lota"/>
              </a:rPr>
              <a:t>ACT2111 Introductory Financial Accounting</a:t>
            </a:r>
          </a:p>
        </p:txBody>
      </p:sp>
      <p:cxnSp>
        <p:nvCxnSpPr>
          <p:cNvPr id="9" name="Straight Connector 8">
            <a:extLst>
              <a:ext uri="{FF2B5EF4-FFF2-40B4-BE49-F238E27FC236}">
                <a16:creationId xmlns:a16="http://schemas.microsoft.com/office/drawing/2014/main" id="{D38912DC-D855-4D17-9379-F7DBEE3D866B}"/>
              </a:ext>
            </a:extLst>
          </p:cNvPr>
          <p:cNvCxnSpPr/>
          <p:nvPr/>
        </p:nvCxnSpPr>
        <p:spPr>
          <a:xfrm>
            <a:off x="-505326" y="1997242"/>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46D48A-958E-4CF3-AA38-DC18751EEAA4}"/>
              </a:ext>
            </a:extLst>
          </p:cNvPr>
          <p:cNvCxnSpPr/>
          <p:nvPr/>
        </p:nvCxnSpPr>
        <p:spPr>
          <a:xfrm>
            <a:off x="-505326" y="3174145"/>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DE2706-D7A6-46C7-8825-0CE62D86DE98}"/>
              </a:ext>
            </a:extLst>
          </p:cNvPr>
          <p:cNvSpPr>
            <a:spLocks noGrp="1"/>
          </p:cNvSpPr>
          <p:nvPr>
            <p:ph sz="quarter" idx="13"/>
          </p:nvPr>
        </p:nvSpPr>
        <p:spPr/>
        <p:txBody>
          <a:bodyPr/>
          <a:lstStyle/>
          <a:p>
            <a:r>
              <a:rPr lang="en-US" b="1" dirty="0"/>
              <a:t>Vertical analysis</a:t>
            </a:r>
            <a:r>
              <a:rPr lang="en-US" dirty="0"/>
              <a:t>, also called common-size analysis, is a technique that expresses each financial statement item as a percent of a base amount</a:t>
            </a:r>
          </a:p>
        </p:txBody>
      </p:sp>
      <p:sp>
        <p:nvSpPr>
          <p:cNvPr id="50" name="Rectangle: Rounded Corners 49">
            <a:extLst>
              <a:ext uri="{FF2B5EF4-FFF2-40B4-BE49-F238E27FC236}">
                <a16:creationId xmlns:a16="http://schemas.microsoft.com/office/drawing/2014/main" id="{C2A594C4-582C-4404-A6EE-4A83DF05A56E}"/>
              </a:ext>
            </a:extLst>
          </p:cNvPr>
          <p:cNvSpPr/>
          <p:nvPr/>
        </p:nvSpPr>
        <p:spPr>
          <a:xfrm>
            <a:off x="13472373" y="4803820"/>
            <a:ext cx="9819426" cy="7701566"/>
          </a:xfrm>
          <a:prstGeom prst="roundRect">
            <a:avLst>
              <a:gd name="adj" fmla="val 3719"/>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4000" dirty="0">
                <a:solidFill>
                  <a:schemeClr val="tx2"/>
                </a:solidFill>
              </a:rPr>
              <a:t>The formula for calculating the </a:t>
            </a:r>
            <a:r>
              <a:rPr lang="en-US" sz="4000" b="1" dirty="0">
                <a:solidFill>
                  <a:schemeClr val="tx2"/>
                </a:solidFill>
              </a:rPr>
              <a:t>statement of financial position </a:t>
            </a:r>
            <a:r>
              <a:rPr lang="en-US" sz="4000" dirty="0">
                <a:solidFill>
                  <a:schemeClr val="tx2"/>
                </a:solidFill>
              </a:rPr>
              <a:t>percentages is:</a:t>
            </a:r>
          </a:p>
          <a:p>
            <a:pPr marL="571500" indent="-571500">
              <a:buFont typeface="Arial" panose="020B0604020202020204" pitchFamily="34" charset="0"/>
              <a:buChar char="•"/>
            </a:pPr>
            <a:endParaRPr lang="en-US" sz="4000" dirty="0">
              <a:solidFill>
                <a:schemeClr val="tx2"/>
              </a:solidFill>
            </a:endParaRPr>
          </a:p>
          <a:p>
            <a:pPr marL="571500" indent="-571500">
              <a:buFont typeface="Arial" panose="020B0604020202020204" pitchFamily="34" charset="0"/>
              <a:buChar char="•"/>
            </a:pPr>
            <a:endParaRPr lang="en-US" sz="4000" dirty="0">
              <a:solidFill>
                <a:schemeClr val="tx2"/>
              </a:solidFill>
            </a:endParaRPr>
          </a:p>
          <a:p>
            <a:pPr marL="571500" indent="-571500">
              <a:buFont typeface="Arial" panose="020B0604020202020204" pitchFamily="34" charset="0"/>
              <a:buChar char="•"/>
            </a:pPr>
            <a:endParaRPr lang="en-US" sz="4000" dirty="0">
              <a:solidFill>
                <a:schemeClr val="tx2"/>
              </a:solidFill>
            </a:endParaRPr>
          </a:p>
          <a:p>
            <a:pPr marL="571500" indent="-571500">
              <a:buFont typeface="Arial" panose="020B0604020202020204" pitchFamily="34" charset="0"/>
              <a:buChar char="•"/>
            </a:pPr>
            <a:endParaRPr lang="en-US" sz="4000" dirty="0">
              <a:solidFill>
                <a:schemeClr val="tx2"/>
              </a:solidFill>
            </a:endParaRPr>
          </a:p>
          <a:p>
            <a:pPr marL="571500" indent="-571500">
              <a:buFont typeface="Arial" panose="020B0604020202020204" pitchFamily="34" charset="0"/>
              <a:buChar char="•"/>
            </a:pPr>
            <a:r>
              <a:rPr lang="en-US" sz="4000" dirty="0">
                <a:solidFill>
                  <a:schemeClr val="tx2"/>
                </a:solidFill>
              </a:rPr>
              <a:t>The formula for calculating the </a:t>
            </a:r>
            <a:r>
              <a:rPr lang="en-US" sz="4000" b="1" dirty="0">
                <a:solidFill>
                  <a:schemeClr val="tx2"/>
                </a:solidFill>
              </a:rPr>
              <a:t>income statement </a:t>
            </a:r>
            <a:r>
              <a:rPr lang="en-US" sz="4000" dirty="0">
                <a:solidFill>
                  <a:schemeClr val="tx2"/>
                </a:solidFill>
              </a:rPr>
              <a:t>percentages is:</a:t>
            </a:r>
          </a:p>
          <a:p>
            <a:pPr marL="571500" indent="-571500">
              <a:buFont typeface="Arial" panose="020B0604020202020204" pitchFamily="34" charset="0"/>
              <a:buChar char="•"/>
            </a:pPr>
            <a:endParaRPr lang="en-US" sz="4000" dirty="0">
              <a:solidFill>
                <a:schemeClr val="tx2"/>
              </a:solidFill>
            </a:endParaRPr>
          </a:p>
          <a:p>
            <a:pPr marL="571500" indent="-571500">
              <a:buFont typeface="Arial" panose="020B0604020202020204" pitchFamily="34" charset="0"/>
              <a:buChar char="•"/>
            </a:pPr>
            <a:endParaRPr lang="en-US" sz="4000" dirty="0">
              <a:solidFill>
                <a:schemeClr val="tx2"/>
              </a:solidFill>
            </a:endParaRPr>
          </a:p>
          <a:p>
            <a:pPr marL="571500" indent="-571500">
              <a:buFont typeface="Arial" panose="020B0604020202020204" pitchFamily="34" charset="0"/>
              <a:buChar char="•"/>
            </a:pPr>
            <a:endParaRPr lang="en-US" sz="4000" dirty="0">
              <a:solidFill>
                <a:schemeClr val="tx2"/>
              </a:solidFill>
            </a:endParaRPr>
          </a:p>
        </p:txBody>
      </p:sp>
      <p:sp>
        <p:nvSpPr>
          <p:cNvPr id="2" name="Title 1">
            <a:extLst>
              <a:ext uri="{FF2B5EF4-FFF2-40B4-BE49-F238E27FC236}">
                <a16:creationId xmlns:a16="http://schemas.microsoft.com/office/drawing/2014/main" id="{B058A657-AAE6-442A-80BB-37300B35B65F}"/>
              </a:ext>
            </a:extLst>
          </p:cNvPr>
          <p:cNvSpPr>
            <a:spLocks noGrp="1"/>
          </p:cNvSpPr>
          <p:nvPr>
            <p:ph type="title"/>
          </p:nvPr>
        </p:nvSpPr>
        <p:spPr/>
        <p:txBody>
          <a:bodyPr/>
          <a:lstStyle/>
          <a:p>
            <a:r>
              <a:rPr lang="en-US" dirty="0"/>
              <a:t>Vertical Analysis</a:t>
            </a:r>
          </a:p>
        </p:txBody>
      </p:sp>
      <p:pic>
        <p:nvPicPr>
          <p:cNvPr id="4" name="Picture 4" descr="Vanilla Scoop Stock Illustrations – 11,680 Vanilla Scoop Stock  Illustrations, Vectors &amp; Clipart - Dreamstime">
            <a:extLst>
              <a:ext uri="{FF2B5EF4-FFF2-40B4-BE49-F238E27FC236}">
                <a16:creationId xmlns:a16="http://schemas.microsoft.com/office/drawing/2014/main" id="{7B15C344-D6C9-441A-8A92-87A4ECCEF5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788" t="54986" r="22973" b="25070"/>
          <a:stretch/>
        </p:blipFill>
        <p:spPr bwMode="auto">
          <a:xfrm>
            <a:off x="2047740" y="5595388"/>
            <a:ext cx="2511381" cy="2905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anilla Scoop Stock Illustrations – 11,680 Vanilla Scoop Stock  Illustrations, Vectors &amp; Clipart - Dreamstime">
            <a:extLst>
              <a:ext uri="{FF2B5EF4-FFF2-40B4-BE49-F238E27FC236}">
                <a16:creationId xmlns:a16="http://schemas.microsoft.com/office/drawing/2014/main" id="{36C63F6F-E771-4336-81AC-E7BFE094F2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728" t="27933" r="44033" b="51155"/>
          <a:stretch/>
        </p:blipFill>
        <p:spPr bwMode="auto">
          <a:xfrm>
            <a:off x="5975796" y="5524881"/>
            <a:ext cx="2511381" cy="30463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Vanilla Scoop Stock Illustrations – 11,680 Vanilla Scoop Stock  Illustrations, Vectors &amp; Clipart - Dreamstime">
            <a:extLst>
              <a:ext uri="{FF2B5EF4-FFF2-40B4-BE49-F238E27FC236}">
                <a16:creationId xmlns:a16="http://schemas.microsoft.com/office/drawing/2014/main" id="{6B048F2D-E07D-44DF-BA2A-3AB9662A0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9" t="3540" r="79932" b="75548"/>
          <a:stretch/>
        </p:blipFill>
        <p:spPr bwMode="auto">
          <a:xfrm>
            <a:off x="9903852" y="5595388"/>
            <a:ext cx="2511381" cy="3046336"/>
          </a:xfrm>
          <a:prstGeom prst="rect">
            <a:avLst/>
          </a:prstGeom>
          <a:noFill/>
          <a:extLst>
            <a:ext uri="{909E8E84-426E-40DD-AFC4-6F175D3DCCD1}">
              <a14:hiddenFill xmlns:a14="http://schemas.microsoft.com/office/drawing/2010/main">
                <a:solidFill>
                  <a:srgbClr val="FFFFFF"/>
                </a:solidFill>
              </a14:hiddenFill>
            </a:ext>
          </a:extLst>
        </p:spPr>
      </p:pic>
      <p:sp>
        <p:nvSpPr>
          <p:cNvPr id="8" name="Partial Circle 7">
            <a:extLst>
              <a:ext uri="{FF2B5EF4-FFF2-40B4-BE49-F238E27FC236}">
                <a16:creationId xmlns:a16="http://schemas.microsoft.com/office/drawing/2014/main" id="{0F21EE67-9426-4804-A714-2E8C9793CD44}"/>
              </a:ext>
            </a:extLst>
          </p:cNvPr>
          <p:cNvSpPr/>
          <p:nvPr/>
        </p:nvSpPr>
        <p:spPr>
          <a:xfrm>
            <a:off x="2144331" y="9259910"/>
            <a:ext cx="2318198" cy="2318198"/>
          </a:xfrm>
          <a:prstGeom prst="pie">
            <a:avLst>
              <a:gd name="adj1" fmla="val 9066805"/>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9" name="Partial Circle 8">
            <a:extLst>
              <a:ext uri="{FF2B5EF4-FFF2-40B4-BE49-F238E27FC236}">
                <a16:creationId xmlns:a16="http://schemas.microsoft.com/office/drawing/2014/main" id="{E84EEAD4-DFD4-45CA-82EA-90CDBA027F3A}"/>
              </a:ext>
            </a:extLst>
          </p:cNvPr>
          <p:cNvSpPr/>
          <p:nvPr/>
        </p:nvSpPr>
        <p:spPr>
          <a:xfrm>
            <a:off x="2144331" y="9259910"/>
            <a:ext cx="2318198" cy="2318198"/>
          </a:xfrm>
          <a:prstGeom prst="pie">
            <a:avLst>
              <a:gd name="adj1" fmla="val 16155283"/>
              <a:gd name="adj2" fmla="val 21571420"/>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0" name="Partial Circle 9">
            <a:extLst>
              <a:ext uri="{FF2B5EF4-FFF2-40B4-BE49-F238E27FC236}">
                <a16:creationId xmlns:a16="http://schemas.microsoft.com/office/drawing/2014/main" id="{3E697FE3-D58B-4102-AEBF-5B3FB3C524D6}"/>
              </a:ext>
            </a:extLst>
          </p:cNvPr>
          <p:cNvSpPr/>
          <p:nvPr/>
        </p:nvSpPr>
        <p:spPr>
          <a:xfrm>
            <a:off x="2144331" y="9259910"/>
            <a:ext cx="2318198" cy="2318198"/>
          </a:xfrm>
          <a:prstGeom prst="pie">
            <a:avLst>
              <a:gd name="adj1" fmla="val 21576594"/>
              <a:gd name="adj2" fmla="val 909287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2" name="TextBox 11">
            <a:extLst>
              <a:ext uri="{FF2B5EF4-FFF2-40B4-BE49-F238E27FC236}">
                <a16:creationId xmlns:a16="http://schemas.microsoft.com/office/drawing/2014/main" id="{F8D159D6-7AFC-4DF6-8C6B-C169DAF45346}"/>
              </a:ext>
            </a:extLst>
          </p:cNvPr>
          <p:cNvSpPr txBox="1"/>
          <p:nvPr/>
        </p:nvSpPr>
        <p:spPr>
          <a:xfrm>
            <a:off x="2437328" y="11513060"/>
            <a:ext cx="2121793" cy="646331"/>
          </a:xfrm>
          <a:prstGeom prst="rect">
            <a:avLst/>
          </a:prstGeom>
          <a:noFill/>
        </p:spPr>
        <p:txBody>
          <a:bodyPr wrap="square">
            <a:spAutoFit/>
          </a:bodyPr>
          <a:lstStyle/>
          <a:p>
            <a:r>
              <a:rPr lang="en-US" b="1" dirty="0">
                <a:solidFill>
                  <a:srgbClr val="FF7C80"/>
                </a:solidFill>
              </a:rPr>
              <a:t>Chocolate</a:t>
            </a:r>
          </a:p>
        </p:txBody>
      </p:sp>
      <p:sp>
        <p:nvSpPr>
          <p:cNvPr id="13" name="TextBox 12">
            <a:extLst>
              <a:ext uri="{FF2B5EF4-FFF2-40B4-BE49-F238E27FC236}">
                <a16:creationId xmlns:a16="http://schemas.microsoft.com/office/drawing/2014/main" id="{F363CA85-2F08-4391-9F4D-27A1709148AE}"/>
              </a:ext>
            </a:extLst>
          </p:cNvPr>
          <p:cNvSpPr txBox="1"/>
          <p:nvPr/>
        </p:nvSpPr>
        <p:spPr>
          <a:xfrm>
            <a:off x="1223493" y="9155034"/>
            <a:ext cx="1236371" cy="646331"/>
          </a:xfrm>
          <a:prstGeom prst="rect">
            <a:avLst/>
          </a:prstGeom>
          <a:noFill/>
        </p:spPr>
        <p:txBody>
          <a:bodyPr wrap="square">
            <a:spAutoFit/>
          </a:bodyPr>
          <a:lstStyle/>
          <a:p>
            <a:r>
              <a:rPr lang="en-US" b="1" dirty="0">
                <a:solidFill>
                  <a:srgbClr val="FFC000"/>
                </a:solidFill>
              </a:rPr>
              <a:t>Juice</a:t>
            </a:r>
          </a:p>
        </p:txBody>
      </p:sp>
      <p:sp>
        <p:nvSpPr>
          <p:cNvPr id="14" name="TextBox 13">
            <a:extLst>
              <a:ext uri="{FF2B5EF4-FFF2-40B4-BE49-F238E27FC236}">
                <a16:creationId xmlns:a16="http://schemas.microsoft.com/office/drawing/2014/main" id="{0E3E470F-43FC-4E33-8CA7-28805AE6394D}"/>
              </a:ext>
            </a:extLst>
          </p:cNvPr>
          <p:cNvSpPr txBox="1"/>
          <p:nvPr/>
        </p:nvSpPr>
        <p:spPr>
          <a:xfrm>
            <a:off x="3844343" y="8831868"/>
            <a:ext cx="1236371" cy="646331"/>
          </a:xfrm>
          <a:prstGeom prst="rect">
            <a:avLst/>
          </a:prstGeom>
          <a:noFill/>
        </p:spPr>
        <p:txBody>
          <a:bodyPr wrap="square">
            <a:spAutoFit/>
          </a:bodyPr>
          <a:lstStyle/>
          <a:p>
            <a:r>
              <a:rPr lang="en-US" b="1" dirty="0">
                <a:solidFill>
                  <a:schemeClr val="accent3"/>
                </a:solidFill>
              </a:rPr>
              <a:t>Milk</a:t>
            </a:r>
          </a:p>
        </p:txBody>
      </p:sp>
      <p:sp>
        <p:nvSpPr>
          <p:cNvPr id="16" name="TextBox 15">
            <a:extLst>
              <a:ext uri="{FF2B5EF4-FFF2-40B4-BE49-F238E27FC236}">
                <a16:creationId xmlns:a16="http://schemas.microsoft.com/office/drawing/2014/main" id="{CE861D67-057D-46DF-AD20-0992A823B613}"/>
              </a:ext>
            </a:extLst>
          </p:cNvPr>
          <p:cNvSpPr txBox="1"/>
          <p:nvPr/>
        </p:nvSpPr>
        <p:spPr>
          <a:xfrm>
            <a:off x="2257023" y="9849298"/>
            <a:ext cx="1078605" cy="646331"/>
          </a:xfrm>
          <a:prstGeom prst="rect">
            <a:avLst/>
          </a:prstGeom>
          <a:noFill/>
        </p:spPr>
        <p:txBody>
          <a:bodyPr wrap="square">
            <a:spAutoFit/>
          </a:bodyPr>
          <a:lstStyle/>
          <a:p>
            <a:r>
              <a:rPr lang="en-US" b="1" dirty="0">
                <a:solidFill>
                  <a:schemeClr val="bg1"/>
                </a:solidFill>
              </a:rPr>
              <a:t>30%</a:t>
            </a:r>
          </a:p>
        </p:txBody>
      </p:sp>
      <p:sp>
        <p:nvSpPr>
          <p:cNvPr id="17" name="TextBox 16">
            <a:extLst>
              <a:ext uri="{FF2B5EF4-FFF2-40B4-BE49-F238E27FC236}">
                <a16:creationId xmlns:a16="http://schemas.microsoft.com/office/drawing/2014/main" id="{9E78B9D2-ACDE-4C5A-8EB3-231AA69EFBD0}"/>
              </a:ext>
            </a:extLst>
          </p:cNvPr>
          <p:cNvSpPr txBox="1"/>
          <p:nvPr/>
        </p:nvSpPr>
        <p:spPr>
          <a:xfrm>
            <a:off x="3335628" y="9667608"/>
            <a:ext cx="1078605" cy="646331"/>
          </a:xfrm>
          <a:prstGeom prst="rect">
            <a:avLst/>
          </a:prstGeom>
          <a:noFill/>
        </p:spPr>
        <p:txBody>
          <a:bodyPr wrap="square">
            <a:spAutoFit/>
          </a:bodyPr>
          <a:lstStyle/>
          <a:p>
            <a:r>
              <a:rPr lang="en-US" b="1" dirty="0">
                <a:solidFill>
                  <a:schemeClr val="bg1"/>
                </a:solidFill>
              </a:rPr>
              <a:t>25%</a:t>
            </a:r>
          </a:p>
        </p:txBody>
      </p:sp>
      <p:sp>
        <p:nvSpPr>
          <p:cNvPr id="18" name="TextBox 17">
            <a:extLst>
              <a:ext uri="{FF2B5EF4-FFF2-40B4-BE49-F238E27FC236}">
                <a16:creationId xmlns:a16="http://schemas.microsoft.com/office/drawing/2014/main" id="{147D7738-D883-4245-B40B-D04B235BF279}"/>
              </a:ext>
            </a:extLst>
          </p:cNvPr>
          <p:cNvSpPr txBox="1"/>
          <p:nvPr/>
        </p:nvSpPr>
        <p:spPr>
          <a:xfrm>
            <a:off x="2917065" y="10713646"/>
            <a:ext cx="1078605" cy="646331"/>
          </a:xfrm>
          <a:prstGeom prst="rect">
            <a:avLst/>
          </a:prstGeom>
          <a:noFill/>
        </p:spPr>
        <p:txBody>
          <a:bodyPr wrap="square">
            <a:spAutoFit/>
          </a:bodyPr>
          <a:lstStyle/>
          <a:p>
            <a:r>
              <a:rPr lang="en-US" b="1" dirty="0">
                <a:solidFill>
                  <a:schemeClr val="bg1"/>
                </a:solidFill>
              </a:rPr>
              <a:t>45%</a:t>
            </a:r>
          </a:p>
        </p:txBody>
      </p:sp>
      <p:sp>
        <p:nvSpPr>
          <p:cNvPr id="19" name="Partial Circle 18">
            <a:extLst>
              <a:ext uri="{FF2B5EF4-FFF2-40B4-BE49-F238E27FC236}">
                <a16:creationId xmlns:a16="http://schemas.microsoft.com/office/drawing/2014/main" id="{C491989C-3085-486F-A051-03D9DAECBAB8}"/>
              </a:ext>
            </a:extLst>
          </p:cNvPr>
          <p:cNvSpPr/>
          <p:nvPr/>
        </p:nvSpPr>
        <p:spPr>
          <a:xfrm>
            <a:off x="6108877" y="9259910"/>
            <a:ext cx="2318198" cy="2318198"/>
          </a:xfrm>
          <a:prstGeom prst="pie">
            <a:avLst>
              <a:gd name="adj1" fmla="val 2935739"/>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0" name="Partial Circle 19">
            <a:extLst>
              <a:ext uri="{FF2B5EF4-FFF2-40B4-BE49-F238E27FC236}">
                <a16:creationId xmlns:a16="http://schemas.microsoft.com/office/drawing/2014/main" id="{F4EC8309-BEB3-4C42-AF4D-08307BAC26C0}"/>
              </a:ext>
            </a:extLst>
          </p:cNvPr>
          <p:cNvSpPr/>
          <p:nvPr/>
        </p:nvSpPr>
        <p:spPr>
          <a:xfrm>
            <a:off x="6108877" y="9259910"/>
            <a:ext cx="2318198" cy="2318198"/>
          </a:xfrm>
          <a:prstGeom prst="pie">
            <a:avLst>
              <a:gd name="adj1" fmla="val 16155283"/>
              <a:gd name="adj2" fmla="val 20694351"/>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1" name="Partial Circle 20">
            <a:extLst>
              <a:ext uri="{FF2B5EF4-FFF2-40B4-BE49-F238E27FC236}">
                <a16:creationId xmlns:a16="http://schemas.microsoft.com/office/drawing/2014/main" id="{6B91BF2A-16CD-4CB8-B721-0C9FC6E3202A}"/>
              </a:ext>
            </a:extLst>
          </p:cNvPr>
          <p:cNvSpPr/>
          <p:nvPr/>
        </p:nvSpPr>
        <p:spPr>
          <a:xfrm>
            <a:off x="6108877" y="9259910"/>
            <a:ext cx="2318198" cy="2318198"/>
          </a:xfrm>
          <a:prstGeom prst="pie">
            <a:avLst>
              <a:gd name="adj1" fmla="val 20602971"/>
              <a:gd name="adj2" fmla="val 3008699"/>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2" name="TextBox 21">
            <a:extLst>
              <a:ext uri="{FF2B5EF4-FFF2-40B4-BE49-F238E27FC236}">
                <a16:creationId xmlns:a16="http://schemas.microsoft.com/office/drawing/2014/main" id="{EBE6FF3B-D99D-46DB-A61E-0B3E13B3FF60}"/>
              </a:ext>
            </a:extLst>
          </p:cNvPr>
          <p:cNvSpPr txBox="1"/>
          <p:nvPr/>
        </p:nvSpPr>
        <p:spPr>
          <a:xfrm>
            <a:off x="6747992" y="11513060"/>
            <a:ext cx="2121793" cy="646331"/>
          </a:xfrm>
          <a:prstGeom prst="rect">
            <a:avLst/>
          </a:prstGeom>
          <a:noFill/>
        </p:spPr>
        <p:txBody>
          <a:bodyPr wrap="square">
            <a:spAutoFit/>
          </a:bodyPr>
          <a:lstStyle/>
          <a:p>
            <a:r>
              <a:rPr lang="en-US" b="1" dirty="0">
                <a:solidFill>
                  <a:srgbClr val="FF7C80"/>
                </a:solidFill>
              </a:rPr>
              <a:t>Chocolate</a:t>
            </a:r>
          </a:p>
        </p:txBody>
      </p:sp>
      <p:sp>
        <p:nvSpPr>
          <p:cNvPr id="23" name="TextBox 22">
            <a:extLst>
              <a:ext uri="{FF2B5EF4-FFF2-40B4-BE49-F238E27FC236}">
                <a16:creationId xmlns:a16="http://schemas.microsoft.com/office/drawing/2014/main" id="{7EB3A63B-71CA-4C58-AE14-D57EF00CFBF7}"/>
              </a:ext>
            </a:extLst>
          </p:cNvPr>
          <p:cNvSpPr txBox="1"/>
          <p:nvPr/>
        </p:nvSpPr>
        <p:spPr>
          <a:xfrm>
            <a:off x="5188039" y="9155034"/>
            <a:ext cx="1236371" cy="646331"/>
          </a:xfrm>
          <a:prstGeom prst="rect">
            <a:avLst/>
          </a:prstGeom>
          <a:noFill/>
        </p:spPr>
        <p:txBody>
          <a:bodyPr wrap="square">
            <a:spAutoFit/>
          </a:bodyPr>
          <a:lstStyle/>
          <a:p>
            <a:r>
              <a:rPr lang="en-US" b="1" dirty="0">
                <a:solidFill>
                  <a:srgbClr val="FFC000"/>
                </a:solidFill>
              </a:rPr>
              <a:t>Juice</a:t>
            </a:r>
          </a:p>
        </p:txBody>
      </p:sp>
      <p:sp>
        <p:nvSpPr>
          <p:cNvPr id="24" name="TextBox 23">
            <a:extLst>
              <a:ext uri="{FF2B5EF4-FFF2-40B4-BE49-F238E27FC236}">
                <a16:creationId xmlns:a16="http://schemas.microsoft.com/office/drawing/2014/main" id="{4BB34435-E748-478A-9077-6A3733FE2804}"/>
              </a:ext>
            </a:extLst>
          </p:cNvPr>
          <p:cNvSpPr txBox="1"/>
          <p:nvPr/>
        </p:nvSpPr>
        <p:spPr>
          <a:xfrm>
            <a:off x="7808889" y="8831868"/>
            <a:ext cx="1236371" cy="646331"/>
          </a:xfrm>
          <a:prstGeom prst="rect">
            <a:avLst/>
          </a:prstGeom>
          <a:noFill/>
        </p:spPr>
        <p:txBody>
          <a:bodyPr wrap="square">
            <a:spAutoFit/>
          </a:bodyPr>
          <a:lstStyle/>
          <a:p>
            <a:r>
              <a:rPr lang="en-US" b="1" dirty="0">
                <a:solidFill>
                  <a:schemeClr val="accent3"/>
                </a:solidFill>
              </a:rPr>
              <a:t>Milk</a:t>
            </a:r>
          </a:p>
        </p:txBody>
      </p:sp>
      <p:sp>
        <p:nvSpPr>
          <p:cNvPr id="25" name="TextBox 24">
            <a:extLst>
              <a:ext uri="{FF2B5EF4-FFF2-40B4-BE49-F238E27FC236}">
                <a16:creationId xmlns:a16="http://schemas.microsoft.com/office/drawing/2014/main" id="{5532B3CF-9D11-413F-BF1D-ADF72D56F61A}"/>
              </a:ext>
            </a:extLst>
          </p:cNvPr>
          <p:cNvSpPr txBox="1"/>
          <p:nvPr/>
        </p:nvSpPr>
        <p:spPr>
          <a:xfrm>
            <a:off x="6221569" y="10431922"/>
            <a:ext cx="1078605" cy="646331"/>
          </a:xfrm>
          <a:prstGeom prst="rect">
            <a:avLst/>
          </a:prstGeom>
          <a:noFill/>
        </p:spPr>
        <p:txBody>
          <a:bodyPr wrap="square">
            <a:spAutoFit/>
          </a:bodyPr>
          <a:lstStyle/>
          <a:p>
            <a:r>
              <a:rPr lang="en-US" b="1" dirty="0">
                <a:solidFill>
                  <a:schemeClr val="bg1"/>
                </a:solidFill>
              </a:rPr>
              <a:t>60%</a:t>
            </a:r>
          </a:p>
        </p:txBody>
      </p:sp>
      <p:sp>
        <p:nvSpPr>
          <p:cNvPr id="26" name="TextBox 25">
            <a:extLst>
              <a:ext uri="{FF2B5EF4-FFF2-40B4-BE49-F238E27FC236}">
                <a16:creationId xmlns:a16="http://schemas.microsoft.com/office/drawing/2014/main" id="{2C8B83C8-056B-4766-ABD4-65B3A51F9C51}"/>
              </a:ext>
            </a:extLst>
          </p:cNvPr>
          <p:cNvSpPr txBox="1"/>
          <p:nvPr/>
        </p:nvSpPr>
        <p:spPr>
          <a:xfrm>
            <a:off x="7300174" y="9580248"/>
            <a:ext cx="1078605" cy="646331"/>
          </a:xfrm>
          <a:prstGeom prst="rect">
            <a:avLst/>
          </a:prstGeom>
          <a:noFill/>
        </p:spPr>
        <p:txBody>
          <a:bodyPr wrap="square">
            <a:spAutoFit/>
          </a:bodyPr>
          <a:lstStyle/>
          <a:p>
            <a:r>
              <a:rPr lang="en-US" b="1" dirty="0">
                <a:solidFill>
                  <a:schemeClr val="bg1"/>
                </a:solidFill>
              </a:rPr>
              <a:t>20%</a:t>
            </a:r>
          </a:p>
        </p:txBody>
      </p:sp>
      <p:sp>
        <p:nvSpPr>
          <p:cNvPr id="27" name="TextBox 26">
            <a:extLst>
              <a:ext uri="{FF2B5EF4-FFF2-40B4-BE49-F238E27FC236}">
                <a16:creationId xmlns:a16="http://schemas.microsoft.com/office/drawing/2014/main" id="{39C667A8-CB87-4A91-988A-68594B6B9FAD}"/>
              </a:ext>
            </a:extLst>
          </p:cNvPr>
          <p:cNvSpPr txBox="1"/>
          <p:nvPr/>
        </p:nvSpPr>
        <p:spPr>
          <a:xfrm>
            <a:off x="7445061" y="10236172"/>
            <a:ext cx="1078605" cy="646331"/>
          </a:xfrm>
          <a:prstGeom prst="rect">
            <a:avLst/>
          </a:prstGeom>
          <a:noFill/>
        </p:spPr>
        <p:txBody>
          <a:bodyPr wrap="square">
            <a:spAutoFit/>
          </a:bodyPr>
          <a:lstStyle/>
          <a:p>
            <a:r>
              <a:rPr lang="en-US" b="1" dirty="0">
                <a:solidFill>
                  <a:schemeClr val="bg1"/>
                </a:solidFill>
              </a:rPr>
              <a:t>20%</a:t>
            </a:r>
          </a:p>
        </p:txBody>
      </p:sp>
      <p:sp>
        <p:nvSpPr>
          <p:cNvPr id="37" name="Partial Circle 36">
            <a:extLst>
              <a:ext uri="{FF2B5EF4-FFF2-40B4-BE49-F238E27FC236}">
                <a16:creationId xmlns:a16="http://schemas.microsoft.com/office/drawing/2014/main" id="{7C850761-87F8-4186-A052-DF44EA4B7410}"/>
              </a:ext>
            </a:extLst>
          </p:cNvPr>
          <p:cNvSpPr/>
          <p:nvPr/>
        </p:nvSpPr>
        <p:spPr>
          <a:xfrm>
            <a:off x="10074674" y="9259910"/>
            <a:ext cx="2318198" cy="2318198"/>
          </a:xfrm>
          <a:prstGeom prst="pie">
            <a:avLst>
              <a:gd name="adj1" fmla="val 11531209"/>
              <a:gd name="adj2" fmla="val 162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8" name="Partial Circle 37">
            <a:extLst>
              <a:ext uri="{FF2B5EF4-FFF2-40B4-BE49-F238E27FC236}">
                <a16:creationId xmlns:a16="http://schemas.microsoft.com/office/drawing/2014/main" id="{18EC93AA-0F42-489D-A484-5A4AAA9442FA}"/>
              </a:ext>
            </a:extLst>
          </p:cNvPr>
          <p:cNvSpPr/>
          <p:nvPr/>
        </p:nvSpPr>
        <p:spPr>
          <a:xfrm>
            <a:off x="10074674" y="9259910"/>
            <a:ext cx="2318198" cy="2318198"/>
          </a:xfrm>
          <a:prstGeom prst="pie">
            <a:avLst>
              <a:gd name="adj1" fmla="val 16155283"/>
              <a:gd name="adj2" fmla="val 9020879"/>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9" name="Partial Circle 38">
            <a:extLst>
              <a:ext uri="{FF2B5EF4-FFF2-40B4-BE49-F238E27FC236}">
                <a16:creationId xmlns:a16="http://schemas.microsoft.com/office/drawing/2014/main" id="{1D3DFD3B-7449-4737-9665-CCF7639CBF96}"/>
              </a:ext>
            </a:extLst>
          </p:cNvPr>
          <p:cNvSpPr/>
          <p:nvPr/>
        </p:nvSpPr>
        <p:spPr>
          <a:xfrm>
            <a:off x="10074674" y="9259910"/>
            <a:ext cx="2318198" cy="2318198"/>
          </a:xfrm>
          <a:prstGeom prst="pie">
            <a:avLst>
              <a:gd name="adj1" fmla="val 8950020"/>
              <a:gd name="adj2" fmla="val 11546463"/>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40" name="TextBox 39">
            <a:extLst>
              <a:ext uri="{FF2B5EF4-FFF2-40B4-BE49-F238E27FC236}">
                <a16:creationId xmlns:a16="http://schemas.microsoft.com/office/drawing/2014/main" id="{20DE8306-E8D9-4C3E-92F7-480599573016}"/>
              </a:ext>
            </a:extLst>
          </p:cNvPr>
          <p:cNvSpPr txBox="1"/>
          <p:nvPr/>
        </p:nvSpPr>
        <p:spPr>
          <a:xfrm>
            <a:off x="9903852" y="11578108"/>
            <a:ext cx="2121793" cy="646331"/>
          </a:xfrm>
          <a:prstGeom prst="rect">
            <a:avLst/>
          </a:prstGeom>
          <a:noFill/>
        </p:spPr>
        <p:txBody>
          <a:bodyPr wrap="square">
            <a:spAutoFit/>
          </a:bodyPr>
          <a:lstStyle/>
          <a:p>
            <a:r>
              <a:rPr lang="en-US" b="1" dirty="0">
                <a:solidFill>
                  <a:srgbClr val="FF7C80"/>
                </a:solidFill>
              </a:rPr>
              <a:t>Chocolate</a:t>
            </a:r>
          </a:p>
        </p:txBody>
      </p:sp>
      <p:sp>
        <p:nvSpPr>
          <p:cNvPr id="41" name="TextBox 40">
            <a:extLst>
              <a:ext uri="{FF2B5EF4-FFF2-40B4-BE49-F238E27FC236}">
                <a16:creationId xmlns:a16="http://schemas.microsoft.com/office/drawing/2014/main" id="{ADCDA9CC-A992-424F-9BE7-6845C428BBC6}"/>
              </a:ext>
            </a:extLst>
          </p:cNvPr>
          <p:cNvSpPr txBox="1"/>
          <p:nvPr/>
        </p:nvSpPr>
        <p:spPr>
          <a:xfrm>
            <a:off x="9153836" y="9155034"/>
            <a:ext cx="1236371" cy="646331"/>
          </a:xfrm>
          <a:prstGeom prst="rect">
            <a:avLst/>
          </a:prstGeom>
          <a:noFill/>
        </p:spPr>
        <p:txBody>
          <a:bodyPr wrap="square">
            <a:spAutoFit/>
          </a:bodyPr>
          <a:lstStyle/>
          <a:p>
            <a:r>
              <a:rPr lang="en-US" b="1" dirty="0">
                <a:solidFill>
                  <a:srgbClr val="FFC000"/>
                </a:solidFill>
              </a:rPr>
              <a:t>Juice</a:t>
            </a:r>
          </a:p>
        </p:txBody>
      </p:sp>
      <p:sp>
        <p:nvSpPr>
          <p:cNvPr id="42" name="TextBox 41">
            <a:extLst>
              <a:ext uri="{FF2B5EF4-FFF2-40B4-BE49-F238E27FC236}">
                <a16:creationId xmlns:a16="http://schemas.microsoft.com/office/drawing/2014/main" id="{806CFB5F-34A6-48C2-891A-E40E91324FA4}"/>
              </a:ext>
            </a:extLst>
          </p:cNvPr>
          <p:cNvSpPr txBox="1"/>
          <p:nvPr/>
        </p:nvSpPr>
        <p:spPr>
          <a:xfrm>
            <a:off x="11774686" y="8831868"/>
            <a:ext cx="1236371" cy="646331"/>
          </a:xfrm>
          <a:prstGeom prst="rect">
            <a:avLst/>
          </a:prstGeom>
          <a:noFill/>
        </p:spPr>
        <p:txBody>
          <a:bodyPr wrap="square">
            <a:spAutoFit/>
          </a:bodyPr>
          <a:lstStyle/>
          <a:p>
            <a:r>
              <a:rPr lang="en-US" b="1" dirty="0">
                <a:solidFill>
                  <a:schemeClr val="accent3"/>
                </a:solidFill>
              </a:rPr>
              <a:t>Milk</a:t>
            </a:r>
          </a:p>
        </p:txBody>
      </p:sp>
      <p:sp>
        <p:nvSpPr>
          <p:cNvPr id="43" name="TextBox 42">
            <a:extLst>
              <a:ext uri="{FF2B5EF4-FFF2-40B4-BE49-F238E27FC236}">
                <a16:creationId xmlns:a16="http://schemas.microsoft.com/office/drawing/2014/main" id="{010228A2-571A-4EB6-8AF0-2D8DBD837E73}"/>
              </a:ext>
            </a:extLst>
          </p:cNvPr>
          <p:cNvSpPr txBox="1"/>
          <p:nvPr/>
        </p:nvSpPr>
        <p:spPr>
          <a:xfrm>
            <a:off x="10247287" y="9589841"/>
            <a:ext cx="1078605" cy="646331"/>
          </a:xfrm>
          <a:prstGeom prst="rect">
            <a:avLst/>
          </a:prstGeom>
          <a:noFill/>
        </p:spPr>
        <p:txBody>
          <a:bodyPr wrap="square">
            <a:spAutoFit/>
          </a:bodyPr>
          <a:lstStyle/>
          <a:p>
            <a:r>
              <a:rPr lang="en-US" b="1" dirty="0">
                <a:solidFill>
                  <a:schemeClr val="bg1"/>
                </a:solidFill>
              </a:rPr>
              <a:t>20%</a:t>
            </a:r>
          </a:p>
        </p:txBody>
      </p:sp>
      <p:sp>
        <p:nvSpPr>
          <p:cNvPr id="44" name="TextBox 43">
            <a:extLst>
              <a:ext uri="{FF2B5EF4-FFF2-40B4-BE49-F238E27FC236}">
                <a16:creationId xmlns:a16="http://schemas.microsoft.com/office/drawing/2014/main" id="{EB75392D-3F05-4D49-AF17-39F986BD5F26}"/>
              </a:ext>
            </a:extLst>
          </p:cNvPr>
          <p:cNvSpPr txBox="1"/>
          <p:nvPr/>
        </p:nvSpPr>
        <p:spPr>
          <a:xfrm>
            <a:off x="11179040" y="10305678"/>
            <a:ext cx="1078605" cy="646331"/>
          </a:xfrm>
          <a:prstGeom prst="rect">
            <a:avLst/>
          </a:prstGeom>
          <a:noFill/>
        </p:spPr>
        <p:txBody>
          <a:bodyPr wrap="square">
            <a:spAutoFit/>
          </a:bodyPr>
          <a:lstStyle/>
          <a:p>
            <a:r>
              <a:rPr lang="en-US" b="1" dirty="0">
                <a:solidFill>
                  <a:schemeClr val="bg1"/>
                </a:solidFill>
              </a:rPr>
              <a:t>65%</a:t>
            </a:r>
          </a:p>
        </p:txBody>
      </p:sp>
      <p:sp>
        <p:nvSpPr>
          <p:cNvPr id="45" name="TextBox 44">
            <a:extLst>
              <a:ext uri="{FF2B5EF4-FFF2-40B4-BE49-F238E27FC236}">
                <a16:creationId xmlns:a16="http://schemas.microsoft.com/office/drawing/2014/main" id="{A8A7B7EF-75B5-4DAA-8879-9196092A91DA}"/>
              </a:ext>
            </a:extLst>
          </p:cNvPr>
          <p:cNvSpPr txBox="1"/>
          <p:nvPr/>
        </p:nvSpPr>
        <p:spPr>
          <a:xfrm>
            <a:off x="10017077" y="10155464"/>
            <a:ext cx="1078605" cy="646331"/>
          </a:xfrm>
          <a:prstGeom prst="rect">
            <a:avLst/>
          </a:prstGeom>
          <a:noFill/>
        </p:spPr>
        <p:txBody>
          <a:bodyPr wrap="square">
            <a:spAutoFit/>
          </a:bodyPr>
          <a:lstStyle/>
          <a:p>
            <a:r>
              <a:rPr lang="en-US" b="1" dirty="0">
                <a:solidFill>
                  <a:schemeClr val="bg1"/>
                </a:solidFill>
              </a:rPr>
              <a:t>15%</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4B281D8-590F-4D2B-A7A3-C5BDE3B40A12}"/>
                  </a:ext>
                </a:extLst>
              </p:cNvPr>
              <p:cNvSpPr txBox="1"/>
              <p:nvPr/>
            </p:nvSpPr>
            <p:spPr>
              <a:xfrm>
                <a:off x="16842346" y="7150271"/>
                <a:ext cx="3698128" cy="105227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b="1" i="1" smtClean="0">
                              <a:solidFill>
                                <a:srgbClr val="FF7C80"/>
                              </a:solidFill>
                              <a:latin typeface="Cambria Math" panose="02040503050406030204" pitchFamily="18" charset="0"/>
                            </a:rPr>
                          </m:ctrlPr>
                        </m:fPr>
                        <m:num>
                          <m:r>
                            <a:rPr lang="en-US" b="1" i="0" smtClean="0">
                              <a:solidFill>
                                <a:srgbClr val="FF7C80"/>
                              </a:solidFill>
                              <a:latin typeface="Cambria Math" panose="02040503050406030204" pitchFamily="18" charset="0"/>
                            </a:rPr>
                            <m:t>𝐄𝐚𝐜𝐡</m:t>
                          </m:r>
                          <m:r>
                            <a:rPr lang="en-US" b="1" i="0" smtClean="0">
                              <a:solidFill>
                                <a:srgbClr val="FF7C80"/>
                              </a:solidFill>
                              <a:latin typeface="Cambria Math" panose="02040503050406030204" pitchFamily="18" charset="0"/>
                            </a:rPr>
                            <m:t> </m:t>
                          </m:r>
                          <m:r>
                            <a:rPr lang="en-US" b="1" i="0" smtClean="0">
                              <a:solidFill>
                                <a:srgbClr val="FF7C80"/>
                              </a:solidFill>
                              <a:latin typeface="Cambria Math" panose="02040503050406030204" pitchFamily="18" charset="0"/>
                            </a:rPr>
                            <m:t>𝐢𝐭𝐞𝐦</m:t>
                          </m:r>
                        </m:num>
                        <m:den>
                          <m:r>
                            <a:rPr lang="en-US" b="1" i="0" smtClean="0">
                              <a:solidFill>
                                <a:srgbClr val="FF7C80"/>
                              </a:solidFill>
                              <a:latin typeface="Cambria Math" panose="02040503050406030204" pitchFamily="18" charset="0"/>
                            </a:rPr>
                            <m:t>𝐓𝐨𝐭𝐚𝐥</m:t>
                          </m:r>
                          <m:r>
                            <a:rPr lang="en-US" b="1" i="0" smtClean="0">
                              <a:solidFill>
                                <a:srgbClr val="FF7C80"/>
                              </a:solidFill>
                              <a:latin typeface="Cambria Math" panose="02040503050406030204" pitchFamily="18" charset="0"/>
                            </a:rPr>
                            <m:t> </m:t>
                          </m:r>
                          <m:r>
                            <a:rPr lang="en-US" b="1" i="0" smtClean="0">
                              <a:solidFill>
                                <a:srgbClr val="FF7C80"/>
                              </a:solidFill>
                              <a:latin typeface="Cambria Math" panose="02040503050406030204" pitchFamily="18" charset="0"/>
                            </a:rPr>
                            <m:t>𝐚𝐬𝐬𝐞𝐭𝐬</m:t>
                          </m:r>
                        </m:den>
                      </m:f>
                      <m:r>
                        <a:rPr lang="en-US" b="1" i="0" smtClean="0">
                          <a:solidFill>
                            <a:srgbClr val="FF7C80"/>
                          </a:solidFill>
                          <a:latin typeface="Cambria Math" panose="02040503050406030204" pitchFamily="18" charset="0"/>
                        </a:rPr>
                        <m:t>=%</m:t>
                      </m:r>
                    </m:oMath>
                  </m:oMathPara>
                </a14:m>
                <a:endParaRPr lang="en-US" b="1" dirty="0">
                  <a:solidFill>
                    <a:srgbClr val="FF7C80"/>
                  </a:solidFill>
                </a:endParaRPr>
              </a:p>
            </p:txBody>
          </p:sp>
        </mc:Choice>
        <mc:Fallback xmlns="">
          <p:sp>
            <p:nvSpPr>
              <p:cNvPr id="51" name="TextBox 50">
                <a:extLst>
                  <a:ext uri="{FF2B5EF4-FFF2-40B4-BE49-F238E27FC236}">
                    <a16:creationId xmlns:a16="http://schemas.microsoft.com/office/drawing/2014/main" id="{94B281D8-590F-4D2B-A7A3-C5BDE3B40A12}"/>
                  </a:ext>
                </a:extLst>
              </p:cNvPr>
              <p:cNvSpPr txBox="1">
                <a:spLocks noRot="1" noChangeAspect="1" noMove="1" noResize="1" noEditPoints="1" noAdjustHandles="1" noChangeArrowheads="1" noChangeShapeType="1" noTextEdit="1"/>
              </p:cNvSpPr>
              <p:nvPr/>
            </p:nvSpPr>
            <p:spPr>
              <a:xfrm>
                <a:off x="16842346" y="7150271"/>
                <a:ext cx="3698128" cy="10522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AFB5E72-6952-4036-867A-B423D260DEF8}"/>
                  </a:ext>
                </a:extLst>
              </p:cNvPr>
              <p:cNvSpPr txBox="1"/>
              <p:nvPr/>
            </p:nvSpPr>
            <p:spPr>
              <a:xfrm>
                <a:off x="17068369" y="10859483"/>
                <a:ext cx="3246081" cy="105227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b="1" i="1" smtClean="0">
                              <a:solidFill>
                                <a:srgbClr val="FF7C80"/>
                              </a:solidFill>
                              <a:latin typeface="Cambria Math" panose="02040503050406030204" pitchFamily="18" charset="0"/>
                            </a:rPr>
                          </m:ctrlPr>
                        </m:fPr>
                        <m:num>
                          <m:r>
                            <a:rPr lang="en-US" b="1" i="0" smtClean="0">
                              <a:solidFill>
                                <a:srgbClr val="FF7C80"/>
                              </a:solidFill>
                              <a:latin typeface="Cambria Math" panose="02040503050406030204" pitchFamily="18" charset="0"/>
                            </a:rPr>
                            <m:t>𝐄𝐚𝐜𝐡</m:t>
                          </m:r>
                          <m:r>
                            <a:rPr lang="en-US" b="1" i="0" smtClean="0">
                              <a:solidFill>
                                <a:srgbClr val="FF7C80"/>
                              </a:solidFill>
                              <a:latin typeface="Cambria Math" panose="02040503050406030204" pitchFamily="18" charset="0"/>
                            </a:rPr>
                            <m:t> </m:t>
                          </m:r>
                          <m:r>
                            <a:rPr lang="en-US" b="1" i="0" smtClean="0">
                              <a:solidFill>
                                <a:srgbClr val="FF7C80"/>
                              </a:solidFill>
                              <a:latin typeface="Cambria Math" panose="02040503050406030204" pitchFamily="18" charset="0"/>
                            </a:rPr>
                            <m:t>𝐢𝐭𝐞𝐦</m:t>
                          </m:r>
                        </m:num>
                        <m:den>
                          <m:r>
                            <a:rPr lang="en-US" b="1">
                              <a:solidFill>
                                <a:srgbClr val="FF7C80"/>
                              </a:solidFill>
                              <a:latin typeface="Cambria Math" panose="02040503050406030204" pitchFamily="18" charset="0"/>
                            </a:rPr>
                            <m:t>𝐍𝐞𝐭</m:t>
                          </m:r>
                          <m:r>
                            <a:rPr lang="en-US" b="1">
                              <a:solidFill>
                                <a:srgbClr val="FF7C80"/>
                              </a:solidFill>
                              <a:latin typeface="Cambria Math" panose="02040503050406030204" pitchFamily="18" charset="0"/>
                            </a:rPr>
                            <m:t> </m:t>
                          </m:r>
                          <m:r>
                            <a:rPr lang="en-US" b="1">
                              <a:solidFill>
                                <a:srgbClr val="FF7C80"/>
                              </a:solidFill>
                              <a:latin typeface="Cambria Math" panose="02040503050406030204" pitchFamily="18" charset="0"/>
                            </a:rPr>
                            <m:t>𝐬𝐚𝐥𝐞𝐬</m:t>
                          </m:r>
                        </m:den>
                      </m:f>
                      <m:r>
                        <a:rPr lang="en-US" b="1" i="0" smtClean="0">
                          <a:solidFill>
                            <a:srgbClr val="FF7C80"/>
                          </a:solidFill>
                          <a:latin typeface="Cambria Math" panose="02040503050406030204" pitchFamily="18" charset="0"/>
                        </a:rPr>
                        <m:t>=%</m:t>
                      </m:r>
                    </m:oMath>
                  </m:oMathPara>
                </a14:m>
                <a:endParaRPr lang="en-US" b="1" dirty="0">
                  <a:solidFill>
                    <a:srgbClr val="FF7C80"/>
                  </a:solidFill>
                </a:endParaRPr>
              </a:p>
            </p:txBody>
          </p:sp>
        </mc:Choice>
        <mc:Fallback xmlns="">
          <p:sp>
            <p:nvSpPr>
              <p:cNvPr id="52" name="TextBox 51">
                <a:extLst>
                  <a:ext uri="{FF2B5EF4-FFF2-40B4-BE49-F238E27FC236}">
                    <a16:creationId xmlns:a16="http://schemas.microsoft.com/office/drawing/2014/main" id="{5AFB5E72-6952-4036-867A-B423D260DEF8}"/>
                  </a:ext>
                </a:extLst>
              </p:cNvPr>
              <p:cNvSpPr txBox="1">
                <a:spLocks noRot="1" noChangeAspect="1" noMove="1" noResize="1" noEditPoints="1" noAdjustHandles="1" noChangeArrowheads="1" noChangeShapeType="1" noTextEdit="1"/>
              </p:cNvSpPr>
              <p:nvPr/>
            </p:nvSpPr>
            <p:spPr>
              <a:xfrm>
                <a:off x="17068369" y="10859483"/>
                <a:ext cx="3246081" cy="1052276"/>
              </a:xfrm>
              <a:prstGeom prst="rect">
                <a:avLst/>
              </a:prstGeom>
              <a:blipFill>
                <a:blip r:embed="rId5"/>
                <a:stretch>
                  <a:fillRect/>
                </a:stretch>
              </a:blipFill>
            </p:spPr>
            <p:txBody>
              <a:bodyPr/>
              <a:lstStyle/>
              <a:p>
                <a:r>
                  <a:rPr lang="en-US">
                    <a:noFill/>
                  </a:rPr>
                  <a:t> </a:t>
                </a:r>
              </a:p>
            </p:txBody>
          </p:sp>
        </mc:Fallback>
      </mc:AlternateContent>
      <p:sp>
        <p:nvSpPr>
          <p:cNvPr id="53" name="Footer Placeholder 52">
            <a:extLst>
              <a:ext uri="{FF2B5EF4-FFF2-40B4-BE49-F238E27FC236}">
                <a16:creationId xmlns:a16="http://schemas.microsoft.com/office/drawing/2014/main" id="{3CB7DAA5-1660-487F-A901-2483ABB93C3E}"/>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54" name="Slide Number Placeholder 53">
            <a:extLst>
              <a:ext uri="{FF2B5EF4-FFF2-40B4-BE49-F238E27FC236}">
                <a16:creationId xmlns:a16="http://schemas.microsoft.com/office/drawing/2014/main" id="{A13A06AA-7AE7-4A2A-B242-46B4B75A1643}"/>
              </a:ext>
            </a:extLst>
          </p:cNvPr>
          <p:cNvSpPr>
            <a:spLocks noGrp="1"/>
          </p:cNvSpPr>
          <p:nvPr>
            <p:ph type="sldNum" sz="quarter" idx="12"/>
          </p:nvPr>
        </p:nvSpPr>
        <p:spPr/>
        <p:txBody>
          <a:bodyPr/>
          <a:lstStyle/>
          <a:p>
            <a:fld id="{EBE3AD81-3AD4-9C46-856E-C08CF1183C60}" type="slidenum">
              <a:rPr lang="en-US" smtClean="0"/>
              <a:pPr/>
              <a:t>10</a:t>
            </a:fld>
            <a:endParaRPr lang="en-US" dirty="0"/>
          </a:p>
        </p:txBody>
      </p:sp>
    </p:spTree>
    <p:extLst>
      <p:ext uri="{BB962C8B-B14F-4D97-AF65-F5344CB8AC3E}">
        <p14:creationId xmlns:p14="http://schemas.microsoft.com/office/powerpoint/2010/main" val="1177851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63C8-3FEF-495A-8B1F-2F53F3FD4BF6}"/>
              </a:ext>
            </a:extLst>
          </p:cNvPr>
          <p:cNvSpPr>
            <a:spLocks noGrp="1"/>
          </p:cNvSpPr>
          <p:nvPr>
            <p:ph type="title"/>
          </p:nvPr>
        </p:nvSpPr>
        <p:spPr/>
        <p:txBody>
          <a:bodyPr>
            <a:normAutofit fontScale="90000"/>
          </a:bodyPr>
          <a:lstStyle/>
          <a:p>
            <a:r>
              <a:rPr lang="en-US" dirty="0"/>
              <a:t>Vertical Analysis - Statement of Financial Position (1/2) </a:t>
            </a:r>
          </a:p>
        </p:txBody>
      </p:sp>
      <p:graphicFrame>
        <p:nvGraphicFramePr>
          <p:cNvPr id="6" name="Content Placeholder 5">
            <a:extLst>
              <a:ext uri="{FF2B5EF4-FFF2-40B4-BE49-F238E27FC236}">
                <a16:creationId xmlns:a16="http://schemas.microsoft.com/office/drawing/2014/main" id="{09D46E45-C94C-4E67-A83C-D2D78E4170CB}"/>
              </a:ext>
            </a:extLst>
          </p:cNvPr>
          <p:cNvGraphicFramePr>
            <a:graphicFrameLocks/>
          </p:cNvGraphicFramePr>
          <p:nvPr>
            <p:extLst>
              <p:ext uri="{D42A27DB-BD31-4B8C-83A1-F6EECF244321}">
                <p14:modId xmlns:p14="http://schemas.microsoft.com/office/powerpoint/2010/main" val="1314981254"/>
              </p:ext>
            </p:extLst>
          </p:nvPr>
        </p:nvGraphicFramePr>
        <p:xfrm>
          <a:off x="990600" y="2546799"/>
          <a:ext cx="22301202" cy="6827520"/>
        </p:xfrm>
        <a:graphic>
          <a:graphicData uri="http://schemas.openxmlformats.org/drawingml/2006/table">
            <a:tbl>
              <a:tblPr firstRow="1" bandRow="1"/>
              <a:tblGrid>
                <a:gridCol w="7730866">
                  <a:extLst>
                    <a:ext uri="{9D8B030D-6E8A-4147-A177-3AD203B41FA5}">
                      <a16:colId xmlns:a16="http://schemas.microsoft.com/office/drawing/2014/main" val="2305699798"/>
                    </a:ext>
                  </a:extLst>
                </a:gridCol>
                <a:gridCol w="3568092">
                  <a:extLst>
                    <a:ext uri="{9D8B030D-6E8A-4147-A177-3AD203B41FA5}">
                      <a16:colId xmlns:a16="http://schemas.microsoft.com/office/drawing/2014/main" val="4070796872"/>
                    </a:ext>
                  </a:extLst>
                </a:gridCol>
                <a:gridCol w="594682">
                  <a:extLst>
                    <a:ext uri="{9D8B030D-6E8A-4147-A177-3AD203B41FA5}">
                      <a16:colId xmlns:a16="http://schemas.microsoft.com/office/drawing/2014/main" val="4269829538"/>
                    </a:ext>
                  </a:extLst>
                </a:gridCol>
                <a:gridCol w="2973410">
                  <a:extLst>
                    <a:ext uri="{9D8B030D-6E8A-4147-A177-3AD203B41FA5}">
                      <a16:colId xmlns:a16="http://schemas.microsoft.com/office/drawing/2014/main" val="4077803679"/>
                    </a:ext>
                  </a:extLst>
                </a:gridCol>
                <a:gridCol w="991137">
                  <a:extLst>
                    <a:ext uri="{9D8B030D-6E8A-4147-A177-3AD203B41FA5}">
                      <a16:colId xmlns:a16="http://schemas.microsoft.com/office/drawing/2014/main" val="2934881595"/>
                    </a:ext>
                  </a:extLst>
                </a:gridCol>
                <a:gridCol w="3369864">
                  <a:extLst>
                    <a:ext uri="{9D8B030D-6E8A-4147-A177-3AD203B41FA5}">
                      <a16:colId xmlns:a16="http://schemas.microsoft.com/office/drawing/2014/main" val="3898282219"/>
                    </a:ext>
                  </a:extLst>
                </a:gridCol>
                <a:gridCol w="594682">
                  <a:extLst>
                    <a:ext uri="{9D8B030D-6E8A-4147-A177-3AD203B41FA5}">
                      <a16:colId xmlns:a16="http://schemas.microsoft.com/office/drawing/2014/main" val="413799602"/>
                    </a:ext>
                  </a:extLst>
                </a:gridCol>
                <a:gridCol w="2478469">
                  <a:extLst>
                    <a:ext uri="{9D8B030D-6E8A-4147-A177-3AD203B41FA5}">
                      <a16:colId xmlns:a16="http://schemas.microsoft.com/office/drawing/2014/main" val="2495442525"/>
                    </a:ext>
                  </a:extLst>
                </a:gridCol>
              </a:tblGrid>
              <a:tr h="370840">
                <a:tc gridSpan="8">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t>Quality Department Store</a:t>
                      </a:r>
                    </a:p>
                    <a:p>
                      <a:pPr algn="ctr"/>
                      <a:r>
                        <a:rPr lang="en-US" sz="4000" dirty="0"/>
                        <a:t>Condensed </a:t>
                      </a:r>
                      <a:r>
                        <a:rPr lang="en-US" sz="4000" dirty="0">
                          <a:solidFill>
                            <a:srgbClr val="FFC000"/>
                          </a:solidFill>
                        </a:rPr>
                        <a:t>Statements of Financial Position</a:t>
                      </a:r>
                    </a:p>
                    <a:p>
                      <a:pPr algn="ctr"/>
                      <a:r>
                        <a:rPr lang="en-US" sz="4000" dirty="0"/>
                        <a:t>December 31</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88822928"/>
                  </a:ext>
                </a:extLst>
              </a:tr>
              <a:tr h="37084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gridSpan="3">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2020</a:t>
                      </a:r>
                    </a:p>
                  </a:txBody>
                  <a:tcPr>
                    <a:lnL w="12700" cmpd="sng">
                      <a:solidFill>
                        <a:srgbClr val="FFFFFF"/>
                      </a:solidFill>
                    </a:lnL>
                    <a:lnR w="12700" cmpd="sng">
                      <a:solidFill>
                        <a:srgbClr val="FFFFFF"/>
                      </a:solidFill>
                    </a:lnR>
                    <a:lnT w="381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b="1" dirty="0"/>
                    </a:p>
                  </a:txBody>
                  <a:tcPr>
                    <a:lnB w="12700" cmpd="sng">
                      <a:noFill/>
                    </a:lnB>
                    <a:noFill/>
                  </a:tcPr>
                </a:tc>
                <a:tc hMerge="1">
                  <a:txBody>
                    <a:bodyPr/>
                    <a:lstStyle/>
                    <a:p>
                      <a:pPr algn="ctr"/>
                      <a:endParaRPr lang="en-US" sz="1800" b="1" dirty="0"/>
                    </a:p>
                  </a:txBody>
                  <a:tcP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u="sng"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noFill/>
                    </a:lnB>
                    <a:lnTlToBr w="12700" cmpd="sng">
                      <a:noFill/>
                      <a:prstDash val="solid"/>
                    </a:lnTlToBr>
                    <a:lnBlToTr w="12700" cmpd="sng">
                      <a:noFill/>
                      <a:prstDash val="solid"/>
                    </a:lnBlToTr>
                    <a:noFill/>
                  </a:tcPr>
                </a:tc>
                <a:tc gridSpan="3">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u="none" dirty="0">
                          <a:solidFill>
                            <a:schemeClr val="tx2"/>
                          </a:solidFill>
                        </a:rPr>
                        <a:t>2019</a:t>
                      </a:r>
                    </a:p>
                  </a:txBody>
                  <a:tcPr>
                    <a:lnL w="12700" cmpd="sng">
                      <a:solidFill>
                        <a:srgbClr val="FFFFFF"/>
                      </a:solidFill>
                    </a:lnL>
                    <a:lnR w="12700" cmpd="sng">
                      <a:solidFill>
                        <a:srgbClr val="FFFFFF"/>
                      </a:solidFill>
                    </a:lnR>
                    <a:lnT w="381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sz="1600" b="1" dirty="0"/>
                    </a:p>
                  </a:txBody>
                  <a:tcPr/>
                </a:tc>
                <a:extLst>
                  <a:ext uri="{0D108BD9-81ED-4DB2-BD59-A6C34878D82A}">
                    <a16:rowId xmlns:a16="http://schemas.microsoft.com/office/drawing/2014/main" val="2341580980"/>
                  </a:ext>
                </a:extLst>
              </a:tr>
              <a:tr h="32004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Amount</a:t>
                      </a:r>
                    </a:p>
                  </a:txBody>
                  <a:tcPr>
                    <a:lnL w="12700" cmpd="sng">
                      <a:solidFill>
                        <a:srgbClr val="FFFFFF"/>
                      </a:solid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Percent</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Amount</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Percent</a:t>
                      </a:r>
                    </a:p>
                  </a:txBody>
                  <a:tcPr>
                    <a:lnL w="12700" cmpd="sng">
                      <a:no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049338"/>
                  </a:ext>
                </a:extLst>
              </a:tr>
              <a:tr h="30480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4000" b="1" dirty="0">
                          <a:solidFill>
                            <a:schemeClr val="tx2"/>
                          </a:solidFill>
                        </a:rPr>
                        <a:t>Assets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484474870"/>
                  </a:ext>
                </a:extLst>
              </a:tr>
              <a:tr h="1828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4000" dirty="0">
                          <a:solidFill>
                            <a:schemeClr val="tx2"/>
                          </a:solidFill>
                        </a:rPr>
                        <a:t>Intangible assets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      15,000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rgbClr val="FF7C80"/>
                          </a:solidFill>
                        </a:rPr>
                        <a:t>   0.8%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      17,500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dirty="0">
                          <a:solidFill>
                            <a:srgbClr val="FF7C80"/>
                          </a:solidFill>
                        </a:rPr>
                        <a:t>1.1%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280234280"/>
                  </a:ext>
                </a:extLst>
              </a:tr>
              <a:tr h="1828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4000" dirty="0">
                          <a:solidFill>
                            <a:schemeClr val="tx2"/>
                          </a:solidFill>
                        </a:rPr>
                        <a:t>Plant assets (net)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800,000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rgbClr val="FF7C80"/>
                          </a:solidFill>
                        </a:rPr>
                        <a:t>  43.6%</a:t>
                      </a:r>
                    </a:p>
                  </a:txBody>
                  <a:tcPr>
                    <a:lnL w="12700" cmpd="sng">
                      <a:solidFill>
                        <a:srgbClr val="FFFFFF"/>
                      </a:solidFill>
                    </a:lnL>
                    <a:lnR w="12700" cmpd="sng">
                      <a:solidFill>
                        <a:srgbClr val="FFFFFF"/>
                      </a:solidFill>
                    </a:lnR>
                    <a:lnT w="12700" cmpd="sng">
                      <a:solidFill>
                        <a:srgbClr val="FFFFFF"/>
                      </a:solid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632,500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dirty="0">
                          <a:solidFill>
                            <a:srgbClr val="FF7C80"/>
                          </a:solidFill>
                        </a:rPr>
                        <a:t>39.7%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373912843"/>
                  </a:ext>
                </a:extLst>
              </a:tr>
              <a:tr h="1828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4000" dirty="0">
                          <a:solidFill>
                            <a:schemeClr val="tx2"/>
                          </a:solidFill>
                        </a:rPr>
                        <a:t>Current Assets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u="sng" dirty="0">
                          <a:solidFill>
                            <a:schemeClr val="tx2"/>
                          </a:solidFill>
                        </a:rPr>
                        <a:t>  1,020,000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u="sng" dirty="0">
                        <a:solidFill>
                          <a:schemeClr val="tx2"/>
                        </a:solidFill>
                      </a:endParaRPr>
                    </a:p>
                  </a:txBody>
                  <a:tcPr>
                    <a:lnL w="12700" cmpd="sng">
                      <a:solidFill>
                        <a:srgbClr val="FFFFFF"/>
                      </a:solid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u="sng" dirty="0">
                          <a:solidFill>
                            <a:srgbClr val="FF7C80"/>
                          </a:solidFill>
                        </a:rPr>
                        <a:t>  55.6%</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u="sng" dirty="0">
                        <a:solidFill>
                          <a:schemeClr val="tx2"/>
                        </a:solidFill>
                      </a:endParaRPr>
                    </a:p>
                  </a:txBody>
                  <a:tcP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u="sng" dirty="0">
                          <a:solidFill>
                            <a:schemeClr val="tx2"/>
                          </a:solidFill>
                        </a:rPr>
                        <a:t>     945,000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u="sng" dirty="0">
                          <a:solidFill>
                            <a:srgbClr val="FF7C80"/>
                          </a:solidFill>
                        </a:rPr>
                        <a:t>  59.2%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50573826"/>
                  </a:ext>
                </a:extLst>
              </a:tr>
              <a:tr h="11998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365760"/>
                      <a:r>
                        <a:rPr lang="en-US" sz="4000" dirty="0">
                          <a:solidFill>
                            <a:schemeClr val="tx2"/>
                          </a:solidFill>
                        </a:rPr>
                        <a:t>Total assets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u="dbl" baseline="0" dirty="0">
                          <a:solidFill>
                            <a:schemeClr val="tx2"/>
                          </a:solidFill>
                        </a:rPr>
                        <a:t>€1,835,000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u="dbl" baseline="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u="dbl" baseline="0" dirty="0">
                          <a:solidFill>
                            <a:srgbClr val="FF7C80"/>
                          </a:solidFill>
                        </a:rPr>
                        <a:t>100.0%</a:t>
                      </a:r>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u="dbl" baseline="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u="dbl" baseline="0" dirty="0">
                          <a:solidFill>
                            <a:schemeClr val="tx2"/>
                          </a:solidFill>
                        </a:rPr>
                        <a:t>€1,595,000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u="dbl" kern="1200" baseline="0" dirty="0">
                          <a:solidFill>
                            <a:srgbClr val="FF7C80"/>
                          </a:solidFill>
                          <a:latin typeface="Calibri"/>
                          <a:ea typeface="+mn-ea"/>
                          <a:cs typeface="+mn-cs"/>
                        </a:rPr>
                        <a:t>100.0%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53162972"/>
                  </a:ext>
                </a:extLst>
              </a:tr>
            </a:tbl>
          </a:graphicData>
        </a:graphic>
      </p:graphicFrame>
      <p:sp>
        <p:nvSpPr>
          <p:cNvPr id="7" name="Rectangle: Rounded Corners 6">
            <a:extLst>
              <a:ext uri="{FF2B5EF4-FFF2-40B4-BE49-F238E27FC236}">
                <a16:creationId xmlns:a16="http://schemas.microsoft.com/office/drawing/2014/main" id="{1EA12A0E-BFE8-4497-9D49-6EE972E9E953}"/>
              </a:ext>
            </a:extLst>
          </p:cNvPr>
          <p:cNvSpPr/>
          <p:nvPr/>
        </p:nvSpPr>
        <p:spPr>
          <a:xfrm>
            <a:off x="8461420" y="9735554"/>
            <a:ext cx="14830379" cy="2293314"/>
          </a:xfrm>
          <a:prstGeom prst="roundRect">
            <a:avLst>
              <a:gd name="adj" fmla="val 6227"/>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4000" dirty="0">
                <a:solidFill>
                  <a:schemeClr val="tx2"/>
                </a:solidFill>
              </a:rPr>
              <a:t>In the assets section, current assets decreased from 59.2% of total assets in 2019 to 55.6% in 2020</a:t>
            </a:r>
          </a:p>
          <a:p>
            <a:pPr marL="571500" indent="-571500">
              <a:buFont typeface="Arial" panose="020B0604020202020204" pitchFamily="34" charset="0"/>
              <a:buChar char="•"/>
            </a:pPr>
            <a:r>
              <a:rPr lang="en-US" sz="4000" dirty="0">
                <a:solidFill>
                  <a:schemeClr val="tx2"/>
                </a:solidFill>
              </a:rPr>
              <a:t>Plant assets (net) increased from 39.7% to 43.6% of total assets</a:t>
            </a:r>
          </a:p>
        </p:txBody>
      </p:sp>
      <p:sp>
        <p:nvSpPr>
          <p:cNvPr id="8" name="Footer Placeholder 7">
            <a:extLst>
              <a:ext uri="{FF2B5EF4-FFF2-40B4-BE49-F238E27FC236}">
                <a16:creationId xmlns:a16="http://schemas.microsoft.com/office/drawing/2014/main" id="{E94274B4-0E21-4C44-AD55-B3E6DEE11126}"/>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9" name="Slide Number Placeholder 8">
            <a:extLst>
              <a:ext uri="{FF2B5EF4-FFF2-40B4-BE49-F238E27FC236}">
                <a16:creationId xmlns:a16="http://schemas.microsoft.com/office/drawing/2014/main" id="{7261B61C-7E05-4192-9974-29FFBA31A543}"/>
              </a:ext>
            </a:extLst>
          </p:cNvPr>
          <p:cNvSpPr>
            <a:spLocks noGrp="1"/>
          </p:cNvSpPr>
          <p:nvPr>
            <p:ph type="sldNum" sz="quarter" idx="12"/>
          </p:nvPr>
        </p:nvSpPr>
        <p:spPr/>
        <p:txBody>
          <a:bodyPr/>
          <a:lstStyle/>
          <a:p>
            <a:fld id="{EBE3AD81-3AD4-9C46-856E-C08CF1183C60}" type="slidenum">
              <a:rPr lang="en-US" smtClean="0"/>
              <a:pPr/>
              <a:t>11</a:t>
            </a:fld>
            <a:endParaRPr lang="en-US" dirty="0"/>
          </a:p>
        </p:txBody>
      </p:sp>
    </p:spTree>
    <p:extLst>
      <p:ext uri="{BB962C8B-B14F-4D97-AF65-F5344CB8AC3E}">
        <p14:creationId xmlns:p14="http://schemas.microsoft.com/office/powerpoint/2010/main" val="76540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8B6C-5322-4832-9F74-DC48F3658E65}"/>
              </a:ext>
            </a:extLst>
          </p:cNvPr>
          <p:cNvSpPr>
            <a:spLocks noGrp="1"/>
          </p:cNvSpPr>
          <p:nvPr>
            <p:ph type="title"/>
          </p:nvPr>
        </p:nvSpPr>
        <p:spPr/>
        <p:txBody>
          <a:bodyPr>
            <a:normAutofit fontScale="90000"/>
          </a:bodyPr>
          <a:lstStyle/>
          <a:p>
            <a:r>
              <a:rPr lang="en-US" dirty="0"/>
              <a:t>Vertical Analysis - Statement of Financial Position (2/2) </a:t>
            </a:r>
          </a:p>
        </p:txBody>
      </p:sp>
      <p:graphicFrame>
        <p:nvGraphicFramePr>
          <p:cNvPr id="5" name="Content Placeholder 5">
            <a:extLst>
              <a:ext uri="{FF2B5EF4-FFF2-40B4-BE49-F238E27FC236}">
                <a16:creationId xmlns:a16="http://schemas.microsoft.com/office/drawing/2014/main" id="{236EBB84-DD55-4D9A-9CAB-95A54B940B2F}"/>
              </a:ext>
            </a:extLst>
          </p:cNvPr>
          <p:cNvGraphicFramePr>
            <a:graphicFrameLocks/>
          </p:cNvGraphicFramePr>
          <p:nvPr>
            <p:extLst>
              <p:ext uri="{D42A27DB-BD31-4B8C-83A1-F6EECF244321}">
                <p14:modId xmlns:p14="http://schemas.microsoft.com/office/powerpoint/2010/main" val="2285803744"/>
              </p:ext>
            </p:extLst>
          </p:nvPr>
        </p:nvGraphicFramePr>
        <p:xfrm>
          <a:off x="990600" y="1910365"/>
          <a:ext cx="22301199" cy="8778240"/>
        </p:xfrm>
        <a:graphic>
          <a:graphicData uri="http://schemas.openxmlformats.org/drawingml/2006/table">
            <a:tbl>
              <a:tblPr firstRow="1" bandRow="1"/>
              <a:tblGrid>
                <a:gridCol w="7532638">
                  <a:extLst>
                    <a:ext uri="{9D8B030D-6E8A-4147-A177-3AD203B41FA5}">
                      <a16:colId xmlns:a16="http://schemas.microsoft.com/office/drawing/2014/main" val="2305699798"/>
                    </a:ext>
                  </a:extLst>
                </a:gridCol>
                <a:gridCol w="3305325">
                  <a:extLst>
                    <a:ext uri="{9D8B030D-6E8A-4147-A177-3AD203B41FA5}">
                      <a16:colId xmlns:a16="http://schemas.microsoft.com/office/drawing/2014/main" val="4070796872"/>
                    </a:ext>
                  </a:extLst>
                </a:gridCol>
                <a:gridCol w="625267">
                  <a:extLst>
                    <a:ext uri="{9D8B030D-6E8A-4147-A177-3AD203B41FA5}">
                      <a16:colId xmlns:a16="http://schemas.microsoft.com/office/drawing/2014/main" val="4269829538"/>
                    </a:ext>
                  </a:extLst>
                </a:gridCol>
                <a:gridCol w="3543181">
                  <a:extLst>
                    <a:ext uri="{9D8B030D-6E8A-4147-A177-3AD203B41FA5}">
                      <a16:colId xmlns:a16="http://schemas.microsoft.com/office/drawing/2014/main" val="4077803679"/>
                    </a:ext>
                  </a:extLst>
                </a:gridCol>
                <a:gridCol w="833690">
                  <a:extLst>
                    <a:ext uri="{9D8B030D-6E8A-4147-A177-3AD203B41FA5}">
                      <a16:colId xmlns:a16="http://schemas.microsoft.com/office/drawing/2014/main" val="2934881595"/>
                    </a:ext>
                  </a:extLst>
                </a:gridCol>
                <a:gridCol w="3387948">
                  <a:extLst>
                    <a:ext uri="{9D8B030D-6E8A-4147-A177-3AD203B41FA5}">
                      <a16:colId xmlns:a16="http://schemas.microsoft.com/office/drawing/2014/main" val="3898282219"/>
                    </a:ext>
                  </a:extLst>
                </a:gridCol>
                <a:gridCol w="594682">
                  <a:extLst>
                    <a:ext uri="{9D8B030D-6E8A-4147-A177-3AD203B41FA5}">
                      <a16:colId xmlns:a16="http://schemas.microsoft.com/office/drawing/2014/main" val="413799602"/>
                    </a:ext>
                  </a:extLst>
                </a:gridCol>
                <a:gridCol w="2478468">
                  <a:extLst>
                    <a:ext uri="{9D8B030D-6E8A-4147-A177-3AD203B41FA5}">
                      <a16:colId xmlns:a16="http://schemas.microsoft.com/office/drawing/2014/main" val="2495442525"/>
                    </a:ext>
                  </a:extLst>
                </a:gridCol>
              </a:tblGrid>
              <a:tr h="1199172">
                <a:tc gridSpan="8">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3600" dirty="0"/>
                        <a:t>Quality Department Store</a:t>
                      </a:r>
                    </a:p>
                    <a:p>
                      <a:pPr algn="ctr"/>
                      <a:r>
                        <a:rPr lang="en-US" sz="3600" dirty="0"/>
                        <a:t>Condensed </a:t>
                      </a:r>
                      <a:r>
                        <a:rPr lang="en-US" sz="3600" dirty="0">
                          <a:solidFill>
                            <a:srgbClr val="FFC000"/>
                          </a:solidFill>
                        </a:rPr>
                        <a:t>Statements of Financial Position</a:t>
                      </a:r>
                    </a:p>
                    <a:p>
                      <a:pPr algn="ctr"/>
                      <a:r>
                        <a:rPr lang="en-US" sz="3600" dirty="0"/>
                        <a:t>December 31</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88822928"/>
                  </a:ext>
                </a:extLst>
              </a:tr>
              <a:tr h="513307">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3600"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gridSpan="3">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2020</a:t>
                      </a:r>
                    </a:p>
                  </a:txBody>
                  <a:tcPr>
                    <a:lnL w="12700" cmpd="sng">
                      <a:solidFill>
                        <a:srgbClr val="FFFFFF"/>
                      </a:solidFill>
                    </a:lnL>
                    <a:lnR w="12700" cmpd="sng">
                      <a:solidFill>
                        <a:srgbClr val="FFFFFF"/>
                      </a:solidFill>
                    </a:lnR>
                    <a:lnT w="381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400" b="1" dirty="0"/>
                    </a:p>
                  </a:txBody>
                  <a:tcPr>
                    <a:lnB w="12700" cmpd="sng">
                      <a:noFill/>
                    </a:lnB>
                    <a:noFill/>
                  </a:tcPr>
                </a:tc>
                <a:tc hMerge="1">
                  <a:txBody>
                    <a:bodyPr/>
                    <a:lstStyle/>
                    <a:p>
                      <a:pPr algn="ctr"/>
                      <a:endParaRPr lang="en-US" sz="1400" b="1" dirty="0"/>
                    </a:p>
                  </a:txBody>
                  <a:tcP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u="sng"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gridSpan="3">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u="none" dirty="0">
                          <a:solidFill>
                            <a:schemeClr val="tx2"/>
                          </a:solidFill>
                        </a:rPr>
                        <a:t>2020</a:t>
                      </a:r>
                    </a:p>
                  </a:txBody>
                  <a:tcPr>
                    <a:lnL w="12700" cmpd="sng">
                      <a:solidFill>
                        <a:srgbClr val="FFFFFF"/>
                      </a:solidFill>
                    </a:lnL>
                    <a:lnR w="12700" cmpd="sng">
                      <a:solidFill>
                        <a:srgbClr val="FFFFFF"/>
                      </a:solidFill>
                    </a:lnR>
                    <a:lnT w="381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sz="1600" b="1" dirty="0"/>
                    </a:p>
                  </a:txBody>
                  <a:tcPr/>
                </a:tc>
                <a:extLst>
                  <a:ext uri="{0D108BD9-81ED-4DB2-BD59-A6C34878D82A}">
                    <a16:rowId xmlns:a16="http://schemas.microsoft.com/office/drawing/2014/main" val="2341580980"/>
                  </a:ext>
                </a:extLst>
              </a:tr>
              <a:tr h="538208">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3600" b="1"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Amount</a:t>
                      </a:r>
                    </a:p>
                  </a:txBody>
                  <a:tcPr>
                    <a:lnL w="12700" cmpd="sng">
                      <a:solidFill>
                        <a:srgbClr val="FFFFFF"/>
                      </a:solid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Percent</a:t>
                      </a:r>
                    </a:p>
                  </a:txBody>
                  <a:tcPr>
                    <a:lnL w="12700" cmpd="sng">
                      <a:no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Amount</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Percent</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924589"/>
                  </a:ext>
                </a:extLst>
              </a:tr>
              <a:tr h="4892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b="1" dirty="0">
                          <a:solidFill>
                            <a:schemeClr val="tx2"/>
                          </a:solidFill>
                        </a:rPr>
                        <a:t>Equity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69437855"/>
                  </a:ext>
                </a:extLst>
              </a:tr>
              <a:tr h="4892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dirty="0">
                          <a:solidFill>
                            <a:schemeClr val="tx2"/>
                          </a:solidFill>
                        </a:rPr>
                        <a:t>Share capital—ordinary, €1 par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275,400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FF7C80"/>
                          </a:solidFill>
                        </a:rPr>
                        <a:t>15.0%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270,000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FF7C80"/>
                          </a:solidFill>
                        </a:rPr>
                        <a:t>16.9%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18420942"/>
                  </a:ext>
                </a:extLst>
              </a:tr>
              <a:tr h="4892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dirty="0">
                          <a:solidFill>
                            <a:schemeClr val="tx2"/>
                          </a:solidFill>
                        </a:rPr>
                        <a:t>Retained earnings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727,600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FF7C80"/>
                          </a:solidFill>
                        </a:rPr>
                        <a:t>  39.7%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525,000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FF7C80"/>
                          </a:solidFill>
                        </a:rPr>
                        <a:t>  32.9%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052348568"/>
                  </a:ext>
                </a:extLst>
              </a:tr>
              <a:tr h="4892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365760">
                        <a:spcBef>
                          <a:spcPts val="0"/>
                        </a:spcBef>
                      </a:pPr>
                      <a:r>
                        <a:rPr lang="en-US" sz="3600" dirty="0">
                          <a:solidFill>
                            <a:schemeClr val="tx2"/>
                          </a:solidFill>
                        </a:rPr>
                        <a:t>Total equity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1,003,000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FF7C80"/>
                          </a:solidFill>
                        </a:rPr>
                        <a:t>  54.7%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795,000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FF7C80"/>
                          </a:solidFill>
                        </a:rPr>
                        <a:t>  49.8%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419186787"/>
                  </a:ext>
                </a:extLst>
              </a:tr>
              <a:tr h="4892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b="1" dirty="0">
                          <a:solidFill>
                            <a:schemeClr val="tx2"/>
                          </a:solidFill>
                        </a:rPr>
                        <a:t>Liabilities</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FF7C80"/>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FF7C80"/>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923192169"/>
                  </a:ext>
                </a:extLst>
              </a:tr>
              <a:tr h="4892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dirty="0">
                          <a:solidFill>
                            <a:schemeClr val="tx2"/>
                          </a:solidFill>
                        </a:rPr>
                        <a:t>Non-current liabilities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487,500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FF7C80"/>
                          </a:solidFill>
                        </a:rPr>
                        <a:t>26.5%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497,000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FF7C80"/>
                          </a:solidFill>
                        </a:rPr>
                        <a:t>31.2%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71840329"/>
                  </a:ext>
                </a:extLst>
              </a:tr>
              <a:tr h="4892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dirty="0">
                          <a:solidFill>
                            <a:schemeClr val="tx2"/>
                          </a:solidFill>
                        </a:rPr>
                        <a:t>Current liabilities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344,500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FF7C80"/>
                          </a:solidFill>
                        </a:rPr>
                        <a:t>  18.8%</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303,000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FF7C80"/>
                          </a:solidFill>
                        </a:rPr>
                        <a:t>  19.0%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028351562"/>
                  </a:ext>
                </a:extLst>
              </a:tr>
              <a:tr h="48928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365760"/>
                      <a:r>
                        <a:rPr lang="en-US" sz="3600" dirty="0">
                          <a:solidFill>
                            <a:schemeClr val="tx2"/>
                          </a:solidFill>
                        </a:rPr>
                        <a:t>Total liabilities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832,000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FF7C80"/>
                          </a:solidFill>
                        </a:rPr>
                        <a:t>  45.3%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800,000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FF7C80"/>
                          </a:solidFill>
                        </a:rPr>
                        <a:t>  50.2%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302300372"/>
                  </a:ext>
                </a:extLst>
              </a:tr>
              <a:tr h="309018">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365760"/>
                      <a:r>
                        <a:rPr lang="en-US" sz="3600" dirty="0">
                          <a:solidFill>
                            <a:schemeClr val="tx2"/>
                          </a:solidFill>
                        </a:rPr>
                        <a:t>Total equity and liabilities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dbl" baseline="0" dirty="0">
                          <a:solidFill>
                            <a:schemeClr val="tx2"/>
                          </a:solidFill>
                        </a:rPr>
                        <a:t>€1,835,000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dbl" baseline="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dbl" baseline="0" dirty="0">
                          <a:solidFill>
                            <a:srgbClr val="FF7C80"/>
                          </a:solidFill>
                        </a:rPr>
                        <a:t>100.0%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dbl" baseline="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dbl" baseline="0" dirty="0">
                          <a:solidFill>
                            <a:schemeClr val="tx2"/>
                          </a:solidFill>
                        </a:rPr>
                        <a:t>€1,595,000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algn="r" defTabSz="1828373" rtl="0" eaLnBrk="1" latinLnBrk="0" hangingPunct="1"/>
                      <a:r>
                        <a:rPr lang="en-US" sz="3600" b="1" u="dbl" kern="1200" baseline="0" dirty="0">
                          <a:solidFill>
                            <a:srgbClr val="FF7C80"/>
                          </a:solidFill>
                          <a:latin typeface="Calibri"/>
                          <a:ea typeface="+mn-ea"/>
                          <a:cs typeface="+mn-cs"/>
                        </a:rPr>
                        <a:t>100.0%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5302582"/>
                  </a:ext>
                </a:extLst>
              </a:tr>
            </a:tbl>
          </a:graphicData>
        </a:graphic>
      </p:graphicFrame>
      <p:sp>
        <p:nvSpPr>
          <p:cNvPr id="6" name="Rectangle: Rounded Corners 5">
            <a:extLst>
              <a:ext uri="{FF2B5EF4-FFF2-40B4-BE49-F238E27FC236}">
                <a16:creationId xmlns:a16="http://schemas.microsoft.com/office/drawing/2014/main" id="{1FB5381E-CCE8-4367-A98C-C1B01A856C8B}"/>
              </a:ext>
            </a:extLst>
          </p:cNvPr>
          <p:cNvSpPr/>
          <p:nvPr/>
        </p:nvSpPr>
        <p:spPr>
          <a:xfrm>
            <a:off x="798490" y="11006926"/>
            <a:ext cx="12041747" cy="1597417"/>
          </a:xfrm>
          <a:prstGeom prst="roundRect">
            <a:avLst>
              <a:gd name="adj" fmla="val 6227"/>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4000" dirty="0">
                <a:solidFill>
                  <a:schemeClr val="tx2"/>
                </a:solidFill>
              </a:rPr>
              <a:t>Retained earnings increased from 32.9% to 39.7% of total equity and liabilities</a:t>
            </a:r>
          </a:p>
        </p:txBody>
      </p:sp>
      <p:sp>
        <p:nvSpPr>
          <p:cNvPr id="7" name="Footer Placeholder 6">
            <a:extLst>
              <a:ext uri="{FF2B5EF4-FFF2-40B4-BE49-F238E27FC236}">
                <a16:creationId xmlns:a16="http://schemas.microsoft.com/office/drawing/2014/main" id="{1831BB0F-7948-4A6F-BAF7-92D330A893B5}"/>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8" name="Slide Number Placeholder 7">
            <a:extLst>
              <a:ext uri="{FF2B5EF4-FFF2-40B4-BE49-F238E27FC236}">
                <a16:creationId xmlns:a16="http://schemas.microsoft.com/office/drawing/2014/main" id="{46424E98-B848-42D7-8EAA-50F382E02361}"/>
              </a:ext>
            </a:extLst>
          </p:cNvPr>
          <p:cNvSpPr>
            <a:spLocks noGrp="1"/>
          </p:cNvSpPr>
          <p:nvPr>
            <p:ph type="sldNum" sz="quarter" idx="12"/>
          </p:nvPr>
        </p:nvSpPr>
        <p:spPr/>
        <p:txBody>
          <a:bodyPr/>
          <a:lstStyle/>
          <a:p>
            <a:fld id="{EBE3AD81-3AD4-9C46-856E-C08CF1183C60}" type="slidenum">
              <a:rPr lang="en-US" smtClean="0"/>
              <a:pPr/>
              <a:t>12</a:t>
            </a:fld>
            <a:endParaRPr lang="en-US" dirty="0"/>
          </a:p>
        </p:txBody>
      </p:sp>
    </p:spTree>
    <p:extLst>
      <p:ext uri="{BB962C8B-B14F-4D97-AF65-F5344CB8AC3E}">
        <p14:creationId xmlns:p14="http://schemas.microsoft.com/office/powerpoint/2010/main" val="153622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B778-B262-4655-A774-AE87D957BE0D}"/>
              </a:ext>
            </a:extLst>
          </p:cNvPr>
          <p:cNvSpPr>
            <a:spLocks noGrp="1"/>
          </p:cNvSpPr>
          <p:nvPr>
            <p:ph type="title"/>
          </p:nvPr>
        </p:nvSpPr>
        <p:spPr/>
        <p:txBody>
          <a:bodyPr/>
          <a:lstStyle/>
          <a:p>
            <a:r>
              <a:rPr lang="en-US" dirty="0"/>
              <a:t>Vertical Analysis - Income Statement (1/2)</a:t>
            </a:r>
          </a:p>
        </p:txBody>
      </p:sp>
      <p:graphicFrame>
        <p:nvGraphicFramePr>
          <p:cNvPr id="5" name="Content Placeholder 5">
            <a:extLst>
              <a:ext uri="{FF2B5EF4-FFF2-40B4-BE49-F238E27FC236}">
                <a16:creationId xmlns:a16="http://schemas.microsoft.com/office/drawing/2014/main" id="{91882827-C3E7-412E-AB5D-399C7F809B8B}"/>
              </a:ext>
            </a:extLst>
          </p:cNvPr>
          <p:cNvGraphicFramePr>
            <a:graphicFrameLocks/>
          </p:cNvGraphicFramePr>
          <p:nvPr>
            <p:extLst>
              <p:ext uri="{D42A27DB-BD31-4B8C-83A1-F6EECF244321}">
                <p14:modId xmlns:p14="http://schemas.microsoft.com/office/powerpoint/2010/main" val="4251802064"/>
              </p:ext>
            </p:extLst>
          </p:nvPr>
        </p:nvGraphicFramePr>
        <p:xfrm>
          <a:off x="990603" y="2036467"/>
          <a:ext cx="14641284" cy="10651723"/>
        </p:xfrm>
        <a:graphic>
          <a:graphicData uri="http://schemas.openxmlformats.org/drawingml/2006/table">
            <a:tbl>
              <a:tblPr firstRow="1" bandRow="1"/>
              <a:tblGrid>
                <a:gridCol w="4501550">
                  <a:extLst>
                    <a:ext uri="{9D8B030D-6E8A-4147-A177-3AD203B41FA5}">
                      <a16:colId xmlns:a16="http://schemas.microsoft.com/office/drawing/2014/main" val="2305699798"/>
                    </a:ext>
                  </a:extLst>
                </a:gridCol>
                <a:gridCol w="2286053">
                  <a:extLst>
                    <a:ext uri="{9D8B030D-6E8A-4147-A177-3AD203B41FA5}">
                      <a16:colId xmlns:a16="http://schemas.microsoft.com/office/drawing/2014/main" val="4070796872"/>
                    </a:ext>
                  </a:extLst>
                </a:gridCol>
                <a:gridCol w="550347">
                  <a:extLst>
                    <a:ext uri="{9D8B030D-6E8A-4147-A177-3AD203B41FA5}">
                      <a16:colId xmlns:a16="http://schemas.microsoft.com/office/drawing/2014/main" val="4269829538"/>
                    </a:ext>
                  </a:extLst>
                </a:gridCol>
                <a:gridCol w="1957746">
                  <a:extLst>
                    <a:ext uri="{9D8B030D-6E8A-4147-A177-3AD203B41FA5}">
                      <a16:colId xmlns:a16="http://schemas.microsoft.com/office/drawing/2014/main" val="4077803679"/>
                    </a:ext>
                  </a:extLst>
                </a:gridCol>
                <a:gridCol w="562694">
                  <a:extLst>
                    <a:ext uri="{9D8B030D-6E8A-4147-A177-3AD203B41FA5}">
                      <a16:colId xmlns:a16="http://schemas.microsoft.com/office/drawing/2014/main" val="2934881595"/>
                    </a:ext>
                  </a:extLst>
                </a:gridCol>
                <a:gridCol w="2582141">
                  <a:extLst>
                    <a:ext uri="{9D8B030D-6E8A-4147-A177-3AD203B41FA5}">
                      <a16:colId xmlns:a16="http://schemas.microsoft.com/office/drawing/2014/main" val="3898282219"/>
                    </a:ext>
                  </a:extLst>
                </a:gridCol>
                <a:gridCol w="512675">
                  <a:extLst>
                    <a:ext uri="{9D8B030D-6E8A-4147-A177-3AD203B41FA5}">
                      <a16:colId xmlns:a16="http://schemas.microsoft.com/office/drawing/2014/main" val="413799602"/>
                    </a:ext>
                  </a:extLst>
                </a:gridCol>
                <a:gridCol w="1688078">
                  <a:extLst>
                    <a:ext uri="{9D8B030D-6E8A-4147-A177-3AD203B41FA5}">
                      <a16:colId xmlns:a16="http://schemas.microsoft.com/office/drawing/2014/main" val="2495442525"/>
                    </a:ext>
                  </a:extLst>
                </a:gridCol>
              </a:tblGrid>
              <a:tr h="839121">
                <a:tc gridSpan="8">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2800" dirty="0"/>
                        <a:t>Quality Department Store</a:t>
                      </a:r>
                    </a:p>
                    <a:p>
                      <a:pPr algn="ctr"/>
                      <a:r>
                        <a:rPr lang="en-US" sz="2800" dirty="0"/>
                        <a:t>Condensed </a:t>
                      </a:r>
                      <a:r>
                        <a:rPr lang="en-US" sz="2800" dirty="0">
                          <a:solidFill>
                            <a:srgbClr val="FFC000"/>
                          </a:solidFill>
                        </a:rPr>
                        <a:t>Income Statements</a:t>
                      </a:r>
                    </a:p>
                    <a:p>
                      <a:pPr algn="ctr"/>
                      <a:r>
                        <a:rPr lang="en-US" sz="2800" dirty="0"/>
                        <a:t>For the Years Ended December 31</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88822928"/>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2800"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gridSpan="3">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2800" b="1" u="none" dirty="0">
                          <a:solidFill>
                            <a:schemeClr val="tx2"/>
                          </a:solidFill>
                        </a:rPr>
                        <a:t>2020</a:t>
                      </a:r>
                    </a:p>
                  </a:txBody>
                  <a:tcPr>
                    <a:lnL w="12700" cmpd="sng">
                      <a:solidFill>
                        <a:srgbClr val="FFFFFF"/>
                      </a:solidFill>
                    </a:lnL>
                    <a:lnR w="12700" cmpd="sng">
                      <a:solidFill>
                        <a:srgbClr val="FFFFFF"/>
                      </a:solidFill>
                    </a:lnR>
                    <a:lnT w="381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B w="12700" cmpd="sng">
                      <a:noFill/>
                    </a:lnB>
                    <a:noFill/>
                  </a:tcPr>
                </a:tc>
                <a:tc hMerge="1">
                  <a:txBody>
                    <a:bodyPr/>
                    <a:lstStyle/>
                    <a:p>
                      <a:pPr algn="ctr"/>
                      <a:endParaRPr lang="en-US" sz="1600" b="1" dirty="0"/>
                    </a:p>
                  </a:txBody>
                  <a:tcP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2800" b="1" u="sng"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gridSpan="3">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2800" b="1" u="none" dirty="0">
                          <a:solidFill>
                            <a:schemeClr val="tx2"/>
                          </a:solidFill>
                        </a:rPr>
                        <a:t>2019</a:t>
                      </a:r>
                    </a:p>
                  </a:txBody>
                  <a:tcPr>
                    <a:lnL w="12700" cmpd="sng">
                      <a:solidFill>
                        <a:srgbClr val="FFFFFF"/>
                      </a:solidFill>
                    </a:lnL>
                    <a:lnR w="12700" cmpd="sng">
                      <a:solidFill>
                        <a:srgbClr val="FFFFFF"/>
                      </a:solidFill>
                    </a:lnR>
                    <a:lnT w="381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sz="1600" b="1" dirty="0"/>
                    </a:p>
                  </a:txBody>
                  <a:tcPr/>
                </a:tc>
                <a:extLst>
                  <a:ext uri="{0D108BD9-81ED-4DB2-BD59-A6C34878D82A}">
                    <a16:rowId xmlns:a16="http://schemas.microsoft.com/office/drawing/2014/main" val="2341580980"/>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2800" b="1"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2800" b="1" dirty="0">
                          <a:solidFill>
                            <a:schemeClr val="tx2"/>
                          </a:solidFill>
                        </a:rPr>
                        <a:t>Amount</a:t>
                      </a:r>
                    </a:p>
                  </a:txBody>
                  <a:tcPr>
                    <a:lnL w="12700" cmpd="sng">
                      <a:solidFill>
                        <a:srgbClr val="FFFFFF"/>
                      </a:solid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2800" b="1" dirty="0">
                        <a:solidFill>
                          <a:schemeClr val="tx2"/>
                        </a:solidFill>
                      </a:endParaRP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2800" b="1" dirty="0">
                          <a:solidFill>
                            <a:schemeClr val="tx2"/>
                          </a:solidFill>
                        </a:rPr>
                        <a:t>Percent</a:t>
                      </a:r>
                    </a:p>
                  </a:txBody>
                  <a:tcPr>
                    <a:lnL w="12700" cmpd="sng">
                      <a:no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2800" b="1"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2800" b="1" dirty="0">
                          <a:solidFill>
                            <a:schemeClr val="tx2"/>
                          </a:solidFill>
                        </a:rPr>
                        <a:t>Amount</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2800" b="1"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2800" b="1" dirty="0">
                          <a:solidFill>
                            <a:schemeClr val="tx2"/>
                          </a:solidFill>
                        </a:rPr>
                        <a:t>Percent</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924589"/>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Sales revenue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dirty="0">
                          <a:solidFill>
                            <a:schemeClr val="tx2"/>
                          </a:solidFill>
                        </a:rPr>
                        <a:t>€   2,195,000</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104.7%</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dirty="0">
                          <a:solidFill>
                            <a:schemeClr val="tx2"/>
                          </a:solidFill>
                        </a:rPr>
                        <a:t>€    1,960,000</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106.7%</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69437855"/>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Sales returns and allowances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98,000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4.7%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123,000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6.7%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18420942"/>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Net sales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none" dirty="0">
                          <a:solidFill>
                            <a:schemeClr val="tx2"/>
                          </a:solidFill>
                        </a:rPr>
                        <a:t>2,097,000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none"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100.0%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none" dirty="0">
                          <a:solidFill>
                            <a:schemeClr val="tx2"/>
                          </a:solidFill>
                        </a:rPr>
                        <a:t>     1,837,000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100.0%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052348568"/>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Cost of goods sold</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1,281,000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61.1%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1,140,000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62.1%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419186787"/>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Gross profit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816,000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38.9%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697,000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37.9%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93332516"/>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Selling expenses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dirty="0">
                          <a:solidFill>
                            <a:schemeClr val="tx2"/>
                          </a:solidFill>
                        </a:rPr>
                        <a:t>253,000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12.0%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dirty="0">
                          <a:solidFill>
                            <a:schemeClr val="tx2"/>
                          </a:solidFill>
                        </a:rPr>
                        <a:t>211,500    </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11.5%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923192169"/>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Administrative expenses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104,000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5.0%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108,500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5.9%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71840329"/>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Total operating expenses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0" u="sng" dirty="0">
                          <a:solidFill>
                            <a:schemeClr val="tx2"/>
                          </a:solidFill>
                        </a:rPr>
                        <a:t>        357,000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17.0%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320,000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17.4%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028351562"/>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Income from operations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kern="1200" dirty="0">
                          <a:solidFill>
                            <a:schemeClr val="tx2"/>
                          </a:solidFill>
                          <a:latin typeface="+mn-lt"/>
                          <a:ea typeface="+mn-ea"/>
                          <a:cs typeface="+mn-cs"/>
                        </a:rPr>
                        <a:t>459,000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21.9%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kern="1200" dirty="0">
                          <a:solidFill>
                            <a:schemeClr val="tx2"/>
                          </a:solidFill>
                          <a:latin typeface="+mn-lt"/>
                          <a:ea typeface="+mn-ea"/>
                          <a:cs typeface="+mn-cs"/>
                        </a:rPr>
                        <a:t>377,000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20.5%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302300372"/>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Other income and expense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b="1" dirty="0">
                        <a:solidFill>
                          <a:srgbClr val="FF7C8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b="1" dirty="0">
                        <a:solidFill>
                          <a:srgbClr val="FF7C8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150809752"/>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182880"/>
                      <a:r>
                        <a:rPr lang="en-US" sz="2800" b="0" dirty="0">
                          <a:solidFill>
                            <a:schemeClr val="tx2"/>
                          </a:solidFill>
                        </a:rPr>
                        <a:t>Interest and dividends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none" dirty="0">
                          <a:solidFill>
                            <a:schemeClr val="tx2"/>
                          </a:solidFill>
                        </a:rPr>
                        <a:t>9,000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none"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0.4%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none" dirty="0">
                          <a:solidFill>
                            <a:schemeClr val="tx2"/>
                          </a:solidFill>
                        </a:rPr>
                        <a:t>11,000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0.6%</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52401395"/>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182880"/>
                      <a:r>
                        <a:rPr lang="en-US" sz="2800" b="0" dirty="0">
                          <a:solidFill>
                            <a:schemeClr val="tx2"/>
                          </a:solidFill>
                        </a:rPr>
                        <a:t>Interest expense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36,000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1.7%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40,500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2.2%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726789071"/>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Income before income taxes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none" dirty="0">
                          <a:solidFill>
                            <a:schemeClr val="tx2"/>
                          </a:solidFill>
                        </a:rPr>
                        <a:t>432,000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20.6%</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none" dirty="0">
                          <a:solidFill>
                            <a:schemeClr val="tx2"/>
                          </a:solidFill>
                        </a:rPr>
                        <a:t>347,500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dirty="0">
                          <a:solidFill>
                            <a:srgbClr val="FF7C80"/>
                          </a:solidFill>
                        </a:rPr>
                        <a:t>18.9%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89025764"/>
                  </a:ext>
                </a:extLst>
              </a:tr>
              <a:tr h="989563">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Income tax expense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168,200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8.0%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sng" dirty="0">
                          <a:solidFill>
                            <a:schemeClr val="tx2"/>
                          </a:solidFill>
                        </a:rPr>
                        <a:t>      139,000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b="1" u="sng" dirty="0">
                          <a:solidFill>
                            <a:srgbClr val="FF7C80"/>
                          </a:solidFill>
                        </a:rPr>
                        <a:t>   7.5%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105255782"/>
                  </a:ext>
                </a:extLst>
              </a:tr>
              <a:tr h="31700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2800" b="0" dirty="0">
                          <a:solidFill>
                            <a:schemeClr val="tx2"/>
                          </a:solidFill>
                        </a:rPr>
                        <a:t>Net income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dbl" baseline="0" dirty="0">
                          <a:solidFill>
                            <a:schemeClr val="tx2"/>
                          </a:solidFill>
                        </a:rPr>
                        <a:t>€     263,800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u="dbl" baseline="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algn="r" defTabSz="1828373" rtl="0" eaLnBrk="1" latinLnBrk="0" hangingPunct="1"/>
                      <a:r>
                        <a:rPr lang="en-US" sz="2800" b="1" u="dbl" kern="1200" baseline="0" dirty="0">
                          <a:solidFill>
                            <a:srgbClr val="FF7C80"/>
                          </a:solidFill>
                          <a:latin typeface="Calibri"/>
                          <a:ea typeface="+mn-ea"/>
                          <a:cs typeface="+mn-cs"/>
                        </a:rPr>
                        <a:t>12.6%</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algn="r" defTabSz="1828373" rtl="0" eaLnBrk="1" latinLnBrk="0" hangingPunct="1"/>
                      <a:endParaRPr lang="en-US" sz="2800" b="1" u="dbl" kern="1200" baseline="0" dirty="0">
                        <a:solidFill>
                          <a:srgbClr val="FF7C80"/>
                        </a:solidFill>
                        <a:latin typeface="Calibri"/>
                        <a:ea typeface="+mn-ea"/>
                        <a:cs typeface="+mn-cs"/>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2800" u="dbl" baseline="0" dirty="0">
                          <a:solidFill>
                            <a:schemeClr val="tx2"/>
                          </a:solidFill>
                        </a:rPr>
                        <a:t>€    208,500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28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algn="r" defTabSz="1828373" rtl="0" eaLnBrk="1" latinLnBrk="0" hangingPunct="1"/>
                      <a:r>
                        <a:rPr lang="en-US" sz="2800" b="1" u="dbl" kern="1200" baseline="0" dirty="0">
                          <a:solidFill>
                            <a:srgbClr val="FF7C80"/>
                          </a:solidFill>
                          <a:latin typeface="Calibri"/>
                          <a:ea typeface="+mn-ea"/>
                          <a:cs typeface="+mn-cs"/>
                        </a:rPr>
                        <a:t> 11.4%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5302582"/>
                  </a:ext>
                </a:extLst>
              </a:tr>
            </a:tbl>
          </a:graphicData>
        </a:graphic>
      </p:graphicFrame>
      <p:sp>
        <p:nvSpPr>
          <p:cNvPr id="6" name="Rectangle: Rounded Corners 5">
            <a:extLst>
              <a:ext uri="{FF2B5EF4-FFF2-40B4-BE49-F238E27FC236}">
                <a16:creationId xmlns:a16="http://schemas.microsoft.com/office/drawing/2014/main" id="{5608D660-5484-47AE-A285-74FA06AEA078}"/>
              </a:ext>
            </a:extLst>
          </p:cNvPr>
          <p:cNvSpPr/>
          <p:nvPr/>
        </p:nvSpPr>
        <p:spPr>
          <a:xfrm>
            <a:off x="15892630" y="2100535"/>
            <a:ext cx="7534331" cy="7769179"/>
          </a:xfrm>
          <a:prstGeom prst="roundRect">
            <a:avLst>
              <a:gd name="adj" fmla="val 3719"/>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4000" dirty="0">
                <a:solidFill>
                  <a:schemeClr val="tx2"/>
                </a:solidFill>
              </a:rPr>
              <a:t>Cost of goods sold as a percentage of net sales declined 1% (62.1% vs. 61.1%)</a:t>
            </a:r>
          </a:p>
          <a:p>
            <a:pPr marL="571500" indent="-571500">
              <a:buFont typeface="Arial" panose="020B0604020202020204" pitchFamily="34" charset="0"/>
              <a:buChar char="•"/>
            </a:pPr>
            <a:r>
              <a:rPr lang="en-US" sz="4000" dirty="0">
                <a:solidFill>
                  <a:schemeClr val="tx2"/>
                </a:solidFill>
              </a:rPr>
              <a:t>Total operating expenses declined 0.4% (17.4% vs. 17.0%)</a:t>
            </a:r>
          </a:p>
          <a:p>
            <a:pPr marL="571500" indent="-571500">
              <a:buFont typeface="Arial" panose="020B0604020202020204" pitchFamily="34" charset="0"/>
              <a:buChar char="•"/>
            </a:pPr>
            <a:r>
              <a:rPr lang="en-US" sz="4000" dirty="0">
                <a:solidFill>
                  <a:schemeClr val="tx2"/>
                </a:solidFill>
              </a:rPr>
              <a:t>As a result, net income as a percentage of net sales increase from 11.4% to 12.6% </a:t>
            </a:r>
          </a:p>
          <a:p>
            <a:pPr marL="571500" indent="-571500">
              <a:buFont typeface="Arial" panose="020B0604020202020204" pitchFamily="34" charset="0"/>
              <a:buChar char="•"/>
            </a:pPr>
            <a:r>
              <a:rPr lang="en-US" sz="4000" dirty="0">
                <a:solidFill>
                  <a:schemeClr val="tx2"/>
                </a:solidFill>
              </a:rPr>
              <a:t>Quality Department Store appears to be a profitable business that is becoming even more successful</a:t>
            </a:r>
          </a:p>
        </p:txBody>
      </p:sp>
      <p:sp>
        <p:nvSpPr>
          <p:cNvPr id="7" name="Footer Placeholder 6">
            <a:extLst>
              <a:ext uri="{FF2B5EF4-FFF2-40B4-BE49-F238E27FC236}">
                <a16:creationId xmlns:a16="http://schemas.microsoft.com/office/drawing/2014/main" id="{6896900A-903F-4B7E-874F-2559DB6DA870}"/>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8" name="Slide Number Placeholder 7">
            <a:extLst>
              <a:ext uri="{FF2B5EF4-FFF2-40B4-BE49-F238E27FC236}">
                <a16:creationId xmlns:a16="http://schemas.microsoft.com/office/drawing/2014/main" id="{BC55C8E6-79B8-4F0A-806C-CFC1F62D47E7}"/>
              </a:ext>
            </a:extLst>
          </p:cNvPr>
          <p:cNvSpPr>
            <a:spLocks noGrp="1"/>
          </p:cNvSpPr>
          <p:nvPr>
            <p:ph type="sldNum" sz="quarter" idx="12"/>
          </p:nvPr>
        </p:nvSpPr>
        <p:spPr/>
        <p:txBody>
          <a:bodyPr/>
          <a:lstStyle/>
          <a:p>
            <a:fld id="{EBE3AD81-3AD4-9C46-856E-C08CF1183C60}" type="slidenum">
              <a:rPr lang="en-US" smtClean="0"/>
              <a:pPr/>
              <a:t>13</a:t>
            </a:fld>
            <a:endParaRPr lang="en-US" dirty="0"/>
          </a:p>
        </p:txBody>
      </p:sp>
    </p:spTree>
    <p:extLst>
      <p:ext uri="{BB962C8B-B14F-4D97-AF65-F5344CB8AC3E}">
        <p14:creationId xmlns:p14="http://schemas.microsoft.com/office/powerpoint/2010/main" val="589197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B778-B262-4655-A774-AE87D957BE0D}"/>
              </a:ext>
            </a:extLst>
          </p:cNvPr>
          <p:cNvSpPr>
            <a:spLocks noGrp="1"/>
          </p:cNvSpPr>
          <p:nvPr>
            <p:ph type="title"/>
          </p:nvPr>
        </p:nvSpPr>
        <p:spPr/>
        <p:txBody>
          <a:bodyPr/>
          <a:lstStyle/>
          <a:p>
            <a:r>
              <a:rPr lang="en-US" dirty="0"/>
              <a:t>Vertical Analysis - Income Statement (2/2)</a:t>
            </a:r>
          </a:p>
        </p:txBody>
      </p:sp>
      <p:sp>
        <p:nvSpPr>
          <p:cNvPr id="6" name="Rectangle: Rounded Corners 5">
            <a:extLst>
              <a:ext uri="{FF2B5EF4-FFF2-40B4-BE49-F238E27FC236}">
                <a16:creationId xmlns:a16="http://schemas.microsoft.com/office/drawing/2014/main" id="{5608D660-5484-47AE-A285-74FA06AEA078}"/>
              </a:ext>
            </a:extLst>
          </p:cNvPr>
          <p:cNvSpPr/>
          <p:nvPr/>
        </p:nvSpPr>
        <p:spPr>
          <a:xfrm>
            <a:off x="8998854" y="9376229"/>
            <a:ext cx="14292944" cy="2365828"/>
          </a:xfrm>
          <a:prstGeom prst="roundRect">
            <a:avLst>
              <a:gd name="adj" fmla="val 3719"/>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4000" dirty="0">
                <a:solidFill>
                  <a:schemeClr val="tx2"/>
                </a:solidFill>
              </a:rPr>
              <a:t>Park Street’s net sales are 8,372 times greater than the net sales of relatively tiny Quality Department Store</a:t>
            </a:r>
          </a:p>
          <a:p>
            <a:pPr marL="571500" indent="-571500">
              <a:buFont typeface="Arial" panose="020B0604020202020204" pitchFamily="34" charset="0"/>
              <a:buChar char="•"/>
            </a:pPr>
            <a:r>
              <a:rPr lang="en-US" sz="4000" dirty="0">
                <a:solidFill>
                  <a:schemeClr val="tx2"/>
                </a:solidFill>
              </a:rPr>
              <a:t>But vertical analysis eliminates this difference in size</a:t>
            </a:r>
          </a:p>
        </p:txBody>
      </p:sp>
      <p:graphicFrame>
        <p:nvGraphicFramePr>
          <p:cNvPr id="7" name="Content Placeholder 5">
            <a:extLst>
              <a:ext uri="{FF2B5EF4-FFF2-40B4-BE49-F238E27FC236}">
                <a16:creationId xmlns:a16="http://schemas.microsoft.com/office/drawing/2014/main" id="{F086F2BE-299F-4E59-856F-E21CBB493984}"/>
              </a:ext>
            </a:extLst>
          </p:cNvPr>
          <p:cNvGraphicFramePr>
            <a:graphicFrameLocks/>
          </p:cNvGraphicFramePr>
          <p:nvPr>
            <p:extLst>
              <p:ext uri="{D42A27DB-BD31-4B8C-83A1-F6EECF244321}">
                <p14:modId xmlns:p14="http://schemas.microsoft.com/office/powerpoint/2010/main" val="2276460681"/>
              </p:ext>
            </p:extLst>
          </p:nvPr>
        </p:nvGraphicFramePr>
        <p:xfrm>
          <a:off x="990599" y="2226401"/>
          <a:ext cx="22301199" cy="6766560"/>
        </p:xfrm>
        <a:graphic>
          <a:graphicData uri="http://schemas.openxmlformats.org/drawingml/2006/table">
            <a:tbl>
              <a:tblPr firstRow="1" bandRow="1">
                <a:tableStyleId>{5C22544A-7EE6-4342-B048-85BDC9FD1C3A}</a:tableStyleId>
              </a:tblPr>
              <a:tblGrid>
                <a:gridCol w="9204309">
                  <a:extLst>
                    <a:ext uri="{9D8B030D-6E8A-4147-A177-3AD203B41FA5}">
                      <a16:colId xmlns:a16="http://schemas.microsoft.com/office/drawing/2014/main" val="2305699798"/>
                    </a:ext>
                  </a:extLst>
                </a:gridCol>
                <a:gridCol w="2383720">
                  <a:extLst>
                    <a:ext uri="{9D8B030D-6E8A-4147-A177-3AD203B41FA5}">
                      <a16:colId xmlns:a16="http://schemas.microsoft.com/office/drawing/2014/main" val="4070796872"/>
                    </a:ext>
                  </a:extLst>
                </a:gridCol>
                <a:gridCol w="795277">
                  <a:extLst>
                    <a:ext uri="{9D8B030D-6E8A-4147-A177-3AD203B41FA5}">
                      <a16:colId xmlns:a16="http://schemas.microsoft.com/office/drawing/2014/main" val="4269829538"/>
                    </a:ext>
                  </a:extLst>
                </a:gridCol>
                <a:gridCol w="2658607">
                  <a:extLst>
                    <a:ext uri="{9D8B030D-6E8A-4147-A177-3AD203B41FA5}">
                      <a16:colId xmlns:a16="http://schemas.microsoft.com/office/drawing/2014/main" val="4077803679"/>
                    </a:ext>
                  </a:extLst>
                </a:gridCol>
                <a:gridCol w="764137">
                  <a:extLst>
                    <a:ext uri="{9D8B030D-6E8A-4147-A177-3AD203B41FA5}">
                      <a16:colId xmlns:a16="http://schemas.microsoft.com/office/drawing/2014/main" val="2934881595"/>
                    </a:ext>
                  </a:extLst>
                </a:gridCol>
                <a:gridCol w="3506533">
                  <a:extLst>
                    <a:ext uri="{9D8B030D-6E8A-4147-A177-3AD203B41FA5}">
                      <a16:colId xmlns:a16="http://schemas.microsoft.com/office/drawing/2014/main" val="3898282219"/>
                    </a:ext>
                  </a:extLst>
                </a:gridCol>
                <a:gridCol w="696213">
                  <a:extLst>
                    <a:ext uri="{9D8B030D-6E8A-4147-A177-3AD203B41FA5}">
                      <a16:colId xmlns:a16="http://schemas.microsoft.com/office/drawing/2014/main" val="413799602"/>
                    </a:ext>
                  </a:extLst>
                </a:gridCol>
                <a:gridCol w="2292403">
                  <a:extLst>
                    <a:ext uri="{9D8B030D-6E8A-4147-A177-3AD203B41FA5}">
                      <a16:colId xmlns:a16="http://schemas.microsoft.com/office/drawing/2014/main" val="2495442525"/>
                    </a:ext>
                  </a:extLst>
                </a:gridCol>
              </a:tblGrid>
              <a:tr h="995370">
                <a:tc gridSpan="8">
                  <a:txBody>
                    <a:bodyPr/>
                    <a:lstStyle/>
                    <a:p>
                      <a:pPr algn="ctr"/>
                      <a:r>
                        <a:rPr lang="en-US" sz="3200" dirty="0"/>
                        <a:t>Condensed Income Statements</a:t>
                      </a:r>
                    </a:p>
                    <a:p>
                      <a:pPr algn="ctr"/>
                      <a:r>
                        <a:rPr lang="en-US" sz="3200" dirty="0"/>
                        <a:t>For the Year Ended December 31, 2020</a:t>
                      </a:r>
                    </a:p>
                    <a:p>
                      <a:pPr algn="ctr"/>
                      <a:r>
                        <a:rPr lang="en-US" sz="3200" dirty="0"/>
                        <a:t>(in thousands)</a:t>
                      </a:r>
                    </a:p>
                  </a:txBody>
                  <a:tcPr>
                    <a:solidFill>
                      <a:srgbClr val="0070C0"/>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88822928"/>
                  </a:ext>
                </a:extLst>
              </a:tr>
              <a:tr h="370824">
                <a:tc>
                  <a:txBody>
                    <a:bodyPr/>
                    <a:lstStyle/>
                    <a:p>
                      <a:endParaRPr lang="en-US" sz="3200" dirty="0">
                        <a:solidFill>
                          <a:schemeClr val="tx2"/>
                        </a:solidFill>
                      </a:endParaRPr>
                    </a:p>
                  </a:txBody>
                  <a:tcPr>
                    <a:noFill/>
                  </a:tcPr>
                </a:tc>
                <a:tc gridSpan="3">
                  <a:txBody>
                    <a:bodyPr/>
                    <a:lstStyle/>
                    <a:p>
                      <a:pPr algn="ctr"/>
                      <a:r>
                        <a:rPr lang="en-US" sz="3200" b="1" u="none" dirty="0">
                          <a:solidFill>
                            <a:schemeClr val="tx2"/>
                          </a:solidFill>
                        </a:rPr>
                        <a:t>Quality Department Store</a:t>
                      </a:r>
                    </a:p>
                  </a:txBody>
                  <a:tcPr>
                    <a:lnB w="12700" cap="flat" cmpd="sng" algn="ctr">
                      <a:solidFill>
                        <a:schemeClr val="tx1"/>
                      </a:solidFill>
                      <a:prstDash val="solid"/>
                      <a:round/>
                      <a:headEnd type="none" w="med" len="med"/>
                      <a:tailEnd type="none" w="med" len="med"/>
                    </a:lnB>
                    <a:noFill/>
                  </a:tcPr>
                </a:tc>
                <a:tc hMerge="1">
                  <a:txBody>
                    <a:bodyPr/>
                    <a:lstStyle/>
                    <a:p>
                      <a:endParaRPr lang="en-US"/>
                    </a:p>
                  </a:txBody>
                  <a:tcPr>
                    <a:lnB w="12700" cmpd="sng">
                      <a:noFill/>
                    </a:lnB>
                    <a:noFill/>
                  </a:tcPr>
                </a:tc>
                <a:tc hMerge="1">
                  <a:txBody>
                    <a:bodyPr/>
                    <a:lstStyle/>
                    <a:p>
                      <a:pPr algn="ctr"/>
                      <a:endParaRPr lang="en-US" sz="1600" b="1" dirty="0"/>
                    </a:p>
                  </a:txBody>
                  <a:tcPr>
                    <a:noFill/>
                  </a:tcPr>
                </a:tc>
                <a:tc>
                  <a:txBody>
                    <a:bodyPr/>
                    <a:lstStyle/>
                    <a:p>
                      <a:pPr algn="ctr"/>
                      <a:endParaRPr lang="en-US" sz="3200" b="1" u="sng" dirty="0">
                        <a:solidFill>
                          <a:schemeClr val="tx2"/>
                        </a:solidFill>
                      </a:endParaRPr>
                    </a:p>
                  </a:txBody>
                  <a:tcPr>
                    <a:noFill/>
                  </a:tcPr>
                </a:tc>
                <a:tc gridSpan="3">
                  <a:txBody>
                    <a:bodyPr/>
                    <a:lstStyle/>
                    <a:p>
                      <a:pPr algn="ctr"/>
                      <a:r>
                        <a:rPr lang="en-US" sz="3200" b="1" u="none" dirty="0">
                          <a:solidFill>
                            <a:schemeClr val="tx2"/>
                          </a:solidFill>
                        </a:rPr>
                        <a:t>Park Street</a:t>
                      </a:r>
                    </a:p>
                  </a:txBody>
                  <a:tcPr>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algn="ctr"/>
                      <a:endParaRPr lang="en-US" sz="1600" b="1" dirty="0"/>
                    </a:p>
                  </a:txBody>
                  <a:tcPr/>
                </a:tc>
                <a:extLst>
                  <a:ext uri="{0D108BD9-81ED-4DB2-BD59-A6C34878D82A}">
                    <a16:rowId xmlns:a16="http://schemas.microsoft.com/office/drawing/2014/main" val="2341580980"/>
                  </a:ext>
                </a:extLst>
              </a:tr>
              <a:tr h="370824">
                <a:tc>
                  <a:txBody>
                    <a:bodyPr/>
                    <a:lstStyle/>
                    <a:p>
                      <a:endParaRPr lang="en-US" sz="3200" b="1" dirty="0">
                        <a:solidFill>
                          <a:schemeClr val="tx2"/>
                        </a:solidFill>
                      </a:endParaRPr>
                    </a:p>
                  </a:txBody>
                  <a:tcPr>
                    <a:noFill/>
                  </a:tcPr>
                </a:tc>
                <a:tc>
                  <a:txBody>
                    <a:bodyPr/>
                    <a:lstStyle/>
                    <a:p>
                      <a:pPr algn="ctr"/>
                      <a:r>
                        <a:rPr lang="en-US" sz="3200" b="1" dirty="0">
                          <a:solidFill>
                            <a:schemeClr val="tx2"/>
                          </a:solidFill>
                        </a:rPr>
                        <a:t>Amount</a:t>
                      </a:r>
                    </a:p>
                  </a:txBody>
                  <a:tcP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3200" b="1" dirty="0">
                        <a:solidFill>
                          <a:schemeClr val="tx2"/>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b="1" dirty="0">
                          <a:solidFill>
                            <a:schemeClr val="tx2"/>
                          </a:solidFill>
                        </a:rPr>
                        <a:t>Percent</a:t>
                      </a:r>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3200" b="1" dirty="0">
                        <a:solidFill>
                          <a:schemeClr val="tx2"/>
                        </a:solidFill>
                      </a:endParaRPr>
                    </a:p>
                  </a:txBody>
                  <a:tcPr>
                    <a:noFill/>
                  </a:tcPr>
                </a:tc>
                <a:tc>
                  <a:txBody>
                    <a:bodyPr/>
                    <a:lstStyle/>
                    <a:p>
                      <a:pPr algn="ctr"/>
                      <a:r>
                        <a:rPr lang="en-US" sz="3200" b="1" dirty="0">
                          <a:solidFill>
                            <a:schemeClr val="tx2"/>
                          </a:solidFill>
                        </a:rPr>
                        <a:t>Amount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3200" b="1" dirty="0">
                        <a:solidFill>
                          <a:schemeClr val="tx2"/>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1" dirty="0">
                          <a:solidFill>
                            <a:schemeClr val="tx2"/>
                          </a:solidFill>
                        </a:rPr>
                        <a:t>Percent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8924589"/>
                  </a:ext>
                </a:extLst>
              </a:tr>
              <a:tr h="370824">
                <a:tc>
                  <a:txBody>
                    <a:bodyPr/>
                    <a:lstStyle/>
                    <a:p>
                      <a:r>
                        <a:rPr lang="en-US" sz="3200" b="0" dirty="0">
                          <a:solidFill>
                            <a:schemeClr val="tx2"/>
                          </a:solidFill>
                        </a:rPr>
                        <a:t>Net sales</a:t>
                      </a:r>
                    </a:p>
                  </a:txBody>
                  <a:tcPr>
                    <a:noFill/>
                  </a:tcPr>
                </a:tc>
                <a:tc>
                  <a:txBody>
                    <a:bodyPr/>
                    <a:lstStyle/>
                    <a:p>
                      <a:pPr algn="r"/>
                      <a:r>
                        <a:rPr lang="en-US" sz="3200" u="none" baseline="0" dirty="0">
                          <a:solidFill>
                            <a:schemeClr val="tx2"/>
                          </a:solidFill>
                        </a:rPr>
                        <a:t>€ </a:t>
                      </a:r>
                      <a:r>
                        <a:rPr lang="en-US" sz="3200" u="none" dirty="0">
                          <a:solidFill>
                            <a:schemeClr val="tx2"/>
                          </a:solidFill>
                        </a:rPr>
                        <a:t>2,097</a:t>
                      </a:r>
                    </a:p>
                  </a:txBody>
                  <a:tcPr>
                    <a:lnT w="12700" cap="flat" cmpd="sng" algn="ctr">
                      <a:solidFill>
                        <a:schemeClr val="tx1"/>
                      </a:solidFill>
                      <a:prstDash val="solid"/>
                      <a:round/>
                      <a:headEnd type="none" w="med" len="med"/>
                      <a:tailEnd type="none" w="med" len="med"/>
                    </a:lnT>
                    <a:noFill/>
                  </a:tcPr>
                </a:tc>
                <a:tc>
                  <a:txBody>
                    <a:bodyPr/>
                    <a:lstStyle/>
                    <a:p>
                      <a:pPr algn="r"/>
                      <a:endParaRPr lang="en-US" sz="3200" u="none" dirty="0">
                        <a:solidFill>
                          <a:schemeClr val="tx2"/>
                        </a:solidFill>
                      </a:endParaRPr>
                    </a:p>
                  </a:txBody>
                  <a:tcPr>
                    <a:lnT w="12700" cmpd="sng">
                      <a:noFill/>
                    </a:lnT>
                    <a:noFill/>
                  </a:tcPr>
                </a:tc>
                <a:tc>
                  <a:txBody>
                    <a:bodyPr/>
                    <a:lstStyle/>
                    <a:p>
                      <a:pPr algn="r"/>
                      <a:r>
                        <a:rPr lang="en-US" sz="3200" b="1" dirty="0">
                          <a:solidFill>
                            <a:srgbClr val="FF7C80"/>
                          </a:solidFill>
                        </a:rPr>
                        <a:t>100.0%</a:t>
                      </a:r>
                    </a:p>
                  </a:txBody>
                  <a:tcPr>
                    <a:lnT w="12700" cap="flat" cmpd="sng" algn="ctr">
                      <a:solidFill>
                        <a:schemeClr val="tx1"/>
                      </a:solidFill>
                      <a:prstDash val="solid"/>
                      <a:round/>
                      <a:headEnd type="none" w="med" len="med"/>
                      <a:tailEnd type="none" w="med" len="med"/>
                    </a:lnT>
                    <a:noFill/>
                  </a:tcPr>
                </a:tc>
                <a:tc>
                  <a:txBody>
                    <a:bodyPr/>
                    <a:lstStyle/>
                    <a:p>
                      <a:pPr algn="r"/>
                      <a:endParaRPr lang="en-US" sz="3200" b="0" u="sng" dirty="0">
                        <a:solidFill>
                          <a:srgbClr val="FF7C80"/>
                        </a:solidFill>
                      </a:endParaRPr>
                    </a:p>
                  </a:txBody>
                  <a:tcPr>
                    <a:noFill/>
                  </a:tcPr>
                </a:tc>
                <a:tc>
                  <a:txBody>
                    <a:bodyPr/>
                    <a:lstStyle/>
                    <a:p>
                      <a:pPr algn="r"/>
                      <a:r>
                        <a:rPr lang="en-US" sz="3200" u="none" baseline="0" dirty="0">
                          <a:solidFill>
                            <a:schemeClr val="tx2"/>
                          </a:solidFill>
                        </a:rPr>
                        <a:t>€17,556,000</a:t>
                      </a:r>
                      <a:endParaRPr lang="en-US" sz="3200" u="none" dirty="0">
                        <a:solidFill>
                          <a:schemeClr val="tx2"/>
                        </a:solidFill>
                      </a:endParaRPr>
                    </a:p>
                  </a:txBody>
                  <a:tcPr>
                    <a:lnT w="12700" cap="flat" cmpd="sng" algn="ctr">
                      <a:solidFill>
                        <a:schemeClr val="tx1"/>
                      </a:solidFill>
                      <a:prstDash val="solid"/>
                      <a:round/>
                      <a:headEnd type="none" w="med" len="med"/>
                      <a:tailEnd type="none" w="med" len="med"/>
                    </a:lnT>
                    <a:noFill/>
                  </a:tcPr>
                </a:tc>
                <a:tc>
                  <a:txBody>
                    <a:bodyPr/>
                    <a:lstStyle/>
                    <a:p>
                      <a:pPr algn="r"/>
                      <a:endParaRPr lang="en-US" sz="3200" dirty="0">
                        <a:solidFill>
                          <a:schemeClr val="tx2"/>
                        </a:solidFill>
                      </a:endParaRPr>
                    </a:p>
                  </a:txBody>
                  <a:tcPr>
                    <a:lnT w="12700" cap="flat" cmpd="sng" algn="ctr">
                      <a:solidFill>
                        <a:schemeClr val="tx1"/>
                      </a:solidFill>
                      <a:prstDash val="solid"/>
                      <a:round/>
                      <a:headEnd type="none" w="med" len="med"/>
                      <a:tailEnd type="none" w="med" len="med"/>
                    </a:lnT>
                    <a:noFill/>
                  </a:tcPr>
                </a:tc>
                <a:tc>
                  <a:txBody>
                    <a:bodyPr/>
                    <a:lstStyle/>
                    <a:p>
                      <a:pPr algn="r"/>
                      <a:r>
                        <a:rPr lang="en-US" sz="3200" b="1" dirty="0">
                          <a:solidFill>
                            <a:srgbClr val="FF7C80"/>
                          </a:solidFill>
                        </a:rPr>
                        <a:t>100.0%</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52348568"/>
                  </a:ext>
                </a:extLst>
              </a:tr>
              <a:tr h="370824">
                <a:tc>
                  <a:txBody>
                    <a:bodyPr/>
                    <a:lstStyle/>
                    <a:p>
                      <a:r>
                        <a:rPr lang="en-US" sz="3200" b="0" dirty="0">
                          <a:solidFill>
                            <a:schemeClr val="tx2"/>
                          </a:solidFill>
                        </a:rPr>
                        <a:t>Cost of goods sold</a:t>
                      </a:r>
                    </a:p>
                  </a:txBody>
                  <a:tcPr>
                    <a:noFill/>
                  </a:tcPr>
                </a:tc>
                <a:tc>
                  <a:txBody>
                    <a:bodyPr/>
                    <a:lstStyle/>
                    <a:p>
                      <a:pPr algn="r"/>
                      <a:r>
                        <a:rPr lang="en-US" sz="3200" u="sng" dirty="0">
                          <a:solidFill>
                            <a:schemeClr val="tx2"/>
                          </a:solidFill>
                        </a:rPr>
                        <a:t>   1,281</a:t>
                      </a:r>
                    </a:p>
                  </a:txBody>
                  <a:tcPr>
                    <a:noFill/>
                  </a:tcPr>
                </a:tc>
                <a:tc>
                  <a:txBody>
                    <a:bodyPr/>
                    <a:lstStyle/>
                    <a:p>
                      <a:pPr algn="r"/>
                      <a:endParaRPr lang="en-US" sz="3200" u="sng" dirty="0">
                        <a:solidFill>
                          <a:schemeClr val="tx2"/>
                        </a:solidFill>
                      </a:endParaRPr>
                    </a:p>
                  </a:txBody>
                  <a:tcPr>
                    <a:noFill/>
                  </a:tcPr>
                </a:tc>
                <a:tc>
                  <a:txBody>
                    <a:bodyPr/>
                    <a:lstStyle/>
                    <a:p>
                      <a:pPr algn="r"/>
                      <a:r>
                        <a:rPr lang="en-US" sz="3200" b="1" u="sng" dirty="0">
                          <a:solidFill>
                            <a:srgbClr val="FF7C80"/>
                          </a:solidFill>
                        </a:rPr>
                        <a:t>  61.1%</a:t>
                      </a:r>
                    </a:p>
                  </a:txBody>
                  <a:tcPr>
                    <a:noFill/>
                  </a:tcPr>
                </a:tc>
                <a:tc>
                  <a:txBody>
                    <a:bodyPr/>
                    <a:lstStyle/>
                    <a:p>
                      <a:pPr algn="r"/>
                      <a:endParaRPr lang="en-US" sz="3200" b="0" u="sng" dirty="0">
                        <a:solidFill>
                          <a:srgbClr val="FF7C80"/>
                        </a:solidFill>
                      </a:endParaRPr>
                    </a:p>
                  </a:txBody>
                  <a:tcPr>
                    <a:noFill/>
                  </a:tcPr>
                </a:tc>
                <a:tc>
                  <a:txBody>
                    <a:bodyPr/>
                    <a:lstStyle/>
                    <a:p>
                      <a:pPr algn="r"/>
                      <a:r>
                        <a:rPr lang="en-US" sz="3200" u="sng" dirty="0">
                          <a:solidFill>
                            <a:schemeClr val="tx2"/>
                          </a:solidFill>
                        </a:rPr>
                        <a:t> 10,646,000</a:t>
                      </a:r>
                    </a:p>
                  </a:txBody>
                  <a:tcPr>
                    <a:noFill/>
                  </a:tcPr>
                </a:tc>
                <a:tc>
                  <a:txBody>
                    <a:bodyPr/>
                    <a:lstStyle/>
                    <a:p>
                      <a:pPr algn="r"/>
                      <a:endParaRPr lang="en-US" sz="3200" dirty="0">
                        <a:solidFill>
                          <a:schemeClr val="tx2"/>
                        </a:solidFill>
                      </a:endParaRPr>
                    </a:p>
                  </a:txBody>
                  <a:tcPr>
                    <a:noFill/>
                  </a:tcPr>
                </a:tc>
                <a:tc>
                  <a:txBody>
                    <a:bodyPr/>
                    <a:lstStyle/>
                    <a:p>
                      <a:pPr algn="r"/>
                      <a:r>
                        <a:rPr lang="en-US" sz="3200" b="1" u="sng" dirty="0">
                          <a:solidFill>
                            <a:srgbClr val="FF7C80"/>
                          </a:solidFill>
                        </a:rPr>
                        <a:t>  60.6%</a:t>
                      </a:r>
                    </a:p>
                  </a:txBody>
                  <a:tcPr>
                    <a:noFill/>
                  </a:tcPr>
                </a:tc>
                <a:extLst>
                  <a:ext uri="{0D108BD9-81ED-4DB2-BD59-A6C34878D82A}">
                    <a16:rowId xmlns:a16="http://schemas.microsoft.com/office/drawing/2014/main" val="3419186787"/>
                  </a:ext>
                </a:extLst>
              </a:tr>
              <a:tr h="370824">
                <a:tc>
                  <a:txBody>
                    <a:bodyPr/>
                    <a:lstStyle/>
                    <a:p>
                      <a:r>
                        <a:rPr lang="en-US" sz="3200" b="0" dirty="0">
                          <a:solidFill>
                            <a:schemeClr val="tx2"/>
                          </a:solidFill>
                        </a:rPr>
                        <a:t>Gross profit</a:t>
                      </a:r>
                    </a:p>
                  </a:txBody>
                  <a:tcPr>
                    <a:noFill/>
                  </a:tcPr>
                </a:tc>
                <a:tc>
                  <a:txBody>
                    <a:bodyPr/>
                    <a:lstStyle/>
                    <a:p>
                      <a:pPr algn="r"/>
                      <a:r>
                        <a:rPr lang="en-US" sz="3200" u="sng" dirty="0">
                          <a:solidFill>
                            <a:schemeClr val="tx2"/>
                          </a:solidFill>
                        </a:rPr>
                        <a:t>      816</a:t>
                      </a:r>
                    </a:p>
                  </a:txBody>
                  <a:tcPr>
                    <a:noFill/>
                  </a:tcPr>
                </a:tc>
                <a:tc>
                  <a:txBody>
                    <a:bodyPr/>
                    <a:lstStyle/>
                    <a:p>
                      <a:pPr algn="r"/>
                      <a:endParaRPr lang="en-US" sz="3200" dirty="0">
                        <a:solidFill>
                          <a:schemeClr val="tx2"/>
                        </a:solidFill>
                      </a:endParaRPr>
                    </a:p>
                  </a:txBody>
                  <a:tcPr>
                    <a:noFill/>
                  </a:tcPr>
                </a:tc>
                <a:tc>
                  <a:txBody>
                    <a:bodyPr/>
                    <a:lstStyle/>
                    <a:p>
                      <a:pPr algn="r"/>
                      <a:r>
                        <a:rPr lang="en-US" sz="3200" b="1" u="sng" dirty="0">
                          <a:solidFill>
                            <a:srgbClr val="FF7C80"/>
                          </a:solidFill>
                        </a:rPr>
                        <a:t>  38.9%</a:t>
                      </a:r>
                    </a:p>
                  </a:txBody>
                  <a:tcPr>
                    <a:noFill/>
                  </a:tcPr>
                </a:tc>
                <a:tc>
                  <a:txBody>
                    <a:bodyPr/>
                    <a:lstStyle/>
                    <a:p>
                      <a:pPr algn="r"/>
                      <a:endParaRPr lang="en-US" sz="3200" b="0" dirty="0">
                        <a:solidFill>
                          <a:srgbClr val="FF7C80"/>
                        </a:solidFill>
                      </a:endParaRPr>
                    </a:p>
                  </a:txBody>
                  <a:tcPr>
                    <a:noFill/>
                  </a:tcPr>
                </a:tc>
                <a:tc>
                  <a:txBody>
                    <a:bodyPr/>
                    <a:lstStyle/>
                    <a:p>
                      <a:pPr algn="r"/>
                      <a:r>
                        <a:rPr lang="en-US" sz="3200" u="sng" dirty="0">
                          <a:solidFill>
                            <a:schemeClr val="tx2"/>
                          </a:solidFill>
                        </a:rPr>
                        <a:t>    6,910,000</a:t>
                      </a:r>
                    </a:p>
                  </a:txBody>
                  <a:tcPr>
                    <a:noFill/>
                  </a:tcPr>
                </a:tc>
                <a:tc>
                  <a:txBody>
                    <a:bodyPr/>
                    <a:lstStyle/>
                    <a:p>
                      <a:pPr algn="r"/>
                      <a:endParaRPr lang="en-US" sz="3200" dirty="0">
                        <a:solidFill>
                          <a:schemeClr val="tx2"/>
                        </a:solidFill>
                      </a:endParaRPr>
                    </a:p>
                  </a:txBody>
                  <a:tcPr>
                    <a:noFill/>
                  </a:tcPr>
                </a:tc>
                <a:tc>
                  <a:txBody>
                    <a:bodyPr/>
                    <a:lstStyle/>
                    <a:p>
                      <a:pPr algn="r"/>
                      <a:r>
                        <a:rPr lang="en-US" sz="3200" b="1" u="sng" dirty="0">
                          <a:solidFill>
                            <a:srgbClr val="FF7C80"/>
                          </a:solidFill>
                        </a:rPr>
                        <a:t>  39.4%</a:t>
                      </a:r>
                    </a:p>
                  </a:txBody>
                  <a:tcPr>
                    <a:noFill/>
                  </a:tcPr>
                </a:tc>
                <a:extLst>
                  <a:ext uri="{0D108BD9-81ED-4DB2-BD59-A6C34878D82A}">
                    <a16:rowId xmlns:a16="http://schemas.microsoft.com/office/drawing/2014/main" val="2593332516"/>
                  </a:ext>
                </a:extLst>
              </a:tr>
              <a:tr h="370824">
                <a:tc>
                  <a:txBody>
                    <a:bodyPr/>
                    <a:lstStyle/>
                    <a:p>
                      <a:r>
                        <a:rPr lang="en-US" sz="3200" b="0" dirty="0">
                          <a:solidFill>
                            <a:schemeClr val="tx2"/>
                          </a:solidFill>
                        </a:rPr>
                        <a:t>Selling and administrative expenses</a:t>
                      </a:r>
                    </a:p>
                  </a:txBody>
                  <a:tcPr>
                    <a:noFill/>
                  </a:tcPr>
                </a:tc>
                <a:tc>
                  <a:txBody>
                    <a:bodyPr/>
                    <a:lstStyle/>
                    <a:p>
                      <a:pPr algn="r"/>
                      <a:r>
                        <a:rPr lang="en-US" sz="3200" u="sng" dirty="0">
                          <a:solidFill>
                            <a:schemeClr val="tx2"/>
                          </a:solidFill>
                        </a:rPr>
                        <a:t>      357</a:t>
                      </a:r>
                    </a:p>
                  </a:txBody>
                  <a:tcPr>
                    <a:noFill/>
                  </a:tcPr>
                </a:tc>
                <a:tc>
                  <a:txBody>
                    <a:bodyPr/>
                    <a:lstStyle/>
                    <a:p>
                      <a:pPr algn="r"/>
                      <a:endParaRPr lang="en-US" sz="3200" dirty="0">
                        <a:solidFill>
                          <a:schemeClr val="tx2"/>
                        </a:solidFill>
                      </a:endParaRPr>
                    </a:p>
                  </a:txBody>
                  <a:tcPr>
                    <a:noFill/>
                  </a:tcPr>
                </a:tc>
                <a:tc>
                  <a:txBody>
                    <a:bodyPr/>
                    <a:lstStyle/>
                    <a:p>
                      <a:pPr algn="r"/>
                      <a:r>
                        <a:rPr lang="en-US" sz="3200" b="1" u="sng" dirty="0">
                          <a:solidFill>
                            <a:srgbClr val="FF7C80"/>
                          </a:solidFill>
                        </a:rPr>
                        <a:t>  17.0%</a:t>
                      </a:r>
                    </a:p>
                  </a:txBody>
                  <a:tcPr>
                    <a:noFill/>
                  </a:tcPr>
                </a:tc>
                <a:tc>
                  <a:txBody>
                    <a:bodyPr/>
                    <a:lstStyle/>
                    <a:p>
                      <a:pPr algn="r"/>
                      <a:endParaRPr lang="en-US" sz="3200" b="0" dirty="0">
                        <a:solidFill>
                          <a:srgbClr val="FF7C80"/>
                        </a:solidFill>
                      </a:endParaRPr>
                    </a:p>
                  </a:txBody>
                  <a:tcPr>
                    <a:noFill/>
                  </a:tcPr>
                </a:tc>
                <a:tc>
                  <a:txBody>
                    <a:bodyPr/>
                    <a:lstStyle/>
                    <a:p>
                      <a:pPr algn="r"/>
                      <a:r>
                        <a:rPr lang="en-US" sz="3200" u="sng" dirty="0">
                          <a:solidFill>
                            <a:schemeClr val="tx2"/>
                          </a:solidFill>
                        </a:rPr>
                        <a:t>    6,247,000</a:t>
                      </a:r>
                    </a:p>
                  </a:txBody>
                  <a:tcPr>
                    <a:noFill/>
                  </a:tcPr>
                </a:tc>
                <a:tc>
                  <a:txBody>
                    <a:bodyPr/>
                    <a:lstStyle/>
                    <a:p>
                      <a:pPr algn="r"/>
                      <a:endParaRPr lang="en-US" sz="3200" dirty="0">
                        <a:solidFill>
                          <a:schemeClr val="tx2"/>
                        </a:solidFill>
                      </a:endParaRPr>
                    </a:p>
                  </a:txBody>
                  <a:tcPr>
                    <a:noFill/>
                  </a:tcPr>
                </a:tc>
                <a:tc>
                  <a:txBody>
                    <a:bodyPr/>
                    <a:lstStyle/>
                    <a:p>
                      <a:pPr algn="r"/>
                      <a:r>
                        <a:rPr lang="en-US" sz="3200" b="1" u="sng" dirty="0">
                          <a:solidFill>
                            <a:srgbClr val="FF7C80"/>
                          </a:solidFill>
                        </a:rPr>
                        <a:t>  35.6%</a:t>
                      </a:r>
                    </a:p>
                  </a:txBody>
                  <a:tcPr>
                    <a:noFill/>
                  </a:tcPr>
                </a:tc>
                <a:extLst>
                  <a:ext uri="{0D108BD9-81ED-4DB2-BD59-A6C34878D82A}">
                    <a16:rowId xmlns:a16="http://schemas.microsoft.com/office/drawing/2014/main" val="171840329"/>
                  </a:ext>
                </a:extLst>
              </a:tr>
              <a:tr h="370824">
                <a:tc>
                  <a:txBody>
                    <a:bodyPr/>
                    <a:lstStyle/>
                    <a:p>
                      <a:r>
                        <a:rPr lang="en-US" sz="3200" b="0" dirty="0">
                          <a:solidFill>
                            <a:schemeClr val="tx2"/>
                          </a:solidFill>
                        </a:rPr>
                        <a:t>Income from operations</a:t>
                      </a:r>
                    </a:p>
                  </a:txBody>
                  <a:tcPr>
                    <a:noFill/>
                  </a:tcPr>
                </a:tc>
                <a:tc>
                  <a:txBody>
                    <a:bodyPr/>
                    <a:lstStyle/>
                    <a:p>
                      <a:pPr algn="r"/>
                      <a:r>
                        <a:rPr lang="en-US" sz="3200" kern="1200" dirty="0">
                          <a:solidFill>
                            <a:schemeClr val="tx2"/>
                          </a:solidFill>
                          <a:latin typeface="+mn-lt"/>
                          <a:ea typeface="+mn-ea"/>
                          <a:cs typeface="+mn-cs"/>
                        </a:rPr>
                        <a:t>459</a:t>
                      </a:r>
                    </a:p>
                  </a:txBody>
                  <a:tcPr>
                    <a:noFill/>
                  </a:tcPr>
                </a:tc>
                <a:tc>
                  <a:txBody>
                    <a:bodyPr/>
                    <a:lstStyle/>
                    <a:p>
                      <a:pPr algn="r"/>
                      <a:endParaRPr lang="en-US" sz="3200" u="sng" dirty="0">
                        <a:solidFill>
                          <a:schemeClr val="tx2"/>
                        </a:solidFill>
                      </a:endParaRPr>
                    </a:p>
                  </a:txBody>
                  <a:tcPr>
                    <a:noFill/>
                  </a:tcPr>
                </a:tc>
                <a:tc>
                  <a:txBody>
                    <a:bodyPr/>
                    <a:lstStyle/>
                    <a:p>
                      <a:pPr algn="r"/>
                      <a:r>
                        <a:rPr lang="en-US" sz="3200" b="1" dirty="0">
                          <a:solidFill>
                            <a:srgbClr val="FF7C80"/>
                          </a:solidFill>
                        </a:rPr>
                        <a:t>21.9%</a:t>
                      </a:r>
                    </a:p>
                  </a:txBody>
                  <a:tcPr>
                    <a:noFill/>
                  </a:tcPr>
                </a:tc>
                <a:tc>
                  <a:txBody>
                    <a:bodyPr/>
                    <a:lstStyle/>
                    <a:p>
                      <a:pPr algn="r"/>
                      <a:endParaRPr lang="en-US" sz="3200" b="0" u="sng" dirty="0">
                        <a:solidFill>
                          <a:srgbClr val="FF7C80"/>
                        </a:solidFill>
                      </a:endParaRPr>
                    </a:p>
                  </a:txBody>
                  <a:tcPr>
                    <a:noFill/>
                  </a:tcPr>
                </a:tc>
                <a:tc>
                  <a:txBody>
                    <a:bodyPr/>
                    <a:lstStyle/>
                    <a:p>
                      <a:pPr algn="r"/>
                      <a:r>
                        <a:rPr lang="en-US" sz="3200" kern="1200" dirty="0">
                          <a:solidFill>
                            <a:schemeClr val="tx2"/>
                          </a:solidFill>
                          <a:latin typeface="+mn-lt"/>
                          <a:ea typeface="+mn-ea"/>
                          <a:cs typeface="+mn-cs"/>
                        </a:rPr>
                        <a:t>663,000</a:t>
                      </a:r>
                    </a:p>
                  </a:txBody>
                  <a:tcPr>
                    <a:noFill/>
                  </a:tcPr>
                </a:tc>
                <a:tc>
                  <a:txBody>
                    <a:bodyPr/>
                    <a:lstStyle/>
                    <a:p>
                      <a:pPr algn="r"/>
                      <a:endParaRPr lang="en-US" sz="3200" dirty="0">
                        <a:solidFill>
                          <a:schemeClr val="tx2"/>
                        </a:solidFill>
                      </a:endParaRPr>
                    </a:p>
                  </a:txBody>
                  <a:tcPr>
                    <a:noFill/>
                  </a:tcPr>
                </a:tc>
                <a:tc>
                  <a:txBody>
                    <a:bodyPr/>
                    <a:lstStyle/>
                    <a:p>
                      <a:pPr algn="r"/>
                      <a:r>
                        <a:rPr lang="en-US" sz="3200" b="1" dirty="0">
                          <a:solidFill>
                            <a:srgbClr val="FF7C80"/>
                          </a:solidFill>
                        </a:rPr>
                        <a:t>3.8%</a:t>
                      </a:r>
                    </a:p>
                  </a:txBody>
                  <a:tcPr>
                    <a:noFill/>
                  </a:tcPr>
                </a:tc>
                <a:extLst>
                  <a:ext uri="{0D108BD9-81ED-4DB2-BD59-A6C34878D82A}">
                    <a16:rowId xmlns:a16="http://schemas.microsoft.com/office/drawing/2014/main" val="2302300372"/>
                  </a:ext>
                </a:extLst>
              </a:tr>
              <a:tr h="401125">
                <a:tc>
                  <a:txBody>
                    <a:bodyPr/>
                    <a:lstStyle/>
                    <a:p>
                      <a:r>
                        <a:rPr lang="en-US" sz="3200" b="0" dirty="0">
                          <a:solidFill>
                            <a:schemeClr val="tx2"/>
                          </a:solidFill>
                        </a:rPr>
                        <a:t>Other income and expense (including income taxes)</a:t>
                      </a:r>
                    </a:p>
                  </a:txBody>
                  <a:tcPr>
                    <a:noFill/>
                  </a:tcPr>
                </a:tc>
                <a:tc>
                  <a:txBody>
                    <a:bodyPr/>
                    <a:lstStyle/>
                    <a:p>
                      <a:pPr algn="r"/>
                      <a:r>
                        <a:rPr lang="en-US" sz="3200" u="sng" dirty="0">
                          <a:solidFill>
                            <a:schemeClr val="tx2"/>
                          </a:solidFill>
                        </a:rPr>
                        <a:t>     195</a:t>
                      </a:r>
                    </a:p>
                  </a:txBody>
                  <a:tcPr>
                    <a:noFill/>
                  </a:tcPr>
                </a:tc>
                <a:tc>
                  <a:txBody>
                    <a:bodyPr/>
                    <a:lstStyle/>
                    <a:p>
                      <a:pPr algn="r"/>
                      <a:endParaRPr lang="en-US" sz="3200" u="sng" dirty="0">
                        <a:solidFill>
                          <a:schemeClr val="tx2"/>
                        </a:solidFill>
                      </a:endParaRPr>
                    </a:p>
                  </a:txBody>
                  <a:tcPr>
                    <a:noFill/>
                  </a:tcPr>
                </a:tc>
                <a:tc>
                  <a:txBody>
                    <a:bodyPr/>
                    <a:lstStyle/>
                    <a:p>
                      <a:pPr algn="r"/>
                      <a:r>
                        <a:rPr lang="en-US" sz="3200" b="1" u="sng" dirty="0">
                          <a:solidFill>
                            <a:srgbClr val="FF7C80"/>
                          </a:solidFill>
                        </a:rPr>
                        <a:t>   9.3%</a:t>
                      </a:r>
                    </a:p>
                  </a:txBody>
                  <a:tcPr>
                    <a:noFill/>
                  </a:tcPr>
                </a:tc>
                <a:tc>
                  <a:txBody>
                    <a:bodyPr/>
                    <a:lstStyle/>
                    <a:p>
                      <a:pPr algn="r"/>
                      <a:endParaRPr lang="en-US" sz="3200" b="0" u="sng" dirty="0">
                        <a:solidFill>
                          <a:srgbClr val="FF7C80"/>
                        </a:solidFill>
                      </a:endParaRPr>
                    </a:p>
                  </a:txBody>
                  <a:tcPr>
                    <a:noFill/>
                  </a:tcPr>
                </a:tc>
                <a:tc>
                  <a:txBody>
                    <a:bodyPr/>
                    <a:lstStyle/>
                    <a:p>
                      <a:pPr algn="r"/>
                      <a:r>
                        <a:rPr lang="en-US" sz="3200" u="sng" dirty="0">
                          <a:solidFill>
                            <a:schemeClr val="tx2"/>
                          </a:solidFill>
                        </a:rPr>
                        <a:t>      412,000</a:t>
                      </a:r>
                    </a:p>
                  </a:txBody>
                  <a:tcPr>
                    <a:noFill/>
                  </a:tcPr>
                </a:tc>
                <a:tc>
                  <a:txBody>
                    <a:bodyPr/>
                    <a:lstStyle/>
                    <a:p>
                      <a:pPr algn="r"/>
                      <a:endParaRPr lang="en-US" sz="3200" dirty="0">
                        <a:solidFill>
                          <a:schemeClr val="tx2"/>
                        </a:solidFill>
                      </a:endParaRPr>
                    </a:p>
                  </a:txBody>
                  <a:tcPr>
                    <a:noFill/>
                  </a:tcPr>
                </a:tc>
                <a:tc>
                  <a:txBody>
                    <a:bodyPr/>
                    <a:lstStyle/>
                    <a:p>
                      <a:pPr algn="r"/>
                      <a:r>
                        <a:rPr lang="en-US" sz="3200" b="1" u="sng" dirty="0">
                          <a:solidFill>
                            <a:srgbClr val="FF7C80"/>
                          </a:solidFill>
                        </a:rPr>
                        <a:t>   2.4%</a:t>
                      </a:r>
                    </a:p>
                  </a:txBody>
                  <a:tcPr>
                    <a:noFill/>
                  </a:tcPr>
                </a:tc>
                <a:extLst>
                  <a:ext uri="{0D108BD9-81ED-4DB2-BD59-A6C34878D82A}">
                    <a16:rowId xmlns:a16="http://schemas.microsoft.com/office/drawing/2014/main" val="4150809752"/>
                  </a:ext>
                </a:extLst>
              </a:tr>
              <a:tr h="370824">
                <a:tc>
                  <a:txBody>
                    <a:bodyPr/>
                    <a:lstStyle/>
                    <a:p>
                      <a:r>
                        <a:rPr lang="en-US" sz="3200" b="0" dirty="0">
                          <a:solidFill>
                            <a:schemeClr val="tx2"/>
                          </a:solidFill>
                        </a:rPr>
                        <a:t>Net income</a:t>
                      </a:r>
                    </a:p>
                  </a:txBody>
                  <a:tcPr>
                    <a:noFill/>
                  </a:tcPr>
                </a:tc>
                <a:tc>
                  <a:txBody>
                    <a:bodyPr/>
                    <a:lstStyle/>
                    <a:p>
                      <a:pPr algn="r"/>
                      <a:r>
                        <a:rPr lang="en-US" sz="3200" u="dbl" baseline="0" dirty="0">
                          <a:solidFill>
                            <a:schemeClr val="tx2"/>
                          </a:solidFill>
                        </a:rPr>
                        <a:t>€   264</a:t>
                      </a:r>
                    </a:p>
                  </a:txBody>
                  <a:tcPr>
                    <a:noFill/>
                  </a:tcPr>
                </a:tc>
                <a:tc>
                  <a:txBody>
                    <a:bodyPr/>
                    <a:lstStyle/>
                    <a:p>
                      <a:pPr algn="r"/>
                      <a:endParaRPr lang="en-US" sz="3200" u="dbl" baseline="0" dirty="0">
                        <a:solidFill>
                          <a:schemeClr val="tx2"/>
                        </a:solidFill>
                      </a:endParaRPr>
                    </a:p>
                  </a:txBody>
                  <a:tcPr>
                    <a:noFill/>
                  </a:tcPr>
                </a:tc>
                <a:tc>
                  <a:txBody>
                    <a:bodyPr/>
                    <a:lstStyle/>
                    <a:p>
                      <a:pPr marL="0" algn="r" defTabSz="1828373" rtl="0" eaLnBrk="1" latinLnBrk="0" hangingPunct="1"/>
                      <a:r>
                        <a:rPr lang="en-US" sz="3200" b="1" u="dbl" kern="1200" baseline="0" dirty="0">
                          <a:solidFill>
                            <a:srgbClr val="FF7C80"/>
                          </a:solidFill>
                          <a:latin typeface="Calibri"/>
                          <a:ea typeface="+mn-ea"/>
                          <a:cs typeface="+mn-cs"/>
                        </a:rPr>
                        <a:t> 12.6%</a:t>
                      </a:r>
                    </a:p>
                  </a:txBody>
                  <a:tcPr>
                    <a:noFill/>
                  </a:tcPr>
                </a:tc>
                <a:tc>
                  <a:txBody>
                    <a:bodyPr/>
                    <a:lstStyle/>
                    <a:p>
                      <a:pPr marL="0" algn="r" defTabSz="1828373" rtl="0" eaLnBrk="1" latinLnBrk="0" hangingPunct="1"/>
                      <a:endParaRPr lang="en-US" sz="3200" b="0" u="dbl" kern="1200" baseline="0" dirty="0">
                        <a:solidFill>
                          <a:srgbClr val="FF7C80"/>
                        </a:solidFill>
                        <a:latin typeface="Calibri"/>
                        <a:ea typeface="+mn-ea"/>
                        <a:cs typeface="+mn-cs"/>
                      </a:endParaRPr>
                    </a:p>
                  </a:txBody>
                  <a:tcPr>
                    <a:noFill/>
                  </a:tcPr>
                </a:tc>
                <a:tc>
                  <a:txBody>
                    <a:bodyPr/>
                    <a:lstStyle/>
                    <a:p>
                      <a:pPr algn="r"/>
                      <a:r>
                        <a:rPr lang="en-US" sz="3200" u="dbl" baseline="0" dirty="0">
                          <a:solidFill>
                            <a:schemeClr val="tx2"/>
                          </a:solidFill>
                        </a:rPr>
                        <a:t>€    251,000</a:t>
                      </a:r>
                    </a:p>
                  </a:txBody>
                  <a:tcPr>
                    <a:noFill/>
                  </a:tcPr>
                </a:tc>
                <a:tc>
                  <a:txBody>
                    <a:bodyPr/>
                    <a:lstStyle/>
                    <a:p>
                      <a:pPr algn="r"/>
                      <a:endParaRPr lang="en-US" sz="3200" dirty="0">
                        <a:solidFill>
                          <a:schemeClr val="tx2"/>
                        </a:solidFill>
                      </a:endParaRPr>
                    </a:p>
                  </a:txBody>
                  <a:tcPr>
                    <a:noFill/>
                  </a:tcPr>
                </a:tc>
                <a:tc>
                  <a:txBody>
                    <a:bodyPr/>
                    <a:lstStyle/>
                    <a:p>
                      <a:pPr marL="0" algn="r" defTabSz="1828373" rtl="0" eaLnBrk="1" latinLnBrk="0" hangingPunct="1"/>
                      <a:r>
                        <a:rPr lang="en-US" sz="3200" b="1" u="dbl" kern="1200" baseline="0" dirty="0">
                          <a:solidFill>
                            <a:srgbClr val="FF7C80"/>
                          </a:solidFill>
                          <a:latin typeface="Calibri"/>
                          <a:ea typeface="+mn-ea"/>
                          <a:cs typeface="+mn-cs"/>
                        </a:rPr>
                        <a:t>   1.4%</a:t>
                      </a:r>
                    </a:p>
                  </a:txBody>
                  <a:tcPr>
                    <a:noFill/>
                  </a:tcPr>
                </a:tc>
                <a:extLst>
                  <a:ext uri="{0D108BD9-81ED-4DB2-BD59-A6C34878D82A}">
                    <a16:rowId xmlns:a16="http://schemas.microsoft.com/office/drawing/2014/main" val="2545302582"/>
                  </a:ext>
                </a:extLst>
              </a:tr>
            </a:tbl>
          </a:graphicData>
        </a:graphic>
      </p:graphicFrame>
      <p:sp>
        <p:nvSpPr>
          <p:cNvPr id="3" name="Footer Placeholder 2">
            <a:extLst>
              <a:ext uri="{FF2B5EF4-FFF2-40B4-BE49-F238E27FC236}">
                <a16:creationId xmlns:a16="http://schemas.microsoft.com/office/drawing/2014/main" id="{07AAF38D-C71A-47E0-8BAB-789C6526632E}"/>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4" name="Slide Number Placeholder 3">
            <a:extLst>
              <a:ext uri="{FF2B5EF4-FFF2-40B4-BE49-F238E27FC236}">
                <a16:creationId xmlns:a16="http://schemas.microsoft.com/office/drawing/2014/main" id="{08BBC0D0-8B33-4CC5-B231-ABA6FCF571AF}"/>
              </a:ext>
            </a:extLst>
          </p:cNvPr>
          <p:cNvSpPr>
            <a:spLocks noGrp="1"/>
          </p:cNvSpPr>
          <p:nvPr>
            <p:ph type="sldNum" sz="quarter" idx="12"/>
          </p:nvPr>
        </p:nvSpPr>
        <p:spPr/>
        <p:txBody>
          <a:bodyPr/>
          <a:lstStyle/>
          <a:p>
            <a:fld id="{EBE3AD81-3AD4-9C46-856E-C08CF1183C60}" type="slidenum">
              <a:rPr lang="en-US" smtClean="0"/>
              <a:pPr/>
              <a:t>14</a:t>
            </a:fld>
            <a:endParaRPr lang="en-US" dirty="0"/>
          </a:p>
        </p:txBody>
      </p:sp>
    </p:spTree>
    <p:extLst>
      <p:ext uri="{BB962C8B-B14F-4D97-AF65-F5344CB8AC3E}">
        <p14:creationId xmlns:p14="http://schemas.microsoft.com/office/powerpoint/2010/main" val="8216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267AF-3323-4FEE-B90A-39421E336941}"/>
              </a:ext>
            </a:extLst>
          </p:cNvPr>
          <p:cNvSpPr>
            <a:spLocks noGrp="1"/>
          </p:cNvSpPr>
          <p:nvPr>
            <p:ph type="title"/>
          </p:nvPr>
        </p:nvSpPr>
        <p:spPr/>
        <p:txBody>
          <a:bodyPr/>
          <a:lstStyle/>
          <a:p>
            <a:r>
              <a:rPr lang="en-US" dirty="0"/>
              <a:t>Ratio Analysis</a:t>
            </a:r>
          </a:p>
        </p:txBody>
      </p:sp>
      <p:sp>
        <p:nvSpPr>
          <p:cNvPr id="3" name="Content Placeholder 2">
            <a:extLst>
              <a:ext uri="{FF2B5EF4-FFF2-40B4-BE49-F238E27FC236}">
                <a16:creationId xmlns:a16="http://schemas.microsoft.com/office/drawing/2014/main" id="{A81B0D27-0B6B-4165-97A0-6EBB6AAD4039}"/>
              </a:ext>
            </a:extLst>
          </p:cNvPr>
          <p:cNvSpPr>
            <a:spLocks noGrp="1"/>
          </p:cNvSpPr>
          <p:nvPr>
            <p:ph sz="quarter" idx="13"/>
          </p:nvPr>
        </p:nvSpPr>
        <p:spPr>
          <a:xfrm>
            <a:off x="990600" y="6096000"/>
            <a:ext cx="22301200" cy="6267452"/>
          </a:xfrm>
        </p:spPr>
        <p:txBody>
          <a:bodyPr>
            <a:normAutofit/>
          </a:bodyPr>
          <a:lstStyle/>
          <a:p>
            <a:r>
              <a:rPr lang="en-US" b="1" dirty="0"/>
              <a:t>Ratio analysis </a:t>
            </a:r>
            <a:r>
              <a:rPr lang="en-US" dirty="0"/>
              <a:t>expresses the </a:t>
            </a:r>
            <a:r>
              <a:rPr lang="en-US" i="1" dirty="0"/>
              <a:t>relationship</a:t>
            </a:r>
            <a:r>
              <a:rPr lang="en-US" dirty="0"/>
              <a:t> among selected items of financial statement data (i.e., it is not </a:t>
            </a:r>
            <a:r>
              <a:rPr lang="en-US" i="1" dirty="0"/>
              <a:t>mathematics</a:t>
            </a:r>
            <a:r>
              <a:rPr lang="en-US" dirty="0"/>
              <a:t>)</a:t>
            </a:r>
          </a:p>
          <a:p>
            <a:pPr lvl="1"/>
            <a:r>
              <a:rPr lang="en-US" sz="4800" b="1" dirty="0">
                <a:solidFill>
                  <a:srgbClr val="FFC000"/>
                </a:solidFill>
              </a:rPr>
              <a:t>Liquidity Ratios</a:t>
            </a:r>
            <a:r>
              <a:rPr lang="en-US" dirty="0">
                <a:solidFill>
                  <a:srgbClr val="FFC000"/>
                </a:solidFill>
              </a:rPr>
              <a:t> </a:t>
            </a:r>
            <a:r>
              <a:rPr lang="en-US" dirty="0"/>
              <a:t>m</a:t>
            </a:r>
            <a:r>
              <a:rPr lang="en-US" sz="4800" dirty="0"/>
              <a:t>easure short-term ability of the company to pay its maturing obligations and to meet unexpected needs for cash</a:t>
            </a:r>
          </a:p>
          <a:p>
            <a:pPr lvl="1"/>
            <a:r>
              <a:rPr lang="en-US" b="1" dirty="0">
                <a:solidFill>
                  <a:srgbClr val="00B050"/>
                </a:solidFill>
              </a:rPr>
              <a:t>Solvency Ratios</a:t>
            </a:r>
            <a:r>
              <a:rPr lang="en-US" dirty="0">
                <a:solidFill>
                  <a:srgbClr val="00B050"/>
                </a:solidFill>
              </a:rPr>
              <a:t> </a:t>
            </a:r>
            <a:r>
              <a:rPr lang="en-US" dirty="0"/>
              <a:t>measure the ability of the company to survive over a long period of time</a:t>
            </a:r>
          </a:p>
          <a:p>
            <a:pPr lvl="1"/>
            <a:r>
              <a:rPr lang="en-US" sz="4800" b="1" dirty="0">
                <a:solidFill>
                  <a:srgbClr val="FF7C80"/>
                </a:solidFill>
              </a:rPr>
              <a:t>Profitability Ratios </a:t>
            </a:r>
            <a:r>
              <a:rPr lang="en-US" sz="4800" dirty="0"/>
              <a:t>measure the income or operating success of a company for a given period of time</a:t>
            </a:r>
          </a:p>
          <a:p>
            <a:pPr lvl="1"/>
            <a:endParaRPr lang="en-US" sz="4800" dirty="0"/>
          </a:p>
          <a:p>
            <a:pPr lvl="1"/>
            <a:endParaRPr lang="en-US" sz="4800" dirty="0"/>
          </a:p>
          <a:p>
            <a:pPr lvl="1"/>
            <a:endParaRPr lang="en-US" dirty="0"/>
          </a:p>
        </p:txBody>
      </p:sp>
      <p:pic>
        <p:nvPicPr>
          <p:cNvPr id="4" name="Picture 4" descr="ç¸å³å¾ç">
            <a:extLst>
              <a:ext uri="{FF2B5EF4-FFF2-40B4-BE49-F238E27FC236}">
                <a16:creationId xmlns:a16="http://schemas.microsoft.com/office/drawing/2014/main" id="{74F63042-8FC9-4925-9101-7DE5B8C959B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17599" y="2181964"/>
            <a:ext cx="7499999" cy="37894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âå¾å½¢âçå¾çæç´¢ç»æ">
            <a:extLst>
              <a:ext uri="{FF2B5EF4-FFF2-40B4-BE49-F238E27FC236}">
                <a16:creationId xmlns:a16="http://schemas.microsoft.com/office/drawing/2014/main" id="{04A096C4-AAE0-4E35-97F2-CE8DDAA054ED}"/>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117597" y="2181964"/>
            <a:ext cx="7311454" cy="37894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9600B2-53E6-49E1-AC01-B363319FD89A}"/>
              </a:ext>
            </a:extLst>
          </p:cNvPr>
          <p:cNvSpPr/>
          <p:nvPr/>
        </p:nvSpPr>
        <p:spPr>
          <a:xfrm>
            <a:off x="8617598" y="2181964"/>
            <a:ext cx="7499998" cy="3789473"/>
          </a:xfrm>
          <a:prstGeom prst="rect">
            <a:avLst/>
          </a:prstGeom>
          <a:solidFill>
            <a:srgbClr val="8AC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rPr>
              <a:t>Ratio</a:t>
            </a:r>
          </a:p>
          <a:p>
            <a:pPr algn="ctr"/>
            <a:r>
              <a:rPr lang="en-US" sz="8800" b="1" dirty="0">
                <a:solidFill>
                  <a:schemeClr val="bg1"/>
                </a:solidFill>
              </a:rPr>
              <a:t>analysis </a:t>
            </a:r>
            <a:endParaRPr lang="en-US" sz="8800" dirty="0">
              <a:solidFill>
                <a:schemeClr val="bg1"/>
              </a:solidFill>
            </a:endParaRPr>
          </a:p>
        </p:txBody>
      </p:sp>
      <p:sp>
        <p:nvSpPr>
          <p:cNvPr id="7" name="Footer Placeholder 6">
            <a:extLst>
              <a:ext uri="{FF2B5EF4-FFF2-40B4-BE49-F238E27FC236}">
                <a16:creationId xmlns:a16="http://schemas.microsoft.com/office/drawing/2014/main" id="{19B10D3F-EB70-4483-A9BD-FEDBEB51A83A}"/>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8" name="Slide Number Placeholder 7">
            <a:extLst>
              <a:ext uri="{FF2B5EF4-FFF2-40B4-BE49-F238E27FC236}">
                <a16:creationId xmlns:a16="http://schemas.microsoft.com/office/drawing/2014/main" id="{70442B99-18AB-4B56-B3AE-412503D9FAF6}"/>
              </a:ext>
            </a:extLst>
          </p:cNvPr>
          <p:cNvSpPr>
            <a:spLocks noGrp="1"/>
          </p:cNvSpPr>
          <p:nvPr>
            <p:ph type="sldNum" sz="quarter" idx="12"/>
          </p:nvPr>
        </p:nvSpPr>
        <p:spPr/>
        <p:txBody>
          <a:bodyPr/>
          <a:lstStyle/>
          <a:p>
            <a:fld id="{EBE3AD81-3AD4-9C46-856E-C08CF1183C60}" type="slidenum">
              <a:rPr lang="en-US" smtClean="0"/>
              <a:pPr/>
              <a:t>15</a:t>
            </a:fld>
            <a:endParaRPr lang="en-US" dirty="0"/>
          </a:p>
        </p:txBody>
      </p:sp>
    </p:spTree>
    <p:extLst>
      <p:ext uri="{BB962C8B-B14F-4D97-AF65-F5344CB8AC3E}">
        <p14:creationId xmlns:p14="http://schemas.microsoft.com/office/powerpoint/2010/main" val="3361888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BC0BC-79D2-415F-9DF6-C02F138F0DF0}"/>
              </a:ext>
            </a:extLst>
          </p:cNvPr>
          <p:cNvSpPr>
            <a:spLocks noGrp="1"/>
          </p:cNvSpPr>
          <p:nvPr>
            <p:ph type="title"/>
          </p:nvPr>
        </p:nvSpPr>
        <p:spPr/>
        <p:txBody>
          <a:bodyPr/>
          <a:lstStyle/>
          <a:p>
            <a:r>
              <a:rPr lang="en-US" altLang="zh-CN" dirty="0"/>
              <a:t>Using ratios to assess risk and profitability</a:t>
            </a:r>
            <a:endParaRPr lang="en-US" dirty="0"/>
          </a:p>
        </p:txBody>
      </p:sp>
      <p:graphicFrame>
        <p:nvGraphicFramePr>
          <p:cNvPr id="4" name="Content Placeholder 3">
            <a:extLst>
              <a:ext uri="{FF2B5EF4-FFF2-40B4-BE49-F238E27FC236}">
                <a16:creationId xmlns:a16="http://schemas.microsoft.com/office/drawing/2014/main" id="{70778B93-4707-4228-B8F1-EAC82CAB72DF}"/>
              </a:ext>
            </a:extLst>
          </p:cNvPr>
          <p:cNvGraphicFramePr>
            <a:graphicFrameLocks noGrp="1"/>
          </p:cNvGraphicFramePr>
          <p:nvPr>
            <p:ph sz="quarter" idx="13"/>
            <p:extLst>
              <p:ext uri="{D42A27DB-BD31-4B8C-83A1-F6EECF244321}">
                <p14:modId xmlns:p14="http://schemas.microsoft.com/office/powerpoint/2010/main" val="2625593730"/>
              </p:ext>
            </p:extLst>
          </p:nvPr>
        </p:nvGraphicFramePr>
        <p:xfrm>
          <a:off x="990600" y="2330450"/>
          <a:ext cx="22301200" cy="1003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E5404CF2-E8B2-4D2E-8AE5-ACDCA43B77B0}"/>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6" name="Slide Number Placeholder 5">
            <a:extLst>
              <a:ext uri="{FF2B5EF4-FFF2-40B4-BE49-F238E27FC236}">
                <a16:creationId xmlns:a16="http://schemas.microsoft.com/office/drawing/2014/main" id="{23959D23-2400-4653-8C81-9AAD09D06162}"/>
              </a:ext>
            </a:extLst>
          </p:cNvPr>
          <p:cNvSpPr>
            <a:spLocks noGrp="1"/>
          </p:cNvSpPr>
          <p:nvPr>
            <p:ph type="sldNum" sz="quarter" idx="12"/>
          </p:nvPr>
        </p:nvSpPr>
        <p:spPr/>
        <p:txBody>
          <a:bodyPr/>
          <a:lstStyle/>
          <a:p>
            <a:fld id="{EBE3AD81-3AD4-9C46-856E-C08CF1183C60}" type="slidenum">
              <a:rPr lang="en-US" smtClean="0"/>
              <a:pPr/>
              <a:t>16</a:t>
            </a:fld>
            <a:endParaRPr lang="en-US" dirty="0"/>
          </a:p>
        </p:txBody>
      </p:sp>
    </p:spTree>
    <p:extLst>
      <p:ext uri="{BB962C8B-B14F-4D97-AF65-F5344CB8AC3E}">
        <p14:creationId xmlns:p14="http://schemas.microsoft.com/office/powerpoint/2010/main" val="1960673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Liquidity Ratios</a:t>
            </a:r>
          </a:p>
        </p:txBody>
      </p:sp>
      <p:sp>
        <p:nvSpPr>
          <p:cNvPr id="5" name="Rectangle: Rounded Corners 4">
            <a:extLst>
              <a:ext uri="{FF2B5EF4-FFF2-40B4-BE49-F238E27FC236}">
                <a16:creationId xmlns:a16="http://schemas.microsoft.com/office/drawing/2014/main" id="{A6AF6DCC-0FC4-4001-9518-23E882584B4A}"/>
              </a:ext>
            </a:extLst>
          </p:cNvPr>
          <p:cNvSpPr/>
          <p:nvPr/>
        </p:nvSpPr>
        <p:spPr>
          <a:xfrm>
            <a:off x="5499278" y="2330380"/>
            <a:ext cx="17887771" cy="9865914"/>
          </a:xfrm>
          <a:prstGeom prst="roundRect">
            <a:avLst>
              <a:gd name="adj" fmla="val 3719"/>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Liquidity Ratios </a:t>
            </a:r>
          </a:p>
          <a:p>
            <a:pPr algn="ctr"/>
            <a:endParaRPr lang="en-US" sz="5400" dirty="0">
              <a:solidFill>
                <a:schemeClr val="tx2"/>
              </a:solidFill>
            </a:endParaRPr>
          </a:p>
          <a:p>
            <a:pPr marL="571500" indent="-571500">
              <a:buFont typeface="Arial" panose="020B0604020202020204" pitchFamily="34" charset="0"/>
              <a:buChar char="•"/>
            </a:pPr>
            <a:r>
              <a:rPr lang="en-US" sz="5400" dirty="0">
                <a:solidFill>
                  <a:schemeClr val="tx2"/>
                </a:solidFill>
              </a:rPr>
              <a:t>Short-term creditors such as bankers and suppliers are particularly interested in assessing liquidity</a:t>
            </a:r>
          </a:p>
          <a:p>
            <a:pPr marL="571500" indent="-571500">
              <a:buFont typeface="Arial" panose="020B0604020202020204" pitchFamily="34" charset="0"/>
              <a:buChar char="•"/>
            </a:pPr>
            <a:r>
              <a:rPr lang="en-US" sz="5400" dirty="0">
                <a:solidFill>
                  <a:schemeClr val="tx2"/>
                </a:solidFill>
              </a:rPr>
              <a:t>Ratios include the current ratio, the acid-test ratio, accounts receivable turnover, and inventory turnover</a:t>
            </a:r>
          </a:p>
        </p:txBody>
      </p:sp>
      <p:sp>
        <p:nvSpPr>
          <p:cNvPr id="6" name="Straight Connector 3">
            <a:extLst>
              <a:ext uri="{FF2B5EF4-FFF2-40B4-BE49-F238E27FC236}">
                <a16:creationId xmlns:a16="http://schemas.microsoft.com/office/drawing/2014/main" id="{0D11BC2C-DF3C-41C1-8A35-BAF0713704AD}"/>
              </a:ext>
            </a:extLst>
          </p:cNvPr>
          <p:cNvSpPr/>
          <p:nvPr/>
        </p:nvSpPr>
        <p:spPr>
          <a:xfrm>
            <a:off x="1488240" y="3424583"/>
            <a:ext cx="222494" cy="5455552"/>
          </a:xfrm>
          <a:custGeom>
            <a:avLst/>
            <a:gdLst/>
            <a:ahLst/>
            <a:cxnLst/>
            <a:rect l="0" t="0" r="0" b="0"/>
            <a:pathLst>
              <a:path>
                <a:moveTo>
                  <a:pt x="0" y="0"/>
                </a:moveTo>
                <a:lnTo>
                  <a:pt x="0" y="5455552"/>
                </a:lnTo>
                <a:lnTo>
                  <a:pt x="222494" y="5455552"/>
                </a:lnTo>
              </a:path>
            </a:pathLst>
          </a:custGeom>
          <a:noFill/>
          <a:ln w="76200">
            <a:solidFill>
              <a:srgbClr val="FFC00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7" name="Straight Connector 4">
            <a:extLst>
              <a:ext uri="{FF2B5EF4-FFF2-40B4-BE49-F238E27FC236}">
                <a16:creationId xmlns:a16="http://schemas.microsoft.com/office/drawing/2014/main" id="{4557FA16-E6C9-4505-8FBA-BF88879CC8A4}"/>
              </a:ext>
            </a:extLst>
          </p:cNvPr>
          <p:cNvSpPr/>
          <p:nvPr/>
        </p:nvSpPr>
        <p:spPr>
          <a:xfrm>
            <a:off x="1488240" y="3424583"/>
            <a:ext cx="232710" cy="3960014"/>
          </a:xfrm>
          <a:custGeom>
            <a:avLst/>
            <a:gdLst/>
            <a:ahLst/>
            <a:cxnLst/>
            <a:rect l="0" t="0" r="0" b="0"/>
            <a:pathLst>
              <a:path>
                <a:moveTo>
                  <a:pt x="0" y="0"/>
                </a:moveTo>
                <a:lnTo>
                  <a:pt x="0" y="3960014"/>
                </a:lnTo>
                <a:lnTo>
                  <a:pt x="232710" y="3960014"/>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8" name="Straight Connector 5">
            <a:extLst>
              <a:ext uri="{FF2B5EF4-FFF2-40B4-BE49-F238E27FC236}">
                <a16:creationId xmlns:a16="http://schemas.microsoft.com/office/drawing/2014/main" id="{19F92842-F167-4C03-AA67-8857A6949E0D}"/>
              </a:ext>
            </a:extLst>
          </p:cNvPr>
          <p:cNvSpPr/>
          <p:nvPr/>
        </p:nvSpPr>
        <p:spPr>
          <a:xfrm>
            <a:off x="1488240" y="3424583"/>
            <a:ext cx="232710" cy="2464477"/>
          </a:xfrm>
          <a:custGeom>
            <a:avLst/>
            <a:gdLst/>
            <a:ahLst/>
            <a:cxnLst/>
            <a:rect l="0" t="0" r="0" b="0"/>
            <a:pathLst>
              <a:path>
                <a:moveTo>
                  <a:pt x="0" y="0"/>
                </a:moveTo>
                <a:lnTo>
                  <a:pt x="0" y="2464477"/>
                </a:lnTo>
                <a:lnTo>
                  <a:pt x="232710" y="2464477"/>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9" name="Straight Connector 6">
            <a:extLst>
              <a:ext uri="{FF2B5EF4-FFF2-40B4-BE49-F238E27FC236}">
                <a16:creationId xmlns:a16="http://schemas.microsoft.com/office/drawing/2014/main" id="{B7884EDC-548A-4EFF-8B71-CA9AEB7CCC7D}"/>
              </a:ext>
            </a:extLst>
          </p:cNvPr>
          <p:cNvSpPr/>
          <p:nvPr/>
        </p:nvSpPr>
        <p:spPr>
          <a:xfrm>
            <a:off x="1488240" y="3424583"/>
            <a:ext cx="232710" cy="968939"/>
          </a:xfrm>
          <a:custGeom>
            <a:avLst/>
            <a:gdLst/>
            <a:ahLst/>
            <a:cxnLst/>
            <a:rect l="0" t="0" r="0" b="0"/>
            <a:pathLst>
              <a:path>
                <a:moveTo>
                  <a:pt x="0" y="0"/>
                </a:moveTo>
                <a:lnTo>
                  <a:pt x="0" y="968939"/>
                </a:lnTo>
                <a:lnTo>
                  <a:pt x="232710" y="968939"/>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10" name="Group 9">
            <a:extLst>
              <a:ext uri="{FF2B5EF4-FFF2-40B4-BE49-F238E27FC236}">
                <a16:creationId xmlns:a16="http://schemas.microsoft.com/office/drawing/2014/main" id="{70EFB32B-5642-496C-81DD-9211ABDCF2F5}"/>
              </a:ext>
            </a:extLst>
          </p:cNvPr>
          <p:cNvGrpSpPr/>
          <p:nvPr/>
        </p:nvGrpSpPr>
        <p:grpSpPr>
          <a:xfrm>
            <a:off x="1159603" y="2371387"/>
            <a:ext cx="3286369" cy="1053195"/>
            <a:chOff x="1639194" y="2994364"/>
            <a:chExt cx="3286369" cy="1053195"/>
          </a:xfrm>
          <a:scene3d>
            <a:camera prst="orthographicFront"/>
            <a:lightRig rig="flat" dir="t"/>
          </a:scene3d>
        </p:grpSpPr>
        <p:sp>
          <p:nvSpPr>
            <p:cNvPr id="23" name="Rectangle 22">
              <a:extLst>
                <a:ext uri="{FF2B5EF4-FFF2-40B4-BE49-F238E27FC236}">
                  <a16:creationId xmlns:a16="http://schemas.microsoft.com/office/drawing/2014/main" id="{A0BF775A-7F9E-4484-B119-FE7556A65461}"/>
                </a:ext>
              </a:extLst>
            </p:cNvPr>
            <p:cNvSpPr/>
            <p:nvPr/>
          </p:nvSpPr>
          <p:spPr>
            <a:xfrm>
              <a:off x="1639194" y="2994364"/>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4" name="TextBox 23">
              <a:extLst>
                <a:ext uri="{FF2B5EF4-FFF2-40B4-BE49-F238E27FC236}">
                  <a16:creationId xmlns:a16="http://schemas.microsoft.com/office/drawing/2014/main" id="{B886C4D8-42C0-4BCA-AC10-8EAE5B99935D}"/>
                </a:ext>
              </a:extLst>
            </p:cNvPr>
            <p:cNvSpPr txBox="1"/>
            <p:nvPr/>
          </p:nvSpPr>
          <p:spPr>
            <a:xfrm>
              <a:off x="1639194"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FFC000"/>
                  </a:solidFill>
                </a:rPr>
                <a:t>Liquidity</a:t>
              </a:r>
              <a:endParaRPr lang="en-US" sz="2800" b="1" kern="1200" dirty="0">
                <a:solidFill>
                  <a:srgbClr val="FFC000"/>
                </a:solidFill>
              </a:endParaRPr>
            </a:p>
          </p:txBody>
        </p:sp>
      </p:grpSp>
      <p:grpSp>
        <p:nvGrpSpPr>
          <p:cNvPr id="11" name="Group 10">
            <a:extLst>
              <a:ext uri="{FF2B5EF4-FFF2-40B4-BE49-F238E27FC236}">
                <a16:creationId xmlns:a16="http://schemas.microsoft.com/office/drawing/2014/main" id="{F885F0DB-D5BD-4118-9DE4-EFF13A843308}"/>
              </a:ext>
            </a:extLst>
          </p:cNvPr>
          <p:cNvGrpSpPr/>
          <p:nvPr/>
        </p:nvGrpSpPr>
        <p:grpSpPr>
          <a:xfrm>
            <a:off x="1720951" y="3866925"/>
            <a:ext cx="3286369" cy="1053195"/>
            <a:chOff x="2200542" y="4489902"/>
            <a:chExt cx="3286369" cy="1053195"/>
          </a:xfrm>
          <a:scene3d>
            <a:camera prst="orthographicFront"/>
            <a:lightRig rig="flat" dir="t"/>
          </a:scene3d>
        </p:grpSpPr>
        <p:sp>
          <p:nvSpPr>
            <p:cNvPr id="21" name="Rectangle 20">
              <a:extLst>
                <a:ext uri="{FF2B5EF4-FFF2-40B4-BE49-F238E27FC236}">
                  <a16:creationId xmlns:a16="http://schemas.microsoft.com/office/drawing/2014/main" id="{29AAD892-45E8-4257-882D-1DEC88B54B63}"/>
                </a:ext>
              </a:extLst>
            </p:cNvPr>
            <p:cNvSpPr/>
            <p:nvPr/>
          </p:nvSpPr>
          <p:spPr>
            <a:xfrm>
              <a:off x="2200542" y="4489902"/>
              <a:ext cx="3286369" cy="1053195"/>
            </a:xfrm>
            <a:prstGeom prst="rect">
              <a:avLst/>
            </a:prstGeom>
            <a:solidFill>
              <a:schemeClr val="bg1"/>
            </a:solidFill>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45A99CAD-876F-47EA-9215-370CAEA54D2F}"/>
                </a:ext>
              </a:extLst>
            </p:cNvPr>
            <p:cNvSpPr txBox="1"/>
            <p:nvPr/>
          </p:nvSpPr>
          <p:spPr>
            <a:xfrm>
              <a:off x="2200542" y="4489902"/>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Current ratio</a:t>
              </a:r>
            </a:p>
          </p:txBody>
        </p:sp>
      </p:grpSp>
      <p:grpSp>
        <p:nvGrpSpPr>
          <p:cNvPr id="12" name="Group 11">
            <a:extLst>
              <a:ext uri="{FF2B5EF4-FFF2-40B4-BE49-F238E27FC236}">
                <a16:creationId xmlns:a16="http://schemas.microsoft.com/office/drawing/2014/main" id="{22047BEE-C0F7-4B5C-A5C1-2E7366D4E9F9}"/>
              </a:ext>
            </a:extLst>
          </p:cNvPr>
          <p:cNvGrpSpPr/>
          <p:nvPr/>
        </p:nvGrpSpPr>
        <p:grpSpPr>
          <a:xfrm>
            <a:off x="1720951" y="5362462"/>
            <a:ext cx="3286369" cy="1053195"/>
            <a:chOff x="2200542" y="5985439"/>
            <a:chExt cx="3286369" cy="1053195"/>
          </a:xfrm>
          <a:scene3d>
            <a:camera prst="orthographicFront"/>
            <a:lightRig rig="flat" dir="t"/>
          </a:scene3d>
        </p:grpSpPr>
        <p:sp>
          <p:nvSpPr>
            <p:cNvPr id="19" name="Rectangle 18">
              <a:extLst>
                <a:ext uri="{FF2B5EF4-FFF2-40B4-BE49-F238E27FC236}">
                  <a16:creationId xmlns:a16="http://schemas.microsoft.com/office/drawing/2014/main" id="{1F35AD67-770C-4AC5-8CA2-8A55616CE1AA}"/>
                </a:ext>
              </a:extLst>
            </p:cNvPr>
            <p:cNvSpPr/>
            <p:nvPr/>
          </p:nvSpPr>
          <p:spPr>
            <a:xfrm>
              <a:off x="2200542" y="5985439"/>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0" name="TextBox 19">
              <a:extLst>
                <a:ext uri="{FF2B5EF4-FFF2-40B4-BE49-F238E27FC236}">
                  <a16:creationId xmlns:a16="http://schemas.microsoft.com/office/drawing/2014/main" id="{E81E2883-E621-4802-A2E6-B74E1A3AA476}"/>
                </a:ext>
              </a:extLst>
            </p:cNvPr>
            <p:cNvSpPr txBox="1"/>
            <p:nvPr/>
          </p:nvSpPr>
          <p:spPr>
            <a:xfrm>
              <a:off x="2200542"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Acid-test (quick) ratio</a:t>
              </a:r>
            </a:p>
          </p:txBody>
        </p:sp>
      </p:grpSp>
      <p:grpSp>
        <p:nvGrpSpPr>
          <p:cNvPr id="13" name="Group 12">
            <a:extLst>
              <a:ext uri="{FF2B5EF4-FFF2-40B4-BE49-F238E27FC236}">
                <a16:creationId xmlns:a16="http://schemas.microsoft.com/office/drawing/2014/main" id="{0F9EF587-7414-4E88-9872-1714192039A5}"/>
              </a:ext>
            </a:extLst>
          </p:cNvPr>
          <p:cNvGrpSpPr/>
          <p:nvPr/>
        </p:nvGrpSpPr>
        <p:grpSpPr>
          <a:xfrm>
            <a:off x="1720951" y="6858000"/>
            <a:ext cx="3286369" cy="1053195"/>
            <a:chOff x="2200542" y="7480977"/>
            <a:chExt cx="3286369" cy="1053195"/>
          </a:xfrm>
          <a:scene3d>
            <a:camera prst="orthographicFront"/>
            <a:lightRig rig="flat" dir="t"/>
          </a:scene3d>
        </p:grpSpPr>
        <p:sp>
          <p:nvSpPr>
            <p:cNvPr id="17" name="Rectangle 16">
              <a:extLst>
                <a:ext uri="{FF2B5EF4-FFF2-40B4-BE49-F238E27FC236}">
                  <a16:creationId xmlns:a16="http://schemas.microsoft.com/office/drawing/2014/main" id="{0B7C555B-1CF9-4DD6-B334-736DF062BE04}"/>
                </a:ext>
              </a:extLst>
            </p:cNvPr>
            <p:cNvSpPr/>
            <p:nvPr/>
          </p:nvSpPr>
          <p:spPr>
            <a:xfrm>
              <a:off x="2200542" y="7480977"/>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78478DF3-9583-4F96-9348-CD439D61175E}"/>
                </a:ext>
              </a:extLst>
            </p:cNvPr>
            <p:cNvSpPr txBox="1"/>
            <p:nvPr/>
          </p:nvSpPr>
          <p:spPr>
            <a:xfrm>
              <a:off x="2200542" y="7480977"/>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Accounts receivable turnover</a:t>
              </a:r>
            </a:p>
          </p:txBody>
        </p:sp>
      </p:grpSp>
      <p:grpSp>
        <p:nvGrpSpPr>
          <p:cNvPr id="14" name="Group 13">
            <a:extLst>
              <a:ext uri="{FF2B5EF4-FFF2-40B4-BE49-F238E27FC236}">
                <a16:creationId xmlns:a16="http://schemas.microsoft.com/office/drawing/2014/main" id="{EEA86796-5A8C-4E5A-8D66-7A0DFA426D2F}"/>
              </a:ext>
            </a:extLst>
          </p:cNvPr>
          <p:cNvGrpSpPr/>
          <p:nvPr/>
        </p:nvGrpSpPr>
        <p:grpSpPr>
          <a:xfrm>
            <a:off x="1710735" y="8353537"/>
            <a:ext cx="3282704" cy="1053195"/>
            <a:chOff x="2190326" y="8976514"/>
            <a:chExt cx="3282704" cy="1053195"/>
          </a:xfrm>
          <a:scene3d>
            <a:camera prst="orthographicFront"/>
            <a:lightRig rig="flat" dir="t"/>
          </a:scene3d>
        </p:grpSpPr>
        <p:sp>
          <p:nvSpPr>
            <p:cNvPr id="15" name="Rectangle 14">
              <a:extLst>
                <a:ext uri="{FF2B5EF4-FFF2-40B4-BE49-F238E27FC236}">
                  <a16:creationId xmlns:a16="http://schemas.microsoft.com/office/drawing/2014/main" id="{4C947205-B135-4645-AEDD-85FEA491417A}"/>
                </a:ext>
              </a:extLst>
            </p:cNvPr>
            <p:cNvSpPr/>
            <p:nvPr/>
          </p:nvSpPr>
          <p:spPr>
            <a:xfrm>
              <a:off x="2190326" y="8976514"/>
              <a:ext cx="3282704"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6" name="TextBox 15">
              <a:extLst>
                <a:ext uri="{FF2B5EF4-FFF2-40B4-BE49-F238E27FC236}">
                  <a16:creationId xmlns:a16="http://schemas.microsoft.com/office/drawing/2014/main" id="{ADF1A9DE-42A0-423B-98B0-A9851FC64FE9}"/>
                </a:ext>
              </a:extLst>
            </p:cNvPr>
            <p:cNvSpPr txBox="1"/>
            <p:nvPr/>
          </p:nvSpPr>
          <p:spPr>
            <a:xfrm>
              <a:off x="2190326" y="8976514"/>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2"/>
                  </a:solidFill>
                </a:rPr>
                <a:t>Inventory turnover</a:t>
              </a:r>
              <a:endParaRPr lang="en-US" sz="2800" kern="1200" dirty="0">
                <a:solidFill>
                  <a:schemeClr val="tx2"/>
                </a:solidFill>
              </a:endParaRPr>
            </a:p>
          </p:txBody>
        </p:sp>
      </p:grpSp>
      <p:sp>
        <p:nvSpPr>
          <p:cNvPr id="25" name="Footer Placeholder 24">
            <a:extLst>
              <a:ext uri="{FF2B5EF4-FFF2-40B4-BE49-F238E27FC236}">
                <a16:creationId xmlns:a16="http://schemas.microsoft.com/office/drawing/2014/main" id="{07689ECD-1268-4990-BB01-3594B4E3FEF6}"/>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26" name="Slide Number Placeholder 25">
            <a:extLst>
              <a:ext uri="{FF2B5EF4-FFF2-40B4-BE49-F238E27FC236}">
                <a16:creationId xmlns:a16="http://schemas.microsoft.com/office/drawing/2014/main" id="{EF8375AC-4777-46EA-801F-5D1AF5353489}"/>
              </a:ext>
            </a:extLst>
          </p:cNvPr>
          <p:cNvSpPr>
            <a:spLocks noGrp="1"/>
          </p:cNvSpPr>
          <p:nvPr>
            <p:ph type="sldNum" sz="quarter" idx="12"/>
          </p:nvPr>
        </p:nvSpPr>
        <p:spPr/>
        <p:txBody>
          <a:bodyPr/>
          <a:lstStyle/>
          <a:p>
            <a:fld id="{EBE3AD81-3AD4-9C46-856E-C08CF1183C60}" type="slidenum">
              <a:rPr lang="en-US" smtClean="0"/>
              <a:pPr/>
              <a:t>17</a:t>
            </a:fld>
            <a:endParaRPr lang="en-US" dirty="0"/>
          </a:p>
        </p:txBody>
      </p:sp>
    </p:spTree>
    <p:extLst>
      <p:ext uri="{BB962C8B-B14F-4D97-AF65-F5344CB8AC3E}">
        <p14:creationId xmlns:p14="http://schemas.microsoft.com/office/powerpoint/2010/main" val="52222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Liquidity Ratios</a:t>
            </a:r>
          </a:p>
        </p:txBody>
      </p:sp>
      <p:sp>
        <p:nvSpPr>
          <p:cNvPr id="5" name="Rectangle: Rounded Corners 4">
            <a:extLst>
              <a:ext uri="{FF2B5EF4-FFF2-40B4-BE49-F238E27FC236}">
                <a16:creationId xmlns:a16="http://schemas.microsoft.com/office/drawing/2014/main" id="{A6AF6DCC-0FC4-4001-9518-23E882584B4A}"/>
              </a:ext>
            </a:extLst>
          </p:cNvPr>
          <p:cNvSpPr/>
          <p:nvPr/>
        </p:nvSpPr>
        <p:spPr>
          <a:xfrm>
            <a:off x="5499278" y="2330380"/>
            <a:ext cx="17887771" cy="9865914"/>
          </a:xfrm>
          <a:prstGeom prst="roundRect">
            <a:avLst>
              <a:gd name="adj" fmla="val 3719"/>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2"/>
              </a:solidFill>
            </a:endParaRPr>
          </a:p>
        </p:txBody>
      </p:sp>
      <p:sp>
        <p:nvSpPr>
          <p:cNvPr id="6" name="Straight Connector 3">
            <a:extLst>
              <a:ext uri="{FF2B5EF4-FFF2-40B4-BE49-F238E27FC236}">
                <a16:creationId xmlns:a16="http://schemas.microsoft.com/office/drawing/2014/main" id="{0D11BC2C-DF3C-41C1-8A35-BAF0713704AD}"/>
              </a:ext>
            </a:extLst>
          </p:cNvPr>
          <p:cNvSpPr/>
          <p:nvPr/>
        </p:nvSpPr>
        <p:spPr>
          <a:xfrm>
            <a:off x="1488240" y="3424583"/>
            <a:ext cx="222494" cy="5455552"/>
          </a:xfrm>
          <a:custGeom>
            <a:avLst/>
            <a:gdLst/>
            <a:ahLst/>
            <a:cxnLst/>
            <a:rect l="0" t="0" r="0" b="0"/>
            <a:pathLst>
              <a:path>
                <a:moveTo>
                  <a:pt x="0" y="0"/>
                </a:moveTo>
                <a:lnTo>
                  <a:pt x="0" y="5455552"/>
                </a:lnTo>
                <a:lnTo>
                  <a:pt x="222494" y="5455552"/>
                </a:lnTo>
              </a:path>
            </a:pathLst>
          </a:custGeom>
          <a:noFill/>
          <a:ln w="76200">
            <a:solidFill>
              <a:srgbClr val="FFC00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7" name="Straight Connector 4">
            <a:extLst>
              <a:ext uri="{FF2B5EF4-FFF2-40B4-BE49-F238E27FC236}">
                <a16:creationId xmlns:a16="http://schemas.microsoft.com/office/drawing/2014/main" id="{4557FA16-E6C9-4505-8FBA-BF88879CC8A4}"/>
              </a:ext>
            </a:extLst>
          </p:cNvPr>
          <p:cNvSpPr/>
          <p:nvPr/>
        </p:nvSpPr>
        <p:spPr>
          <a:xfrm>
            <a:off x="1488240" y="3424583"/>
            <a:ext cx="232710" cy="3960014"/>
          </a:xfrm>
          <a:custGeom>
            <a:avLst/>
            <a:gdLst/>
            <a:ahLst/>
            <a:cxnLst/>
            <a:rect l="0" t="0" r="0" b="0"/>
            <a:pathLst>
              <a:path>
                <a:moveTo>
                  <a:pt x="0" y="0"/>
                </a:moveTo>
                <a:lnTo>
                  <a:pt x="0" y="3960014"/>
                </a:lnTo>
                <a:lnTo>
                  <a:pt x="232710" y="3960014"/>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8" name="Straight Connector 5">
            <a:extLst>
              <a:ext uri="{FF2B5EF4-FFF2-40B4-BE49-F238E27FC236}">
                <a16:creationId xmlns:a16="http://schemas.microsoft.com/office/drawing/2014/main" id="{19F92842-F167-4C03-AA67-8857A6949E0D}"/>
              </a:ext>
            </a:extLst>
          </p:cNvPr>
          <p:cNvSpPr/>
          <p:nvPr/>
        </p:nvSpPr>
        <p:spPr>
          <a:xfrm>
            <a:off x="1488240" y="3424583"/>
            <a:ext cx="232710" cy="2464477"/>
          </a:xfrm>
          <a:custGeom>
            <a:avLst/>
            <a:gdLst/>
            <a:ahLst/>
            <a:cxnLst/>
            <a:rect l="0" t="0" r="0" b="0"/>
            <a:pathLst>
              <a:path>
                <a:moveTo>
                  <a:pt x="0" y="0"/>
                </a:moveTo>
                <a:lnTo>
                  <a:pt x="0" y="2464477"/>
                </a:lnTo>
                <a:lnTo>
                  <a:pt x="232710" y="2464477"/>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9" name="Straight Connector 6">
            <a:extLst>
              <a:ext uri="{FF2B5EF4-FFF2-40B4-BE49-F238E27FC236}">
                <a16:creationId xmlns:a16="http://schemas.microsoft.com/office/drawing/2014/main" id="{B7884EDC-548A-4EFF-8B71-CA9AEB7CCC7D}"/>
              </a:ext>
            </a:extLst>
          </p:cNvPr>
          <p:cNvSpPr/>
          <p:nvPr/>
        </p:nvSpPr>
        <p:spPr>
          <a:xfrm>
            <a:off x="1488240" y="3424583"/>
            <a:ext cx="232710" cy="968939"/>
          </a:xfrm>
          <a:custGeom>
            <a:avLst/>
            <a:gdLst/>
            <a:ahLst/>
            <a:cxnLst/>
            <a:rect l="0" t="0" r="0" b="0"/>
            <a:pathLst>
              <a:path>
                <a:moveTo>
                  <a:pt x="0" y="0"/>
                </a:moveTo>
                <a:lnTo>
                  <a:pt x="0" y="968939"/>
                </a:lnTo>
                <a:lnTo>
                  <a:pt x="232710" y="968939"/>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10" name="Group 9">
            <a:extLst>
              <a:ext uri="{FF2B5EF4-FFF2-40B4-BE49-F238E27FC236}">
                <a16:creationId xmlns:a16="http://schemas.microsoft.com/office/drawing/2014/main" id="{70EFB32B-5642-496C-81DD-9211ABDCF2F5}"/>
              </a:ext>
            </a:extLst>
          </p:cNvPr>
          <p:cNvGrpSpPr/>
          <p:nvPr/>
        </p:nvGrpSpPr>
        <p:grpSpPr>
          <a:xfrm>
            <a:off x="1159603" y="2371387"/>
            <a:ext cx="3286369" cy="1053195"/>
            <a:chOff x="1639194" y="2994364"/>
            <a:chExt cx="3286369" cy="1053195"/>
          </a:xfrm>
          <a:scene3d>
            <a:camera prst="orthographicFront"/>
            <a:lightRig rig="flat" dir="t"/>
          </a:scene3d>
        </p:grpSpPr>
        <p:sp>
          <p:nvSpPr>
            <p:cNvPr id="23" name="Rectangle 22">
              <a:extLst>
                <a:ext uri="{FF2B5EF4-FFF2-40B4-BE49-F238E27FC236}">
                  <a16:creationId xmlns:a16="http://schemas.microsoft.com/office/drawing/2014/main" id="{A0BF775A-7F9E-4484-B119-FE7556A65461}"/>
                </a:ext>
              </a:extLst>
            </p:cNvPr>
            <p:cNvSpPr/>
            <p:nvPr/>
          </p:nvSpPr>
          <p:spPr>
            <a:xfrm>
              <a:off x="1639194" y="2994364"/>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4" name="TextBox 23">
              <a:extLst>
                <a:ext uri="{FF2B5EF4-FFF2-40B4-BE49-F238E27FC236}">
                  <a16:creationId xmlns:a16="http://schemas.microsoft.com/office/drawing/2014/main" id="{B886C4D8-42C0-4BCA-AC10-8EAE5B99935D}"/>
                </a:ext>
              </a:extLst>
            </p:cNvPr>
            <p:cNvSpPr txBox="1"/>
            <p:nvPr/>
          </p:nvSpPr>
          <p:spPr>
            <a:xfrm>
              <a:off x="1639194"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FFC000"/>
                  </a:solidFill>
                </a:rPr>
                <a:t>Liquidity</a:t>
              </a:r>
              <a:endParaRPr lang="en-US" sz="2800" b="1" kern="1200" dirty="0">
                <a:solidFill>
                  <a:srgbClr val="FFC000"/>
                </a:solidFill>
              </a:endParaRPr>
            </a:p>
          </p:txBody>
        </p:sp>
      </p:grpSp>
      <p:grpSp>
        <p:nvGrpSpPr>
          <p:cNvPr id="11" name="Group 10">
            <a:extLst>
              <a:ext uri="{FF2B5EF4-FFF2-40B4-BE49-F238E27FC236}">
                <a16:creationId xmlns:a16="http://schemas.microsoft.com/office/drawing/2014/main" id="{F885F0DB-D5BD-4118-9DE4-EFF13A843308}"/>
              </a:ext>
            </a:extLst>
          </p:cNvPr>
          <p:cNvGrpSpPr/>
          <p:nvPr/>
        </p:nvGrpSpPr>
        <p:grpSpPr>
          <a:xfrm>
            <a:off x="1720951" y="3866925"/>
            <a:ext cx="3286369" cy="1053195"/>
            <a:chOff x="2200542" y="4489902"/>
            <a:chExt cx="3286369" cy="1053195"/>
          </a:xfrm>
          <a:scene3d>
            <a:camera prst="orthographicFront"/>
            <a:lightRig rig="flat" dir="t"/>
          </a:scene3d>
        </p:grpSpPr>
        <p:sp>
          <p:nvSpPr>
            <p:cNvPr id="21" name="Rectangle 20">
              <a:extLst>
                <a:ext uri="{FF2B5EF4-FFF2-40B4-BE49-F238E27FC236}">
                  <a16:creationId xmlns:a16="http://schemas.microsoft.com/office/drawing/2014/main" id="{29AAD892-45E8-4257-882D-1DEC88B54B63}"/>
                </a:ext>
              </a:extLst>
            </p:cNvPr>
            <p:cNvSpPr/>
            <p:nvPr/>
          </p:nvSpPr>
          <p:spPr>
            <a:xfrm>
              <a:off x="2200542" y="4489902"/>
              <a:ext cx="3286369" cy="1053195"/>
            </a:xfrm>
            <a:prstGeom prst="rect">
              <a:avLst/>
            </a:prstGeom>
            <a:solidFill>
              <a:schemeClr val="bg1"/>
            </a:solidFill>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45A99CAD-876F-47EA-9215-370CAEA54D2F}"/>
                </a:ext>
              </a:extLst>
            </p:cNvPr>
            <p:cNvSpPr txBox="1"/>
            <p:nvPr/>
          </p:nvSpPr>
          <p:spPr>
            <a:xfrm>
              <a:off x="2200542" y="4489902"/>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Current ratio</a:t>
              </a:r>
            </a:p>
          </p:txBody>
        </p:sp>
      </p:grpSp>
      <p:grpSp>
        <p:nvGrpSpPr>
          <p:cNvPr id="12" name="Group 11">
            <a:extLst>
              <a:ext uri="{FF2B5EF4-FFF2-40B4-BE49-F238E27FC236}">
                <a16:creationId xmlns:a16="http://schemas.microsoft.com/office/drawing/2014/main" id="{22047BEE-C0F7-4B5C-A5C1-2E7366D4E9F9}"/>
              </a:ext>
            </a:extLst>
          </p:cNvPr>
          <p:cNvGrpSpPr/>
          <p:nvPr/>
        </p:nvGrpSpPr>
        <p:grpSpPr>
          <a:xfrm>
            <a:off x="1720951" y="5362462"/>
            <a:ext cx="3286369" cy="1053195"/>
            <a:chOff x="2200542" y="5985439"/>
            <a:chExt cx="3286369" cy="1053195"/>
          </a:xfrm>
          <a:scene3d>
            <a:camera prst="orthographicFront"/>
            <a:lightRig rig="flat" dir="t"/>
          </a:scene3d>
        </p:grpSpPr>
        <p:sp>
          <p:nvSpPr>
            <p:cNvPr id="19" name="Rectangle 18">
              <a:extLst>
                <a:ext uri="{FF2B5EF4-FFF2-40B4-BE49-F238E27FC236}">
                  <a16:creationId xmlns:a16="http://schemas.microsoft.com/office/drawing/2014/main" id="{1F35AD67-770C-4AC5-8CA2-8A55616CE1AA}"/>
                </a:ext>
              </a:extLst>
            </p:cNvPr>
            <p:cNvSpPr/>
            <p:nvPr/>
          </p:nvSpPr>
          <p:spPr>
            <a:xfrm>
              <a:off x="2200542" y="5985439"/>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0" name="TextBox 19">
              <a:extLst>
                <a:ext uri="{FF2B5EF4-FFF2-40B4-BE49-F238E27FC236}">
                  <a16:creationId xmlns:a16="http://schemas.microsoft.com/office/drawing/2014/main" id="{E81E2883-E621-4802-A2E6-B74E1A3AA476}"/>
                </a:ext>
              </a:extLst>
            </p:cNvPr>
            <p:cNvSpPr txBox="1"/>
            <p:nvPr/>
          </p:nvSpPr>
          <p:spPr>
            <a:xfrm>
              <a:off x="2200542"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Acid-test (quick) ratio</a:t>
              </a:r>
            </a:p>
          </p:txBody>
        </p:sp>
      </p:grpSp>
      <p:grpSp>
        <p:nvGrpSpPr>
          <p:cNvPr id="13" name="Group 12">
            <a:extLst>
              <a:ext uri="{FF2B5EF4-FFF2-40B4-BE49-F238E27FC236}">
                <a16:creationId xmlns:a16="http://schemas.microsoft.com/office/drawing/2014/main" id="{0F9EF587-7414-4E88-9872-1714192039A5}"/>
              </a:ext>
            </a:extLst>
          </p:cNvPr>
          <p:cNvGrpSpPr/>
          <p:nvPr/>
        </p:nvGrpSpPr>
        <p:grpSpPr>
          <a:xfrm>
            <a:off x="1720951" y="6858000"/>
            <a:ext cx="3286369" cy="1053195"/>
            <a:chOff x="2200542" y="7480977"/>
            <a:chExt cx="3286369" cy="1053195"/>
          </a:xfrm>
          <a:scene3d>
            <a:camera prst="orthographicFront"/>
            <a:lightRig rig="flat" dir="t"/>
          </a:scene3d>
        </p:grpSpPr>
        <p:sp>
          <p:nvSpPr>
            <p:cNvPr id="17" name="Rectangle 16">
              <a:extLst>
                <a:ext uri="{FF2B5EF4-FFF2-40B4-BE49-F238E27FC236}">
                  <a16:creationId xmlns:a16="http://schemas.microsoft.com/office/drawing/2014/main" id="{0B7C555B-1CF9-4DD6-B334-736DF062BE04}"/>
                </a:ext>
              </a:extLst>
            </p:cNvPr>
            <p:cNvSpPr/>
            <p:nvPr/>
          </p:nvSpPr>
          <p:spPr>
            <a:xfrm>
              <a:off x="2200542" y="7480977"/>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78478DF3-9583-4F96-9348-CD439D61175E}"/>
                </a:ext>
              </a:extLst>
            </p:cNvPr>
            <p:cNvSpPr txBox="1"/>
            <p:nvPr/>
          </p:nvSpPr>
          <p:spPr>
            <a:xfrm>
              <a:off x="2200542" y="7480977"/>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Accounts receivable turnover</a:t>
              </a:r>
            </a:p>
          </p:txBody>
        </p:sp>
      </p:grpSp>
      <p:grpSp>
        <p:nvGrpSpPr>
          <p:cNvPr id="14" name="Group 13">
            <a:extLst>
              <a:ext uri="{FF2B5EF4-FFF2-40B4-BE49-F238E27FC236}">
                <a16:creationId xmlns:a16="http://schemas.microsoft.com/office/drawing/2014/main" id="{EEA86796-5A8C-4E5A-8D66-7A0DFA426D2F}"/>
              </a:ext>
            </a:extLst>
          </p:cNvPr>
          <p:cNvGrpSpPr/>
          <p:nvPr/>
        </p:nvGrpSpPr>
        <p:grpSpPr>
          <a:xfrm>
            <a:off x="1710735" y="8353537"/>
            <a:ext cx="3282704" cy="1053195"/>
            <a:chOff x="2190326" y="8976514"/>
            <a:chExt cx="3282704" cy="1053195"/>
          </a:xfrm>
          <a:scene3d>
            <a:camera prst="orthographicFront"/>
            <a:lightRig rig="flat" dir="t"/>
          </a:scene3d>
        </p:grpSpPr>
        <p:sp>
          <p:nvSpPr>
            <p:cNvPr id="15" name="Rectangle 14">
              <a:extLst>
                <a:ext uri="{FF2B5EF4-FFF2-40B4-BE49-F238E27FC236}">
                  <a16:creationId xmlns:a16="http://schemas.microsoft.com/office/drawing/2014/main" id="{4C947205-B135-4645-AEDD-85FEA491417A}"/>
                </a:ext>
              </a:extLst>
            </p:cNvPr>
            <p:cNvSpPr/>
            <p:nvPr/>
          </p:nvSpPr>
          <p:spPr>
            <a:xfrm>
              <a:off x="2190326" y="8976514"/>
              <a:ext cx="3282704"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6" name="TextBox 15">
              <a:extLst>
                <a:ext uri="{FF2B5EF4-FFF2-40B4-BE49-F238E27FC236}">
                  <a16:creationId xmlns:a16="http://schemas.microsoft.com/office/drawing/2014/main" id="{ADF1A9DE-42A0-423B-98B0-A9851FC64FE9}"/>
                </a:ext>
              </a:extLst>
            </p:cNvPr>
            <p:cNvSpPr txBox="1"/>
            <p:nvPr/>
          </p:nvSpPr>
          <p:spPr>
            <a:xfrm>
              <a:off x="2190326" y="8976514"/>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2"/>
                  </a:solidFill>
                </a:rPr>
                <a:t>Inventory turnover</a:t>
              </a:r>
              <a:endParaRPr lang="en-US" sz="2800" kern="1200" dirty="0">
                <a:solidFill>
                  <a:schemeClr val="tx2"/>
                </a:solidFill>
              </a:endParaRPr>
            </a:p>
          </p:txBody>
        </p:sp>
      </p:grpSp>
      <p:sp>
        <p:nvSpPr>
          <p:cNvPr id="25" name="Footer Placeholder 24">
            <a:extLst>
              <a:ext uri="{FF2B5EF4-FFF2-40B4-BE49-F238E27FC236}">
                <a16:creationId xmlns:a16="http://schemas.microsoft.com/office/drawing/2014/main" id="{07689ECD-1268-4990-BB01-3594B4E3FEF6}"/>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26" name="Slide Number Placeholder 25">
            <a:extLst>
              <a:ext uri="{FF2B5EF4-FFF2-40B4-BE49-F238E27FC236}">
                <a16:creationId xmlns:a16="http://schemas.microsoft.com/office/drawing/2014/main" id="{EF8375AC-4777-46EA-801F-5D1AF5353489}"/>
              </a:ext>
            </a:extLst>
          </p:cNvPr>
          <p:cNvSpPr>
            <a:spLocks noGrp="1"/>
          </p:cNvSpPr>
          <p:nvPr>
            <p:ph type="sldNum" sz="quarter" idx="12"/>
          </p:nvPr>
        </p:nvSpPr>
        <p:spPr/>
        <p:txBody>
          <a:bodyPr/>
          <a:lstStyle/>
          <a:p>
            <a:fld id="{EBE3AD81-3AD4-9C46-856E-C08CF1183C60}" type="slidenum">
              <a:rPr lang="en-US" smtClean="0"/>
              <a:pPr/>
              <a:t>18</a:t>
            </a:fld>
            <a:endParaRPr lang="en-US" dirty="0"/>
          </a:p>
        </p:txBody>
      </p:sp>
      <p:graphicFrame>
        <p:nvGraphicFramePr>
          <p:cNvPr id="31" name="Content Placeholder 5">
            <a:extLst>
              <a:ext uri="{FF2B5EF4-FFF2-40B4-BE49-F238E27FC236}">
                <a16:creationId xmlns:a16="http://schemas.microsoft.com/office/drawing/2014/main" id="{6B4AA8FA-23E4-4FEB-B3E0-F75B085DE41B}"/>
              </a:ext>
            </a:extLst>
          </p:cNvPr>
          <p:cNvGraphicFramePr>
            <a:graphicFrameLocks/>
          </p:cNvGraphicFramePr>
          <p:nvPr>
            <p:extLst>
              <p:ext uri="{D42A27DB-BD31-4B8C-83A1-F6EECF244321}">
                <p14:modId xmlns:p14="http://schemas.microsoft.com/office/powerpoint/2010/main" val="1723954398"/>
              </p:ext>
            </p:extLst>
          </p:nvPr>
        </p:nvGraphicFramePr>
        <p:xfrm>
          <a:off x="5923788" y="3469339"/>
          <a:ext cx="17038750" cy="7587996"/>
        </p:xfrm>
        <a:graphic>
          <a:graphicData uri="http://schemas.openxmlformats.org/drawingml/2006/table">
            <a:tbl>
              <a:tblPr firstRow="1" bandRow="1"/>
              <a:tblGrid>
                <a:gridCol w="7738892">
                  <a:extLst>
                    <a:ext uri="{9D8B030D-6E8A-4147-A177-3AD203B41FA5}">
                      <a16:colId xmlns:a16="http://schemas.microsoft.com/office/drawing/2014/main" val="3132916674"/>
                    </a:ext>
                  </a:extLst>
                </a:gridCol>
                <a:gridCol w="559371">
                  <a:extLst>
                    <a:ext uri="{9D8B030D-6E8A-4147-A177-3AD203B41FA5}">
                      <a16:colId xmlns:a16="http://schemas.microsoft.com/office/drawing/2014/main" val="2141376906"/>
                    </a:ext>
                  </a:extLst>
                </a:gridCol>
                <a:gridCol w="4127410">
                  <a:extLst>
                    <a:ext uri="{9D8B030D-6E8A-4147-A177-3AD203B41FA5}">
                      <a16:colId xmlns:a16="http://schemas.microsoft.com/office/drawing/2014/main" val="3862160418"/>
                    </a:ext>
                  </a:extLst>
                </a:gridCol>
                <a:gridCol w="559371">
                  <a:extLst>
                    <a:ext uri="{9D8B030D-6E8A-4147-A177-3AD203B41FA5}">
                      <a16:colId xmlns:a16="http://schemas.microsoft.com/office/drawing/2014/main" val="2107796770"/>
                    </a:ext>
                  </a:extLst>
                </a:gridCol>
                <a:gridCol w="4053706">
                  <a:extLst>
                    <a:ext uri="{9D8B030D-6E8A-4147-A177-3AD203B41FA5}">
                      <a16:colId xmlns:a16="http://schemas.microsoft.com/office/drawing/2014/main" val="1762120775"/>
                    </a:ext>
                  </a:extLst>
                </a:gridCol>
              </a:tblGrid>
              <a:tr h="590145">
                <a:tc gridSpan="5">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dirty="0">
                          <a:solidFill>
                            <a:schemeClr val="bg1"/>
                          </a:solidFill>
                        </a:rPr>
                        <a:t>Quality Department Store</a:t>
                      </a:r>
                    </a:p>
                    <a:p>
                      <a:pPr algn="ctr"/>
                      <a:r>
                        <a:rPr lang="en-US" dirty="0">
                          <a:solidFill>
                            <a:schemeClr val="bg1"/>
                          </a:solidFill>
                        </a:rPr>
                        <a:t>Statement of Financial Position (partial)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0070C0"/>
                    </a:solidFill>
                  </a:tcPr>
                </a:tc>
                <a:tc hMerge="1">
                  <a:txBody>
                    <a:bodyPr/>
                    <a:lstStyle/>
                    <a:p>
                      <a:endParaRPr lang="en-US" dirty="0"/>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541972"/>
                  </a:ext>
                </a:extLst>
              </a:tr>
              <a:tr h="33722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chemeClr val="tx2"/>
                        </a:solidFill>
                      </a:endParaRPr>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b="1" u="none" dirty="0">
                          <a:solidFill>
                            <a:schemeClr val="tx2"/>
                          </a:solidFill>
                        </a:rPr>
                        <a:t>2020</a:t>
                      </a:r>
                    </a:p>
                  </a:txBody>
                  <a:tcPr>
                    <a:lnL w="12700" cmpd="sng">
                      <a:noFill/>
                    </a:lnL>
                    <a:lnR w="12700" cmpd="sng">
                      <a:noFill/>
                    </a:lnR>
                    <a:lnT w="381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b="1" u="none" dirty="0">
                        <a:solidFill>
                          <a:schemeClr val="tx2"/>
                        </a:solidFill>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b="1" u="none" dirty="0">
                          <a:solidFill>
                            <a:schemeClr val="tx2"/>
                          </a:solidFill>
                        </a:rPr>
                        <a:t>2019</a:t>
                      </a:r>
                    </a:p>
                  </a:txBody>
                  <a:tcPr>
                    <a:lnL w="12700" cmpd="sng">
                      <a:noFill/>
                    </a:lnL>
                    <a:lnR w="12700" cap="flat" cmpd="sng" algn="ctr">
                      <a:noFill/>
                      <a:prstDash val="solid"/>
                      <a:round/>
                      <a:headEnd type="none" w="med" len="med"/>
                      <a:tailEnd type="none" w="med" len="med"/>
                    </a:lnR>
                    <a:lnT w="381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6711072"/>
                  </a:ext>
                </a:extLst>
              </a:tr>
              <a:tr h="33722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dirty="0">
                          <a:solidFill>
                            <a:schemeClr val="tx2"/>
                          </a:solidFill>
                        </a:rPr>
                        <a:t>Current assets</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chemeClr val="tx2"/>
                        </a:solidFill>
                      </a:endParaRPr>
                    </a:p>
                  </a:txBody>
                  <a:tcPr>
                    <a:lnL w="12700" cmpd="sng">
                      <a:noFill/>
                    </a:lnL>
                    <a:lnR w="12700" cmpd="sng">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chemeClr val="tx2"/>
                        </a:solidFill>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chemeClr val="tx2"/>
                        </a:solidFill>
                      </a:endParaRPr>
                    </a:p>
                  </a:txBody>
                  <a:tcPr>
                    <a:lnL w="12700" cmpd="sng">
                      <a:noFill/>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7234532"/>
                  </a:ext>
                </a:extLst>
              </a:tr>
              <a:tr h="33722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274320"/>
                      <a:r>
                        <a:rPr lang="en-US" dirty="0">
                          <a:solidFill>
                            <a:schemeClr val="tx2"/>
                          </a:solidFill>
                        </a:rPr>
                        <a:t>Prepaid expenses</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u="none" dirty="0">
                          <a:solidFill>
                            <a:schemeClr val="tx2"/>
                          </a:solidFill>
                        </a:rPr>
                        <a:t>€50,000</a:t>
                      </a: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u="none" dirty="0">
                          <a:solidFill>
                            <a:schemeClr val="tx2"/>
                          </a:solidFill>
                        </a:rPr>
                        <a:t>€40,000</a:t>
                      </a:r>
                      <a:endParaRPr lang="en-US" dirty="0">
                        <a:solidFill>
                          <a:schemeClr val="tx2"/>
                        </a:solidFill>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8495229"/>
                  </a:ext>
                </a:extLst>
              </a:tr>
              <a:tr h="33722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274320"/>
                      <a:r>
                        <a:rPr lang="en-US" dirty="0">
                          <a:solidFill>
                            <a:schemeClr val="tx2"/>
                          </a:solidFill>
                        </a:rPr>
                        <a:t>Inventory</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dirty="0">
                          <a:solidFill>
                            <a:schemeClr val="tx2"/>
                          </a:solidFill>
                        </a:rPr>
                        <a:t>620,000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dirty="0">
                          <a:solidFill>
                            <a:schemeClr val="tx2"/>
                          </a:solidFill>
                        </a:rPr>
                        <a:t>500,000</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0285885"/>
                  </a:ext>
                </a:extLst>
              </a:tr>
              <a:tr h="33722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274320"/>
                      <a:r>
                        <a:rPr lang="en-US" dirty="0">
                          <a:solidFill>
                            <a:srgbClr val="C00000"/>
                          </a:solidFill>
                        </a:rPr>
                        <a:t>Accounts receivable (net*)</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dirty="0">
                          <a:solidFill>
                            <a:srgbClr val="C00000"/>
                          </a:solidFill>
                        </a:rPr>
                        <a:t>230,000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dirty="0">
                          <a:solidFill>
                            <a:srgbClr val="C00000"/>
                          </a:solidFill>
                        </a:rPr>
                        <a:t>180,000</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8437737"/>
                  </a:ext>
                </a:extLst>
              </a:tr>
              <a:tr h="33722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274320"/>
                      <a:r>
                        <a:rPr lang="en-US" dirty="0">
                          <a:solidFill>
                            <a:srgbClr val="C00000"/>
                          </a:solidFill>
                        </a:rPr>
                        <a:t>Short-term investments</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dirty="0">
                          <a:solidFill>
                            <a:srgbClr val="C00000"/>
                          </a:solidFill>
                        </a:rPr>
                        <a:t>20,000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dirty="0">
                          <a:solidFill>
                            <a:srgbClr val="C00000"/>
                          </a:solidFill>
                        </a:rPr>
                        <a:t>70,000</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8345482"/>
                  </a:ext>
                </a:extLst>
              </a:tr>
              <a:tr h="33722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274320"/>
                      <a:r>
                        <a:rPr lang="en-US" dirty="0">
                          <a:solidFill>
                            <a:srgbClr val="C00000"/>
                          </a:solidFill>
                        </a:rPr>
                        <a:t>Cash</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u="sng" dirty="0">
                          <a:solidFill>
                            <a:srgbClr val="C00000"/>
                          </a:solidFill>
                        </a:rPr>
                        <a:t>     100,000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u="sng" dirty="0">
                        <a:solidFill>
                          <a:srgbClr val="C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u="sng" dirty="0">
                          <a:solidFill>
                            <a:srgbClr val="C00000"/>
                          </a:solidFill>
                        </a:rPr>
                        <a:t>  155,000</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813050"/>
                  </a:ext>
                </a:extLst>
              </a:tr>
              <a:tr h="33722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548640"/>
                      <a:r>
                        <a:rPr lang="en-US" dirty="0">
                          <a:solidFill>
                            <a:schemeClr val="tx2"/>
                          </a:solidFill>
                        </a:rPr>
                        <a:t>Total current assets</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u="dbl" baseline="0" dirty="0">
                          <a:solidFill>
                            <a:schemeClr val="tx2"/>
                          </a:solidFill>
                        </a:rPr>
                        <a:t>€1,020,000</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u="dbl" baseline="0"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u="dbl" baseline="0" dirty="0">
                          <a:solidFill>
                            <a:schemeClr val="tx2"/>
                          </a:solidFill>
                        </a:rPr>
                        <a:t>€945,000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7090554"/>
                  </a:ext>
                </a:extLst>
              </a:tr>
              <a:tr h="33722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chemeClr val="tx2"/>
                        </a:solidFill>
                      </a:endParaRP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dirty="0">
                        <a:solidFill>
                          <a:schemeClr val="tx2"/>
                        </a:solidFill>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81252088"/>
                  </a:ext>
                </a:extLst>
              </a:tr>
              <a:tr h="337226">
                <a:tc gridSpan="5">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dirty="0">
                          <a:solidFill>
                            <a:schemeClr val="tx2"/>
                          </a:solidFill>
                        </a:rPr>
                        <a:t>*Allowance for doubtful accounts is </a:t>
                      </a:r>
                      <a:r>
                        <a:rPr lang="en-US" u="none" dirty="0">
                          <a:solidFill>
                            <a:schemeClr val="tx2"/>
                          </a:solidFill>
                        </a:rPr>
                        <a:t>€10,000 at the end of each year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008930"/>
                  </a:ext>
                </a:extLst>
              </a:tr>
            </a:tbl>
          </a:graphicData>
        </a:graphic>
      </p:graphicFrame>
    </p:spTree>
    <p:extLst>
      <p:ext uri="{BB962C8B-B14F-4D97-AF65-F5344CB8AC3E}">
        <p14:creationId xmlns:p14="http://schemas.microsoft.com/office/powerpoint/2010/main" val="2047903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Liquidity Ratios - Current ratio</a:t>
            </a:r>
          </a:p>
        </p:txBody>
      </p:sp>
      <p:sp>
        <p:nvSpPr>
          <p:cNvPr id="5" name="Rectangle: Rounded Corners 4">
            <a:extLst>
              <a:ext uri="{FF2B5EF4-FFF2-40B4-BE49-F238E27FC236}">
                <a16:creationId xmlns:a16="http://schemas.microsoft.com/office/drawing/2014/main" id="{A6AF6DCC-0FC4-4001-9518-23E882584B4A}"/>
              </a:ext>
            </a:extLst>
          </p:cNvPr>
          <p:cNvSpPr/>
          <p:nvPr/>
        </p:nvSpPr>
        <p:spPr>
          <a:xfrm>
            <a:off x="5487214" y="2330450"/>
            <a:ext cx="17804586" cy="9865843"/>
          </a:xfrm>
          <a:prstGeom prst="roundRect">
            <a:avLst>
              <a:gd name="adj" fmla="val 3719"/>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5400" dirty="0">
              <a:solidFill>
                <a:schemeClr val="tx2"/>
              </a:solidFill>
            </a:endParaRPr>
          </a:p>
        </p:txBody>
      </p:sp>
      <p:pic>
        <p:nvPicPr>
          <p:cNvPr id="7" name="Picture 6">
            <a:extLst>
              <a:ext uri="{FF2B5EF4-FFF2-40B4-BE49-F238E27FC236}">
                <a16:creationId xmlns:a16="http://schemas.microsoft.com/office/drawing/2014/main" id="{788BD455-CCEA-4E11-95DD-F03A84E28A6E}"/>
              </a:ext>
            </a:extLst>
          </p:cNvPr>
          <p:cNvPicPr>
            <a:picLocks noChangeAspect="1"/>
          </p:cNvPicPr>
          <p:nvPr/>
        </p:nvPicPr>
        <p:blipFill>
          <a:blip r:embed="rId3"/>
          <a:stretch>
            <a:fillRect/>
          </a:stretch>
        </p:blipFill>
        <p:spPr>
          <a:xfrm>
            <a:off x="10107769" y="4473159"/>
            <a:ext cx="10212945" cy="3441488"/>
          </a:xfrm>
          <a:prstGeom prst="rect">
            <a:avLst/>
          </a:prstGeom>
        </p:spPr>
      </p:pic>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F898DB75-CBA4-4B1C-9F5F-6941971285F6}"/>
                  </a:ext>
                </a:extLst>
              </p:cNvPr>
              <p:cNvSpPr/>
              <p:nvPr/>
            </p:nvSpPr>
            <p:spPr>
              <a:xfrm>
                <a:off x="8783800" y="2805072"/>
                <a:ext cx="13872899" cy="1365492"/>
              </a:xfrm>
              <a:prstGeom prst="roundRect">
                <a:avLst>
                  <a:gd name="adj" fmla="val 7937"/>
                </a:avLst>
              </a:prstGeom>
              <a:solidFill>
                <a:schemeClr val="bg1"/>
              </a:solid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sz="3600" i="0" dirty="0" smtClean="0">
                          <a:solidFill>
                            <a:schemeClr val="tx2"/>
                          </a:solidFill>
                          <a:latin typeface="Cambria Math" panose="02040503050406030204" pitchFamily="18" charset="0"/>
                        </a:rPr>
                        <m:t>Current</m:t>
                      </m:r>
                      <m:r>
                        <a:rPr lang="en-US" sz="3600" i="0" dirty="0" smtClean="0">
                          <a:solidFill>
                            <a:schemeClr val="tx2"/>
                          </a:solidFill>
                          <a:latin typeface="Cambria Math" panose="02040503050406030204" pitchFamily="18" charset="0"/>
                        </a:rPr>
                        <m:t> </m:t>
                      </m:r>
                      <m:r>
                        <m:rPr>
                          <m:sty m:val="p"/>
                        </m:rPr>
                        <a:rPr lang="en-US" sz="3600" b="0" i="0" dirty="0" smtClean="0">
                          <a:solidFill>
                            <a:schemeClr val="tx2"/>
                          </a:solidFill>
                          <a:latin typeface="Cambria Math" panose="02040503050406030204" pitchFamily="18" charset="0"/>
                        </a:rPr>
                        <m:t>R</m:t>
                      </m:r>
                      <m:r>
                        <m:rPr>
                          <m:sty m:val="p"/>
                        </m:rPr>
                        <a:rPr lang="en-US" sz="3600" i="0" dirty="0" smtClean="0">
                          <a:solidFill>
                            <a:schemeClr val="tx2"/>
                          </a:solidFill>
                          <a:latin typeface="Cambria Math" panose="02040503050406030204" pitchFamily="18" charset="0"/>
                        </a:rPr>
                        <m:t>atio</m:t>
                      </m:r>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sz="3600" b="0" i="0" smtClean="0">
                              <a:solidFill>
                                <a:schemeClr val="tx2"/>
                              </a:solidFill>
                              <a:latin typeface="Cambria Math" panose="02040503050406030204" pitchFamily="18" charset="0"/>
                            </a:rPr>
                            <m:t>Current</m:t>
                          </m:r>
                          <m:r>
                            <a:rPr lang="en-US" sz="3600" b="0" i="0" smtClean="0">
                              <a:solidFill>
                                <a:schemeClr val="tx2"/>
                              </a:solidFill>
                              <a:latin typeface="Cambria Math" panose="02040503050406030204" pitchFamily="18" charset="0"/>
                            </a:rPr>
                            <m:t> </m:t>
                          </m:r>
                          <m:r>
                            <m:rPr>
                              <m:sty m:val="p"/>
                            </m:rPr>
                            <a:rPr lang="en-US" sz="3600" b="0" i="0" smtClean="0">
                              <a:solidFill>
                                <a:schemeClr val="tx2"/>
                              </a:solidFill>
                              <a:latin typeface="Cambria Math" panose="02040503050406030204" pitchFamily="18" charset="0"/>
                            </a:rPr>
                            <m:t>Assets</m:t>
                          </m:r>
                        </m:num>
                        <m:den>
                          <m:r>
                            <m:rPr>
                              <m:sty m:val="p"/>
                            </m:rPr>
                            <a:rPr lang="en-US" sz="3600" b="0" i="0" smtClean="0">
                              <a:solidFill>
                                <a:schemeClr val="tx2"/>
                              </a:solidFill>
                              <a:latin typeface="Cambria Math" panose="02040503050406030204" pitchFamily="18" charset="0"/>
                            </a:rPr>
                            <m:t>Current</m:t>
                          </m:r>
                          <m:r>
                            <a:rPr lang="en-US" sz="3600" b="0" i="0" smtClean="0">
                              <a:solidFill>
                                <a:schemeClr val="tx2"/>
                              </a:solidFill>
                              <a:latin typeface="Cambria Math" panose="02040503050406030204" pitchFamily="18" charset="0"/>
                            </a:rPr>
                            <m:t> </m:t>
                          </m:r>
                          <m:r>
                            <m:rPr>
                              <m:sty m:val="p"/>
                            </m:rPr>
                            <a:rPr lang="en-US" sz="3600" b="0" i="0" smtClean="0">
                              <a:solidFill>
                                <a:schemeClr val="tx2"/>
                              </a:solidFill>
                              <a:latin typeface="Cambria Math" panose="02040503050406030204" pitchFamily="18" charset="0"/>
                            </a:rPr>
                            <m:t>Liabilites</m:t>
                          </m:r>
                        </m:den>
                      </m:f>
                    </m:oMath>
                  </m:oMathPara>
                </a14:m>
                <a:endParaRPr lang="en-US" sz="4400" dirty="0">
                  <a:solidFill>
                    <a:schemeClr val="tx2"/>
                  </a:solidFill>
                </a:endParaRPr>
              </a:p>
            </p:txBody>
          </p:sp>
        </mc:Choice>
        <mc:Fallback xmlns="">
          <p:sp>
            <p:nvSpPr>
              <p:cNvPr id="8" name="Rectangle: Rounded Corners 7">
                <a:extLst>
                  <a:ext uri="{FF2B5EF4-FFF2-40B4-BE49-F238E27FC236}">
                    <a16:creationId xmlns:a16="http://schemas.microsoft.com/office/drawing/2014/main" id="{F898DB75-CBA4-4B1C-9F5F-6941971285F6}"/>
                  </a:ext>
                </a:extLst>
              </p:cNvPr>
              <p:cNvSpPr>
                <a:spLocks noRot="1" noChangeAspect="1" noMove="1" noResize="1" noEditPoints="1" noAdjustHandles="1" noChangeArrowheads="1" noChangeShapeType="1" noTextEdit="1"/>
              </p:cNvSpPr>
              <p:nvPr/>
            </p:nvSpPr>
            <p:spPr>
              <a:xfrm>
                <a:off x="8783800" y="2805072"/>
                <a:ext cx="13872899" cy="1365492"/>
              </a:xfrm>
              <a:prstGeom prst="roundRect">
                <a:avLst>
                  <a:gd name="adj" fmla="val 7937"/>
                </a:avLst>
              </a:prstGeom>
              <a:blipFill>
                <a:blip r:embed="rId4"/>
                <a:stretch>
                  <a:fillRect/>
                </a:stretch>
              </a:blipFill>
              <a:ln w="76200">
                <a:solidFill>
                  <a:srgbClr val="FFC000"/>
                </a:solidFill>
                <a:prstDash val="sysDot"/>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B0D3DEAA-0FB9-4D76-B1C9-77FC5E2C367B}"/>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11" name="TextBox 10">
            <a:extLst>
              <a:ext uri="{FF2B5EF4-FFF2-40B4-BE49-F238E27FC236}">
                <a16:creationId xmlns:a16="http://schemas.microsoft.com/office/drawing/2014/main" id="{B30E909A-5D81-455C-AA84-2537C323D5B0}"/>
              </a:ext>
            </a:extLst>
          </p:cNvPr>
          <p:cNvSpPr txBox="1"/>
          <p:nvPr/>
        </p:nvSpPr>
        <p:spPr>
          <a:xfrm>
            <a:off x="5931794" y="4473159"/>
            <a:ext cx="2430887" cy="646331"/>
          </a:xfrm>
          <a:prstGeom prst="rect">
            <a:avLst/>
          </a:prstGeom>
          <a:noFill/>
        </p:spPr>
        <p:txBody>
          <a:bodyPr wrap="square">
            <a:spAutoFit/>
          </a:bodyPr>
          <a:lstStyle/>
          <a:p>
            <a:r>
              <a:rPr lang="en-US" b="1" dirty="0">
                <a:solidFill>
                  <a:schemeClr val="accent2"/>
                </a:solidFill>
              </a:rPr>
              <a:t>Calculation</a:t>
            </a:r>
          </a:p>
        </p:txBody>
      </p:sp>
      <p:sp>
        <p:nvSpPr>
          <p:cNvPr id="12" name="TextBox 11">
            <a:extLst>
              <a:ext uri="{FF2B5EF4-FFF2-40B4-BE49-F238E27FC236}">
                <a16:creationId xmlns:a16="http://schemas.microsoft.com/office/drawing/2014/main" id="{7B7E87B6-9FEE-4997-8878-2B901EE4A2CC}"/>
              </a:ext>
            </a:extLst>
          </p:cNvPr>
          <p:cNvSpPr txBox="1"/>
          <p:nvPr/>
        </p:nvSpPr>
        <p:spPr>
          <a:xfrm>
            <a:off x="5931794" y="8123810"/>
            <a:ext cx="2430887" cy="646331"/>
          </a:xfrm>
          <a:prstGeom prst="rect">
            <a:avLst/>
          </a:prstGeom>
          <a:noFill/>
        </p:spPr>
        <p:txBody>
          <a:bodyPr wrap="square">
            <a:spAutoFit/>
          </a:bodyPr>
          <a:lstStyle/>
          <a:p>
            <a:r>
              <a:rPr lang="en-US" b="1" dirty="0">
                <a:solidFill>
                  <a:schemeClr val="accent2"/>
                </a:solidFill>
              </a:rPr>
              <a:t>Conclusion</a:t>
            </a:r>
          </a:p>
        </p:txBody>
      </p:sp>
      <p:sp>
        <p:nvSpPr>
          <p:cNvPr id="13" name="Rectangle: Rounded Corners 12">
            <a:extLst>
              <a:ext uri="{FF2B5EF4-FFF2-40B4-BE49-F238E27FC236}">
                <a16:creationId xmlns:a16="http://schemas.microsoft.com/office/drawing/2014/main" id="{F172B2A5-EC93-4FE9-9576-A210EA8A8EA4}"/>
              </a:ext>
            </a:extLst>
          </p:cNvPr>
          <p:cNvSpPr/>
          <p:nvPr/>
        </p:nvSpPr>
        <p:spPr>
          <a:xfrm>
            <a:off x="8658897" y="8161674"/>
            <a:ext cx="13997802" cy="1536117"/>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evaluates a company’s liquidity and short-term debt-paying ability. Quality appears to be very liquid. The 2020 ratio of 2.96:1 means that for every euro of current liabilities, Quality has €2.96 of current assets</a:t>
            </a:r>
          </a:p>
        </p:txBody>
      </p:sp>
      <p:sp>
        <p:nvSpPr>
          <p:cNvPr id="14" name="Straight Connector 3">
            <a:extLst>
              <a:ext uri="{FF2B5EF4-FFF2-40B4-BE49-F238E27FC236}">
                <a16:creationId xmlns:a16="http://schemas.microsoft.com/office/drawing/2014/main" id="{000A6461-28DF-4BF8-87FF-74016EB49620}"/>
              </a:ext>
            </a:extLst>
          </p:cNvPr>
          <p:cNvSpPr/>
          <p:nvPr/>
        </p:nvSpPr>
        <p:spPr>
          <a:xfrm>
            <a:off x="1488240" y="3424583"/>
            <a:ext cx="222494" cy="5455552"/>
          </a:xfrm>
          <a:custGeom>
            <a:avLst/>
            <a:gdLst/>
            <a:ahLst/>
            <a:cxnLst/>
            <a:rect l="0" t="0" r="0" b="0"/>
            <a:pathLst>
              <a:path>
                <a:moveTo>
                  <a:pt x="0" y="0"/>
                </a:moveTo>
                <a:lnTo>
                  <a:pt x="0" y="5455552"/>
                </a:lnTo>
                <a:lnTo>
                  <a:pt x="222494" y="5455552"/>
                </a:lnTo>
              </a:path>
            </a:pathLst>
          </a:custGeom>
          <a:noFill/>
          <a:ln w="76200">
            <a:solidFill>
              <a:srgbClr val="FFC00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15" name="Straight Connector 4">
            <a:extLst>
              <a:ext uri="{FF2B5EF4-FFF2-40B4-BE49-F238E27FC236}">
                <a16:creationId xmlns:a16="http://schemas.microsoft.com/office/drawing/2014/main" id="{DFE24CB7-3E61-4F40-9201-A5DB02B1C128}"/>
              </a:ext>
            </a:extLst>
          </p:cNvPr>
          <p:cNvSpPr/>
          <p:nvPr/>
        </p:nvSpPr>
        <p:spPr>
          <a:xfrm>
            <a:off x="1488240" y="3424583"/>
            <a:ext cx="232710" cy="3960014"/>
          </a:xfrm>
          <a:custGeom>
            <a:avLst/>
            <a:gdLst/>
            <a:ahLst/>
            <a:cxnLst/>
            <a:rect l="0" t="0" r="0" b="0"/>
            <a:pathLst>
              <a:path>
                <a:moveTo>
                  <a:pt x="0" y="0"/>
                </a:moveTo>
                <a:lnTo>
                  <a:pt x="0" y="3960014"/>
                </a:lnTo>
                <a:lnTo>
                  <a:pt x="232710" y="3960014"/>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6" name="Straight Connector 5">
            <a:extLst>
              <a:ext uri="{FF2B5EF4-FFF2-40B4-BE49-F238E27FC236}">
                <a16:creationId xmlns:a16="http://schemas.microsoft.com/office/drawing/2014/main" id="{F914C0FB-AE82-4241-807F-AC4004B5102A}"/>
              </a:ext>
            </a:extLst>
          </p:cNvPr>
          <p:cNvSpPr/>
          <p:nvPr/>
        </p:nvSpPr>
        <p:spPr>
          <a:xfrm>
            <a:off x="1488240" y="3424583"/>
            <a:ext cx="232710" cy="2464477"/>
          </a:xfrm>
          <a:custGeom>
            <a:avLst/>
            <a:gdLst/>
            <a:ahLst/>
            <a:cxnLst/>
            <a:rect l="0" t="0" r="0" b="0"/>
            <a:pathLst>
              <a:path>
                <a:moveTo>
                  <a:pt x="0" y="0"/>
                </a:moveTo>
                <a:lnTo>
                  <a:pt x="0" y="2464477"/>
                </a:lnTo>
                <a:lnTo>
                  <a:pt x="232710" y="2464477"/>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7" name="Straight Connector 6">
            <a:extLst>
              <a:ext uri="{FF2B5EF4-FFF2-40B4-BE49-F238E27FC236}">
                <a16:creationId xmlns:a16="http://schemas.microsoft.com/office/drawing/2014/main" id="{A87B51ED-BC5C-44F6-A27F-35C30410F891}"/>
              </a:ext>
            </a:extLst>
          </p:cNvPr>
          <p:cNvSpPr/>
          <p:nvPr/>
        </p:nvSpPr>
        <p:spPr>
          <a:xfrm>
            <a:off x="1488240" y="3424583"/>
            <a:ext cx="232710" cy="968939"/>
          </a:xfrm>
          <a:custGeom>
            <a:avLst/>
            <a:gdLst/>
            <a:ahLst/>
            <a:cxnLst/>
            <a:rect l="0" t="0" r="0" b="0"/>
            <a:pathLst>
              <a:path>
                <a:moveTo>
                  <a:pt x="0" y="0"/>
                </a:moveTo>
                <a:lnTo>
                  <a:pt x="0" y="968939"/>
                </a:lnTo>
                <a:lnTo>
                  <a:pt x="232710" y="968939"/>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18" name="Group 17">
            <a:extLst>
              <a:ext uri="{FF2B5EF4-FFF2-40B4-BE49-F238E27FC236}">
                <a16:creationId xmlns:a16="http://schemas.microsoft.com/office/drawing/2014/main" id="{2B344EFD-DE0E-48C9-81C3-5210FD4264D0}"/>
              </a:ext>
            </a:extLst>
          </p:cNvPr>
          <p:cNvGrpSpPr/>
          <p:nvPr/>
        </p:nvGrpSpPr>
        <p:grpSpPr>
          <a:xfrm>
            <a:off x="1159603" y="2371387"/>
            <a:ext cx="3286369" cy="1053195"/>
            <a:chOff x="1639194" y="2994364"/>
            <a:chExt cx="3286369" cy="1053195"/>
          </a:xfrm>
          <a:scene3d>
            <a:camera prst="orthographicFront"/>
            <a:lightRig rig="flat" dir="t"/>
          </a:scene3d>
        </p:grpSpPr>
        <p:sp>
          <p:nvSpPr>
            <p:cNvPr id="19" name="Rectangle 18">
              <a:extLst>
                <a:ext uri="{FF2B5EF4-FFF2-40B4-BE49-F238E27FC236}">
                  <a16:creationId xmlns:a16="http://schemas.microsoft.com/office/drawing/2014/main" id="{8E37849D-F1AA-4922-ADF4-15B9504A97E1}"/>
                </a:ext>
              </a:extLst>
            </p:cNvPr>
            <p:cNvSpPr/>
            <p:nvPr/>
          </p:nvSpPr>
          <p:spPr>
            <a:xfrm>
              <a:off x="1639194" y="2994364"/>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0" name="TextBox 19">
              <a:extLst>
                <a:ext uri="{FF2B5EF4-FFF2-40B4-BE49-F238E27FC236}">
                  <a16:creationId xmlns:a16="http://schemas.microsoft.com/office/drawing/2014/main" id="{501797C4-9B79-4C96-BD28-6A8CE621F76B}"/>
                </a:ext>
              </a:extLst>
            </p:cNvPr>
            <p:cNvSpPr txBox="1"/>
            <p:nvPr/>
          </p:nvSpPr>
          <p:spPr>
            <a:xfrm>
              <a:off x="1639194"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FFC000"/>
                  </a:solidFill>
                </a:rPr>
                <a:t>Liquidity</a:t>
              </a:r>
              <a:endParaRPr lang="en-US" sz="2800" b="1" kern="1200" dirty="0">
                <a:solidFill>
                  <a:srgbClr val="FFC000"/>
                </a:solidFill>
              </a:endParaRPr>
            </a:p>
          </p:txBody>
        </p:sp>
      </p:grpSp>
      <p:grpSp>
        <p:nvGrpSpPr>
          <p:cNvPr id="21" name="Group 20">
            <a:extLst>
              <a:ext uri="{FF2B5EF4-FFF2-40B4-BE49-F238E27FC236}">
                <a16:creationId xmlns:a16="http://schemas.microsoft.com/office/drawing/2014/main" id="{4B47F7C8-EFF1-46E0-A9F0-1BB44F2FD874}"/>
              </a:ext>
            </a:extLst>
          </p:cNvPr>
          <p:cNvGrpSpPr/>
          <p:nvPr/>
        </p:nvGrpSpPr>
        <p:grpSpPr>
          <a:xfrm>
            <a:off x="1720951" y="3866925"/>
            <a:ext cx="3286369" cy="1053195"/>
            <a:chOff x="2200542" y="4489902"/>
            <a:chExt cx="3286369" cy="1053195"/>
          </a:xfrm>
          <a:solidFill>
            <a:srgbClr val="FFC000"/>
          </a:solidFill>
          <a:scene3d>
            <a:camera prst="orthographicFront"/>
            <a:lightRig rig="flat" dir="t"/>
          </a:scene3d>
        </p:grpSpPr>
        <p:sp>
          <p:nvSpPr>
            <p:cNvPr id="22" name="Rectangle 21">
              <a:extLst>
                <a:ext uri="{FF2B5EF4-FFF2-40B4-BE49-F238E27FC236}">
                  <a16:creationId xmlns:a16="http://schemas.microsoft.com/office/drawing/2014/main" id="{A8C3DB71-605D-4F80-AF1C-6C064D6C0D8C}"/>
                </a:ext>
              </a:extLst>
            </p:cNvPr>
            <p:cNvSpPr/>
            <p:nvPr/>
          </p:nvSpPr>
          <p:spPr>
            <a:xfrm>
              <a:off x="2200542" y="4489902"/>
              <a:ext cx="3286369" cy="1053195"/>
            </a:xfrm>
            <a:prstGeom prst="rect">
              <a:avLst/>
            </a:prstGeom>
            <a:grpFill/>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3" name="TextBox 22">
              <a:extLst>
                <a:ext uri="{FF2B5EF4-FFF2-40B4-BE49-F238E27FC236}">
                  <a16:creationId xmlns:a16="http://schemas.microsoft.com/office/drawing/2014/main" id="{3561895E-AD2E-4AEF-A8E1-E214A29E65C1}"/>
                </a:ext>
              </a:extLst>
            </p:cNvPr>
            <p:cNvSpPr txBox="1"/>
            <p:nvPr/>
          </p:nvSpPr>
          <p:spPr>
            <a:xfrm>
              <a:off x="2200542" y="4489902"/>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Current ratio</a:t>
              </a:r>
            </a:p>
          </p:txBody>
        </p:sp>
      </p:grpSp>
      <p:grpSp>
        <p:nvGrpSpPr>
          <p:cNvPr id="24" name="Group 23">
            <a:extLst>
              <a:ext uri="{FF2B5EF4-FFF2-40B4-BE49-F238E27FC236}">
                <a16:creationId xmlns:a16="http://schemas.microsoft.com/office/drawing/2014/main" id="{4A1773DB-C463-471E-8186-56F1294C9847}"/>
              </a:ext>
            </a:extLst>
          </p:cNvPr>
          <p:cNvGrpSpPr/>
          <p:nvPr/>
        </p:nvGrpSpPr>
        <p:grpSpPr>
          <a:xfrm>
            <a:off x="1720951" y="5362462"/>
            <a:ext cx="3286369" cy="1053195"/>
            <a:chOff x="2200542" y="5985439"/>
            <a:chExt cx="3286369" cy="1053195"/>
          </a:xfrm>
          <a:scene3d>
            <a:camera prst="orthographicFront"/>
            <a:lightRig rig="flat" dir="t"/>
          </a:scene3d>
        </p:grpSpPr>
        <p:sp>
          <p:nvSpPr>
            <p:cNvPr id="25" name="Rectangle 24">
              <a:extLst>
                <a:ext uri="{FF2B5EF4-FFF2-40B4-BE49-F238E27FC236}">
                  <a16:creationId xmlns:a16="http://schemas.microsoft.com/office/drawing/2014/main" id="{9ED592FD-4D6A-4344-812E-A1F398E919A7}"/>
                </a:ext>
              </a:extLst>
            </p:cNvPr>
            <p:cNvSpPr/>
            <p:nvPr/>
          </p:nvSpPr>
          <p:spPr>
            <a:xfrm>
              <a:off x="2200542" y="5985439"/>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98F51D1B-93D5-48FB-96E5-CF4B15B57D7E}"/>
                </a:ext>
              </a:extLst>
            </p:cNvPr>
            <p:cNvSpPr txBox="1"/>
            <p:nvPr/>
          </p:nvSpPr>
          <p:spPr>
            <a:xfrm>
              <a:off x="2200542"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Acid-test (quick) ratio</a:t>
              </a:r>
            </a:p>
          </p:txBody>
        </p:sp>
      </p:grpSp>
      <p:grpSp>
        <p:nvGrpSpPr>
          <p:cNvPr id="27" name="Group 26">
            <a:extLst>
              <a:ext uri="{FF2B5EF4-FFF2-40B4-BE49-F238E27FC236}">
                <a16:creationId xmlns:a16="http://schemas.microsoft.com/office/drawing/2014/main" id="{E3D7FBCD-8254-4054-A43F-7CBFE50B6540}"/>
              </a:ext>
            </a:extLst>
          </p:cNvPr>
          <p:cNvGrpSpPr/>
          <p:nvPr/>
        </p:nvGrpSpPr>
        <p:grpSpPr>
          <a:xfrm>
            <a:off x="1720951" y="6858000"/>
            <a:ext cx="3286369" cy="1053195"/>
            <a:chOff x="2200542" y="7480977"/>
            <a:chExt cx="3286369" cy="1053195"/>
          </a:xfrm>
          <a:scene3d>
            <a:camera prst="orthographicFront"/>
            <a:lightRig rig="flat" dir="t"/>
          </a:scene3d>
        </p:grpSpPr>
        <p:sp>
          <p:nvSpPr>
            <p:cNvPr id="28" name="Rectangle 27">
              <a:extLst>
                <a:ext uri="{FF2B5EF4-FFF2-40B4-BE49-F238E27FC236}">
                  <a16:creationId xmlns:a16="http://schemas.microsoft.com/office/drawing/2014/main" id="{E00E1893-6189-4BFA-B633-72A82376E0CD}"/>
                </a:ext>
              </a:extLst>
            </p:cNvPr>
            <p:cNvSpPr/>
            <p:nvPr/>
          </p:nvSpPr>
          <p:spPr>
            <a:xfrm>
              <a:off x="2200542" y="7480977"/>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9" name="TextBox 28">
              <a:extLst>
                <a:ext uri="{FF2B5EF4-FFF2-40B4-BE49-F238E27FC236}">
                  <a16:creationId xmlns:a16="http://schemas.microsoft.com/office/drawing/2014/main" id="{B64C1583-D2CF-41C7-8ECE-86A13F51E789}"/>
                </a:ext>
              </a:extLst>
            </p:cNvPr>
            <p:cNvSpPr txBox="1"/>
            <p:nvPr/>
          </p:nvSpPr>
          <p:spPr>
            <a:xfrm>
              <a:off x="2200542" y="7480977"/>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Accounts receivable turnover</a:t>
              </a:r>
            </a:p>
          </p:txBody>
        </p:sp>
      </p:grpSp>
      <p:grpSp>
        <p:nvGrpSpPr>
          <p:cNvPr id="30" name="Group 29">
            <a:extLst>
              <a:ext uri="{FF2B5EF4-FFF2-40B4-BE49-F238E27FC236}">
                <a16:creationId xmlns:a16="http://schemas.microsoft.com/office/drawing/2014/main" id="{C071393D-F78E-44B3-B6F4-7653AA60CBC5}"/>
              </a:ext>
            </a:extLst>
          </p:cNvPr>
          <p:cNvGrpSpPr/>
          <p:nvPr/>
        </p:nvGrpSpPr>
        <p:grpSpPr>
          <a:xfrm>
            <a:off x="1710735" y="8353537"/>
            <a:ext cx="3282704" cy="1053195"/>
            <a:chOff x="2190326" y="8976514"/>
            <a:chExt cx="3282704" cy="1053195"/>
          </a:xfrm>
          <a:scene3d>
            <a:camera prst="orthographicFront"/>
            <a:lightRig rig="flat" dir="t"/>
          </a:scene3d>
        </p:grpSpPr>
        <p:sp>
          <p:nvSpPr>
            <p:cNvPr id="31" name="Rectangle 30">
              <a:extLst>
                <a:ext uri="{FF2B5EF4-FFF2-40B4-BE49-F238E27FC236}">
                  <a16:creationId xmlns:a16="http://schemas.microsoft.com/office/drawing/2014/main" id="{15631BD6-8B2D-4D59-BDEF-C10AB73603A1}"/>
                </a:ext>
              </a:extLst>
            </p:cNvPr>
            <p:cNvSpPr/>
            <p:nvPr/>
          </p:nvSpPr>
          <p:spPr>
            <a:xfrm>
              <a:off x="2190326" y="8976514"/>
              <a:ext cx="3282704"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2" name="TextBox 31">
              <a:extLst>
                <a:ext uri="{FF2B5EF4-FFF2-40B4-BE49-F238E27FC236}">
                  <a16:creationId xmlns:a16="http://schemas.microsoft.com/office/drawing/2014/main" id="{D44421DF-025A-4FED-9661-3663F0B956F8}"/>
                </a:ext>
              </a:extLst>
            </p:cNvPr>
            <p:cNvSpPr txBox="1"/>
            <p:nvPr/>
          </p:nvSpPr>
          <p:spPr>
            <a:xfrm>
              <a:off x="2190326" y="8976514"/>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2"/>
                  </a:solidFill>
                </a:rPr>
                <a:t>Inventory turnover</a:t>
              </a:r>
              <a:endParaRPr lang="en-US" sz="2800" kern="1200" dirty="0">
                <a:solidFill>
                  <a:schemeClr val="tx2"/>
                </a:solidFill>
              </a:endParaRPr>
            </a:p>
          </p:txBody>
        </p:sp>
      </p:grpSp>
      <p:sp>
        <p:nvSpPr>
          <p:cNvPr id="33" name="Footer Placeholder 32">
            <a:extLst>
              <a:ext uri="{FF2B5EF4-FFF2-40B4-BE49-F238E27FC236}">
                <a16:creationId xmlns:a16="http://schemas.microsoft.com/office/drawing/2014/main" id="{B8AF2D66-B82A-412F-AD81-19DB11CFD536}"/>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34" name="Slide Number Placeholder 33">
            <a:extLst>
              <a:ext uri="{FF2B5EF4-FFF2-40B4-BE49-F238E27FC236}">
                <a16:creationId xmlns:a16="http://schemas.microsoft.com/office/drawing/2014/main" id="{EE7F91D6-35DD-4072-9299-ED7E53FF11CC}"/>
              </a:ext>
            </a:extLst>
          </p:cNvPr>
          <p:cNvSpPr>
            <a:spLocks noGrp="1"/>
          </p:cNvSpPr>
          <p:nvPr>
            <p:ph type="sldNum" sz="quarter" idx="12"/>
          </p:nvPr>
        </p:nvSpPr>
        <p:spPr/>
        <p:txBody>
          <a:bodyPr/>
          <a:lstStyle/>
          <a:p>
            <a:fld id="{EBE3AD81-3AD4-9C46-856E-C08CF1183C60}" type="slidenum">
              <a:rPr lang="en-US" smtClean="0"/>
              <a:pPr/>
              <a:t>19</a:t>
            </a:fld>
            <a:endParaRPr lang="en-US" dirty="0"/>
          </a:p>
        </p:txBody>
      </p:sp>
    </p:spTree>
    <p:extLst>
      <p:ext uri="{BB962C8B-B14F-4D97-AF65-F5344CB8AC3E}">
        <p14:creationId xmlns:p14="http://schemas.microsoft.com/office/powerpoint/2010/main" val="3797429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D51818-9C27-43C8-A77F-337B98448BE5}"/>
              </a:ext>
            </a:extLst>
          </p:cNvPr>
          <p:cNvPicPr>
            <a:picLocks noChangeAspect="1"/>
          </p:cNvPicPr>
          <p:nvPr/>
        </p:nvPicPr>
        <p:blipFill>
          <a:blip r:embed="rId2"/>
          <a:stretch>
            <a:fillRect/>
          </a:stretch>
        </p:blipFill>
        <p:spPr>
          <a:xfrm>
            <a:off x="2313209" y="2161934"/>
            <a:ext cx="12203036" cy="8245680"/>
          </a:xfrm>
          <a:prstGeom prst="rect">
            <a:avLst/>
          </a:prstGeom>
        </p:spPr>
      </p:pic>
      <p:cxnSp>
        <p:nvCxnSpPr>
          <p:cNvPr id="10" name="Connector: Curved 9">
            <a:extLst>
              <a:ext uri="{FF2B5EF4-FFF2-40B4-BE49-F238E27FC236}">
                <a16:creationId xmlns:a16="http://schemas.microsoft.com/office/drawing/2014/main" id="{82AEED32-6E9E-499E-8C0B-2DFD88FED9F9}"/>
              </a:ext>
            </a:extLst>
          </p:cNvPr>
          <p:cNvCxnSpPr>
            <a:cxnSpLocks/>
            <a:stCxn id="39" idx="1"/>
            <a:endCxn id="27" idx="1"/>
          </p:cNvCxnSpPr>
          <p:nvPr/>
        </p:nvCxnSpPr>
        <p:spPr>
          <a:xfrm rot="10800000" flipV="1">
            <a:off x="1687381" y="5783444"/>
            <a:ext cx="741494" cy="4963249"/>
          </a:xfrm>
          <a:prstGeom prst="curvedConnector3">
            <a:avLst>
              <a:gd name="adj1" fmla="val 195095"/>
            </a:avLst>
          </a:prstGeom>
          <a:ln w="76200">
            <a:solidFill>
              <a:srgbClr val="A9DCA5"/>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D668A-F77F-4A0E-9698-8D0A3AE342A3}"/>
              </a:ext>
            </a:extLst>
          </p:cNvPr>
          <p:cNvSpPr>
            <a:spLocks noGrp="1"/>
          </p:cNvSpPr>
          <p:nvPr>
            <p:ph type="title"/>
          </p:nvPr>
        </p:nvSpPr>
        <p:spPr/>
        <p:txBody>
          <a:bodyPr/>
          <a:lstStyle/>
          <a:p>
            <a:r>
              <a:rPr lang="en-US" dirty="0"/>
              <a:t> Review of Ch14 </a:t>
            </a:r>
          </a:p>
        </p:txBody>
      </p:sp>
      <p:sp>
        <p:nvSpPr>
          <p:cNvPr id="5" name="Rectangle 4">
            <a:extLst>
              <a:ext uri="{FF2B5EF4-FFF2-40B4-BE49-F238E27FC236}">
                <a16:creationId xmlns:a16="http://schemas.microsoft.com/office/drawing/2014/main" id="{534FBFC2-A512-4E28-A9E9-F45BD024921A}"/>
              </a:ext>
            </a:extLst>
          </p:cNvPr>
          <p:cNvSpPr/>
          <p:nvPr/>
        </p:nvSpPr>
        <p:spPr>
          <a:xfrm>
            <a:off x="990600" y="3900619"/>
            <a:ext cx="1301579" cy="611167"/>
          </a:xfrm>
          <a:prstGeom prst="rect">
            <a:avLst/>
          </a:prstGeom>
        </p:spPr>
        <p:txBody>
          <a:bodyPr wrap="none">
            <a:spAutoFit/>
          </a:bodyPr>
          <a:lstStyle/>
          <a:p>
            <a:r>
              <a:rPr lang="en-US" altLang="zh-CN" b="1" dirty="0">
                <a:solidFill>
                  <a:schemeClr val="accent2"/>
                </a:solidFill>
              </a:rPr>
              <a:t>Step 1</a:t>
            </a:r>
            <a:endParaRPr lang="zh-CN" altLang="en-US" dirty="0"/>
          </a:p>
        </p:txBody>
      </p:sp>
      <p:sp>
        <p:nvSpPr>
          <p:cNvPr id="6" name="Rectangle 5">
            <a:extLst>
              <a:ext uri="{FF2B5EF4-FFF2-40B4-BE49-F238E27FC236}">
                <a16:creationId xmlns:a16="http://schemas.microsoft.com/office/drawing/2014/main" id="{1D3A61C4-B720-4B0D-9EBF-63D794257519}"/>
              </a:ext>
            </a:extLst>
          </p:cNvPr>
          <p:cNvSpPr/>
          <p:nvPr/>
        </p:nvSpPr>
        <p:spPr>
          <a:xfrm>
            <a:off x="990600" y="5144490"/>
            <a:ext cx="1301579" cy="611167"/>
          </a:xfrm>
          <a:prstGeom prst="rect">
            <a:avLst/>
          </a:prstGeom>
        </p:spPr>
        <p:txBody>
          <a:bodyPr wrap="none">
            <a:spAutoFit/>
          </a:bodyPr>
          <a:lstStyle/>
          <a:p>
            <a:r>
              <a:rPr lang="en-US" altLang="zh-CN" b="1" dirty="0">
                <a:solidFill>
                  <a:schemeClr val="accent2"/>
                </a:solidFill>
              </a:rPr>
              <a:t>Step 2</a:t>
            </a:r>
            <a:endParaRPr lang="zh-CN" altLang="en-US" dirty="0"/>
          </a:p>
        </p:txBody>
      </p:sp>
      <p:sp>
        <p:nvSpPr>
          <p:cNvPr id="11" name="Rounded Rectangle 3">
            <a:extLst>
              <a:ext uri="{FF2B5EF4-FFF2-40B4-BE49-F238E27FC236}">
                <a16:creationId xmlns:a16="http://schemas.microsoft.com/office/drawing/2014/main" id="{27D3592B-BF3E-4247-A3A7-56353E1BD358}"/>
              </a:ext>
            </a:extLst>
          </p:cNvPr>
          <p:cNvSpPr/>
          <p:nvPr/>
        </p:nvSpPr>
        <p:spPr>
          <a:xfrm>
            <a:off x="15199415" y="1175342"/>
            <a:ext cx="8284739" cy="7694014"/>
          </a:xfrm>
          <a:prstGeom prst="roundRect">
            <a:avLst>
              <a:gd name="adj" fmla="val 30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3200" dirty="0">
                <a:solidFill>
                  <a:schemeClr val="tx2"/>
                </a:solidFill>
              </a:rPr>
              <a:t>Information sources:</a:t>
            </a:r>
          </a:p>
          <a:p>
            <a:r>
              <a:rPr lang="en-US" altLang="zh-CN" sz="3200" dirty="0">
                <a:solidFill>
                  <a:schemeClr val="tx2"/>
                </a:solidFill>
              </a:rPr>
              <a:t>1) Income statement</a:t>
            </a:r>
          </a:p>
          <a:p>
            <a:r>
              <a:rPr lang="en-US" altLang="zh-CN" sz="3200" dirty="0">
                <a:solidFill>
                  <a:schemeClr val="tx2"/>
                </a:solidFill>
              </a:rPr>
              <a:t>2) Changes in current assets, current liabilities</a:t>
            </a:r>
            <a:endParaRPr lang="zh-CN" altLang="en-US" sz="3200" dirty="0">
              <a:solidFill>
                <a:schemeClr val="tx2"/>
              </a:solidFill>
            </a:endParaRPr>
          </a:p>
        </p:txBody>
      </p:sp>
      <p:grpSp>
        <p:nvGrpSpPr>
          <p:cNvPr id="12" name="Group 11">
            <a:extLst>
              <a:ext uri="{FF2B5EF4-FFF2-40B4-BE49-F238E27FC236}">
                <a16:creationId xmlns:a16="http://schemas.microsoft.com/office/drawing/2014/main" id="{87F30AE5-D9EF-4D3C-9B02-F667981953BE}"/>
              </a:ext>
            </a:extLst>
          </p:cNvPr>
          <p:cNvGrpSpPr/>
          <p:nvPr/>
        </p:nvGrpSpPr>
        <p:grpSpPr>
          <a:xfrm>
            <a:off x="15199416" y="2955493"/>
            <a:ext cx="8284739" cy="5765979"/>
            <a:chOff x="15951039" y="2413694"/>
            <a:chExt cx="8942008" cy="7534352"/>
          </a:xfrm>
        </p:grpSpPr>
        <p:sp>
          <p:nvSpPr>
            <p:cNvPr id="13" name="Rounded Rectangle 3">
              <a:extLst>
                <a:ext uri="{FF2B5EF4-FFF2-40B4-BE49-F238E27FC236}">
                  <a16:creationId xmlns:a16="http://schemas.microsoft.com/office/drawing/2014/main" id="{54345A86-D075-4443-9E1E-2F68586B1557}"/>
                </a:ext>
              </a:extLst>
            </p:cNvPr>
            <p:cNvSpPr/>
            <p:nvPr/>
          </p:nvSpPr>
          <p:spPr>
            <a:xfrm>
              <a:off x="15951039" y="2413694"/>
              <a:ext cx="8942008" cy="7534352"/>
            </a:xfrm>
            <a:prstGeom prst="roundRect">
              <a:avLst>
                <a:gd name="adj" fmla="val 48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 name="Rectangle 13">
              <a:extLst>
                <a:ext uri="{FF2B5EF4-FFF2-40B4-BE49-F238E27FC236}">
                  <a16:creationId xmlns:a16="http://schemas.microsoft.com/office/drawing/2014/main" id="{231E7686-8887-4475-9B85-414557A8E97B}"/>
                </a:ext>
              </a:extLst>
            </p:cNvPr>
            <p:cNvSpPr/>
            <p:nvPr/>
          </p:nvSpPr>
          <p:spPr>
            <a:xfrm>
              <a:off x="16320650" y="3433857"/>
              <a:ext cx="4734443" cy="1162679"/>
            </a:xfrm>
            <a:prstGeom prst="rect">
              <a:avLst/>
            </a:prstGeom>
          </p:spPr>
          <p:txBody>
            <a:bodyPr wrap="square">
              <a:spAutoFit/>
            </a:bodyPr>
            <a:lstStyle/>
            <a:p>
              <a:r>
                <a:rPr lang="en-US" altLang="zh-CN" sz="3200" dirty="0">
                  <a:solidFill>
                    <a:schemeClr val="tx2"/>
                  </a:solidFill>
                </a:rPr>
                <a:t>+ Depreciation expense</a:t>
              </a:r>
            </a:p>
            <a:p>
              <a:r>
                <a:rPr lang="en-US" altLang="zh-CN" sz="3200" dirty="0">
                  <a:solidFill>
                    <a:schemeClr val="tx2"/>
                  </a:solidFill>
                </a:rPr>
                <a:t>+ Amortization expense</a:t>
              </a:r>
              <a:endParaRPr lang="zh-CN" altLang="en-US" sz="3200" dirty="0">
                <a:solidFill>
                  <a:schemeClr val="tx2"/>
                </a:solidFill>
              </a:endParaRPr>
            </a:p>
          </p:txBody>
        </p:sp>
        <p:sp>
          <p:nvSpPr>
            <p:cNvPr id="15" name="Rectangle 14">
              <a:extLst>
                <a:ext uri="{FF2B5EF4-FFF2-40B4-BE49-F238E27FC236}">
                  <a16:creationId xmlns:a16="http://schemas.microsoft.com/office/drawing/2014/main" id="{FFBAB742-56F3-4EA3-8F04-4EA24515FF5C}"/>
                </a:ext>
              </a:extLst>
            </p:cNvPr>
            <p:cNvSpPr/>
            <p:nvPr/>
          </p:nvSpPr>
          <p:spPr>
            <a:xfrm>
              <a:off x="16320650" y="4907163"/>
              <a:ext cx="4734443" cy="1162679"/>
            </a:xfrm>
            <a:prstGeom prst="rect">
              <a:avLst/>
            </a:prstGeom>
          </p:spPr>
          <p:txBody>
            <a:bodyPr wrap="square">
              <a:spAutoFit/>
            </a:bodyPr>
            <a:lstStyle/>
            <a:p>
              <a:r>
                <a:rPr lang="en-US" altLang="zh-CN" sz="3200" dirty="0">
                  <a:solidFill>
                    <a:schemeClr val="tx2"/>
                  </a:solidFill>
                </a:rPr>
                <a:t>+ Loss on sale of assets</a:t>
              </a:r>
            </a:p>
            <a:p>
              <a:r>
                <a:rPr lang="en-US" altLang="zh-CN" sz="3200" dirty="0">
                  <a:solidFill>
                    <a:schemeClr val="tx2"/>
                  </a:solidFill>
                </a:rPr>
                <a:t>- Gain on sale of assets</a:t>
              </a:r>
              <a:endParaRPr lang="zh-CN" altLang="en-US" sz="3200" dirty="0">
                <a:solidFill>
                  <a:schemeClr val="tx2"/>
                </a:solidFill>
              </a:endParaRPr>
            </a:p>
          </p:txBody>
        </p:sp>
        <p:sp>
          <p:nvSpPr>
            <p:cNvPr id="16" name="Rectangle 15">
              <a:extLst>
                <a:ext uri="{FF2B5EF4-FFF2-40B4-BE49-F238E27FC236}">
                  <a16:creationId xmlns:a16="http://schemas.microsoft.com/office/drawing/2014/main" id="{5CD93662-8EBF-459B-BAF7-768CFA7A8976}"/>
                </a:ext>
              </a:extLst>
            </p:cNvPr>
            <p:cNvSpPr/>
            <p:nvPr/>
          </p:nvSpPr>
          <p:spPr>
            <a:xfrm>
              <a:off x="16320650" y="6388746"/>
              <a:ext cx="5817208" cy="2225700"/>
            </a:xfrm>
            <a:prstGeom prst="rect">
              <a:avLst/>
            </a:prstGeom>
          </p:spPr>
          <p:txBody>
            <a:bodyPr wrap="square">
              <a:spAutoFit/>
            </a:bodyPr>
            <a:lstStyle/>
            <a:p>
              <a:r>
                <a:rPr lang="en-US" altLang="zh-CN" sz="3200" dirty="0">
                  <a:solidFill>
                    <a:schemeClr val="tx2"/>
                  </a:solidFill>
                </a:rPr>
                <a:t>- Increase in a current asset</a:t>
              </a:r>
            </a:p>
            <a:p>
              <a:r>
                <a:rPr lang="en-US" altLang="zh-CN" sz="3200" dirty="0">
                  <a:solidFill>
                    <a:schemeClr val="tx2"/>
                  </a:solidFill>
                </a:rPr>
                <a:t>+ Decrease in a current asset</a:t>
              </a:r>
            </a:p>
            <a:p>
              <a:r>
                <a:rPr lang="en-US" altLang="zh-CN" sz="3200" dirty="0">
                  <a:solidFill>
                    <a:schemeClr val="tx2"/>
                  </a:solidFill>
                </a:rPr>
                <a:t>+ Increase in a current liability</a:t>
              </a:r>
            </a:p>
            <a:p>
              <a:r>
                <a:rPr lang="en-US" altLang="zh-CN" sz="3200" dirty="0">
                  <a:solidFill>
                    <a:schemeClr val="tx2"/>
                  </a:solidFill>
                </a:rPr>
                <a:t>- Decrease in a current liability</a:t>
              </a:r>
              <a:endParaRPr lang="zh-CN" altLang="en-US" sz="3200" dirty="0">
                <a:solidFill>
                  <a:schemeClr val="tx2"/>
                </a:solidFill>
              </a:endParaRPr>
            </a:p>
          </p:txBody>
        </p:sp>
        <p:sp>
          <p:nvSpPr>
            <p:cNvPr id="17" name="Rectangle 16">
              <a:extLst>
                <a:ext uri="{FF2B5EF4-FFF2-40B4-BE49-F238E27FC236}">
                  <a16:creationId xmlns:a16="http://schemas.microsoft.com/office/drawing/2014/main" id="{A7BD7B68-ABC6-4981-9E28-D1EE545F4424}"/>
                </a:ext>
              </a:extLst>
            </p:cNvPr>
            <p:cNvSpPr/>
            <p:nvPr/>
          </p:nvSpPr>
          <p:spPr>
            <a:xfrm>
              <a:off x="16320650" y="9170373"/>
              <a:ext cx="7802476" cy="631168"/>
            </a:xfrm>
            <a:prstGeom prst="rect">
              <a:avLst/>
            </a:prstGeom>
          </p:spPr>
          <p:txBody>
            <a:bodyPr wrap="none">
              <a:spAutoFit/>
            </a:bodyPr>
            <a:lstStyle/>
            <a:p>
              <a:r>
                <a:rPr lang="en-US" altLang="zh-CN" sz="3200" b="1" dirty="0">
                  <a:solidFill>
                    <a:schemeClr val="tx2"/>
                  </a:solidFill>
                </a:rPr>
                <a:t>= Net cash flows from operating activities</a:t>
              </a:r>
              <a:endParaRPr lang="zh-CN" altLang="en-US" sz="3200" b="1" dirty="0">
                <a:solidFill>
                  <a:schemeClr val="tx2"/>
                </a:solidFill>
              </a:endParaRPr>
            </a:p>
          </p:txBody>
        </p:sp>
        <p:sp>
          <p:nvSpPr>
            <p:cNvPr id="18" name="Rectangle 17">
              <a:extLst>
                <a:ext uri="{FF2B5EF4-FFF2-40B4-BE49-F238E27FC236}">
                  <a16:creationId xmlns:a16="http://schemas.microsoft.com/office/drawing/2014/main" id="{D700897B-AFFF-4D4B-BD8D-66804E300811}"/>
                </a:ext>
              </a:extLst>
            </p:cNvPr>
            <p:cNvSpPr/>
            <p:nvPr/>
          </p:nvSpPr>
          <p:spPr>
            <a:xfrm>
              <a:off x="16320650" y="2598361"/>
              <a:ext cx="2317053" cy="631168"/>
            </a:xfrm>
            <a:prstGeom prst="rect">
              <a:avLst/>
            </a:prstGeom>
          </p:spPr>
          <p:txBody>
            <a:bodyPr wrap="none">
              <a:spAutoFit/>
            </a:bodyPr>
            <a:lstStyle/>
            <a:p>
              <a:r>
                <a:rPr lang="en-US" altLang="zh-CN" sz="3200" b="1" dirty="0">
                  <a:solidFill>
                    <a:schemeClr val="tx2"/>
                  </a:solidFill>
                </a:rPr>
                <a:t>Net income</a:t>
              </a:r>
              <a:endParaRPr lang="zh-CN" altLang="en-US" sz="3200" b="1" dirty="0">
                <a:solidFill>
                  <a:schemeClr val="tx2"/>
                </a:solidFill>
              </a:endParaRPr>
            </a:p>
          </p:txBody>
        </p:sp>
      </p:grpSp>
      <p:sp>
        <p:nvSpPr>
          <p:cNvPr id="20" name="Rectangle: Rounded Corners 19">
            <a:extLst>
              <a:ext uri="{FF2B5EF4-FFF2-40B4-BE49-F238E27FC236}">
                <a16:creationId xmlns:a16="http://schemas.microsoft.com/office/drawing/2014/main" id="{BAFC0D06-1E26-4659-BCEA-5AE3394B4F93}"/>
              </a:ext>
            </a:extLst>
          </p:cNvPr>
          <p:cNvSpPr/>
          <p:nvPr/>
        </p:nvSpPr>
        <p:spPr>
          <a:xfrm>
            <a:off x="15419029" y="678115"/>
            <a:ext cx="5015038" cy="646986"/>
          </a:xfrm>
          <a:prstGeom prst="roundRect">
            <a:avLst/>
          </a:prstGeom>
          <a:ln w="57150">
            <a:solidFill>
              <a:srgbClr val="B9CBE9"/>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sz="3200" b="1" dirty="0">
                <a:solidFill>
                  <a:schemeClr val="accent1"/>
                </a:solidFill>
              </a:rPr>
              <a:t>Operating (indirect method)</a:t>
            </a:r>
          </a:p>
        </p:txBody>
      </p:sp>
      <p:sp>
        <p:nvSpPr>
          <p:cNvPr id="21" name="Rounded Rectangle 3">
            <a:extLst>
              <a:ext uri="{FF2B5EF4-FFF2-40B4-BE49-F238E27FC236}">
                <a16:creationId xmlns:a16="http://schemas.microsoft.com/office/drawing/2014/main" id="{20E9FDB9-9E20-4D91-AF65-9E2CF5217EAD}"/>
              </a:ext>
            </a:extLst>
          </p:cNvPr>
          <p:cNvSpPr/>
          <p:nvPr/>
        </p:nvSpPr>
        <p:spPr>
          <a:xfrm>
            <a:off x="1520869" y="10848977"/>
            <a:ext cx="7195087" cy="1812294"/>
          </a:xfrm>
          <a:prstGeom prst="roundRect">
            <a:avLst>
              <a:gd name="adj" fmla="val 4834"/>
            </a:avLst>
          </a:prstGeom>
          <a:solidFill>
            <a:srgbClr val="A9D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tx2"/>
                </a:solidFill>
              </a:rPr>
              <a:t>Information sources:</a:t>
            </a:r>
          </a:p>
          <a:p>
            <a:r>
              <a:rPr lang="en-US" altLang="zh-CN" sz="3200" dirty="0">
                <a:solidFill>
                  <a:schemeClr val="tx2"/>
                </a:solidFill>
              </a:rPr>
              <a:t>1) Changes in non-current assets</a:t>
            </a:r>
          </a:p>
          <a:p>
            <a:r>
              <a:rPr lang="en-US" altLang="zh-CN" sz="3200" dirty="0">
                <a:solidFill>
                  <a:schemeClr val="tx2"/>
                </a:solidFill>
              </a:rPr>
              <a:t>2) Additional information</a:t>
            </a:r>
            <a:endParaRPr lang="zh-CN" altLang="en-US" sz="3200" dirty="0">
              <a:solidFill>
                <a:schemeClr val="tx2"/>
              </a:solidFill>
            </a:endParaRPr>
          </a:p>
        </p:txBody>
      </p:sp>
      <p:sp>
        <p:nvSpPr>
          <p:cNvPr id="22" name="Rounded Rectangle 3">
            <a:extLst>
              <a:ext uri="{FF2B5EF4-FFF2-40B4-BE49-F238E27FC236}">
                <a16:creationId xmlns:a16="http://schemas.microsoft.com/office/drawing/2014/main" id="{A3BD80BF-C5C3-4A44-BF27-58CAEA3E3F0C}"/>
              </a:ext>
            </a:extLst>
          </p:cNvPr>
          <p:cNvSpPr/>
          <p:nvPr/>
        </p:nvSpPr>
        <p:spPr>
          <a:xfrm>
            <a:off x="14087260" y="10863784"/>
            <a:ext cx="9396895" cy="1812294"/>
          </a:xfrm>
          <a:prstGeom prst="roundRect">
            <a:avLst>
              <a:gd name="adj" fmla="val 4834"/>
            </a:avLst>
          </a:prstGeom>
          <a:solidFill>
            <a:srgbClr val="EDED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tx2"/>
                </a:solidFill>
              </a:rPr>
              <a:t>Information sources:</a:t>
            </a:r>
          </a:p>
          <a:p>
            <a:r>
              <a:rPr lang="en-US" altLang="zh-CN" sz="3200" dirty="0">
                <a:solidFill>
                  <a:schemeClr val="tx2"/>
                </a:solidFill>
              </a:rPr>
              <a:t>1) Changes in non-current liabilities and equity</a:t>
            </a:r>
          </a:p>
          <a:p>
            <a:r>
              <a:rPr lang="en-US" altLang="zh-CN" sz="3200" dirty="0">
                <a:solidFill>
                  <a:schemeClr val="tx2"/>
                </a:solidFill>
              </a:rPr>
              <a:t>2) Additional information</a:t>
            </a:r>
            <a:endParaRPr lang="zh-CN" altLang="en-US" sz="3200" dirty="0">
              <a:solidFill>
                <a:schemeClr val="tx2"/>
              </a:solidFill>
            </a:endParaRPr>
          </a:p>
        </p:txBody>
      </p:sp>
      <p:sp>
        <p:nvSpPr>
          <p:cNvPr id="23" name="Rounded Rectangular Callout 22">
            <a:extLst>
              <a:ext uri="{FF2B5EF4-FFF2-40B4-BE49-F238E27FC236}">
                <a16:creationId xmlns:a16="http://schemas.microsoft.com/office/drawing/2014/main" id="{1EC0316B-B0C1-4589-8B98-ECFF36182D3A}"/>
              </a:ext>
            </a:extLst>
          </p:cNvPr>
          <p:cNvSpPr/>
          <p:nvPr/>
        </p:nvSpPr>
        <p:spPr>
          <a:xfrm>
            <a:off x="19648477" y="3588332"/>
            <a:ext cx="2566010" cy="617871"/>
          </a:xfrm>
          <a:prstGeom prst="wedgeRoundRectCallout">
            <a:avLst>
              <a:gd name="adj1" fmla="val -42221"/>
              <a:gd name="adj2" fmla="val 72257"/>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accent1"/>
                </a:solidFill>
              </a:rPr>
              <a:t>Noncash item</a:t>
            </a:r>
          </a:p>
        </p:txBody>
      </p:sp>
      <p:sp>
        <p:nvSpPr>
          <p:cNvPr id="24" name="Rounded Rectangular Callout 23">
            <a:extLst>
              <a:ext uri="{FF2B5EF4-FFF2-40B4-BE49-F238E27FC236}">
                <a16:creationId xmlns:a16="http://schemas.microsoft.com/office/drawing/2014/main" id="{5232AC3E-0FA6-412D-AA01-740D50F8CF02}"/>
              </a:ext>
            </a:extLst>
          </p:cNvPr>
          <p:cNvSpPr/>
          <p:nvPr/>
        </p:nvSpPr>
        <p:spPr>
          <a:xfrm>
            <a:off x="19831199" y="4877379"/>
            <a:ext cx="3555851" cy="617871"/>
          </a:xfrm>
          <a:prstGeom prst="wedgeRoundRectCallout">
            <a:avLst>
              <a:gd name="adj1" fmla="val -55362"/>
              <a:gd name="adj2" fmla="val 33922"/>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err="1">
                <a:solidFill>
                  <a:schemeClr val="accent1"/>
                </a:solidFill>
              </a:rPr>
              <a:t>Nonoperating</a:t>
            </a:r>
            <a:r>
              <a:rPr lang="en-US" altLang="zh-CN" sz="3200" dirty="0">
                <a:solidFill>
                  <a:schemeClr val="accent1"/>
                </a:solidFill>
              </a:rPr>
              <a:t> item</a:t>
            </a:r>
          </a:p>
        </p:txBody>
      </p:sp>
      <p:sp>
        <p:nvSpPr>
          <p:cNvPr id="25" name="Rounded Rectangular Callout 25">
            <a:extLst>
              <a:ext uri="{FF2B5EF4-FFF2-40B4-BE49-F238E27FC236}">
                <a16:creationId xmlns:a16="http://schemas.microsoft.com/office/drawing/2014/main" id="{C899CAF1-5014-44C0-8E70-E98094DC9D87}"/>
              </a:ext>
            </a:extLst>
          </p:cNvPr>
          <p:cNvSpPr/>
          <p:nvPr/>
        </p:nvSpPr>
        <p:spPr>
          <a:xfrm>
            <a:off x="20806704" y="5633350"/>
            <a:ext cx="3102942" cy="1104435"/>
          </a:xfrm>
          <a:prstGeom prst="wedgeRoundRectCallout">
            <a:avLst>
              <a:gd name="adj1" fmla="val -59851"/>
              <a:gd name="adj2" fmla="val 25714"/>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accent1"/>
                </a:solidFill>
              </a:rPr>
              <a:t>Changes in current assets</a:t>
            </a:r>
          </a:p>
        </p:txBody>
      </p:sp>
      <p:sp>
        <p:nvSpPr>
          <p:cNvPr id="26" name="Rounded Rectangular Callout 27">
            <a:extLst>
              <a:ext uri="{FF2B5EF4-FFF2-40B4-BE49-F238E27FC236}">
                <a16:creationId xmlns:a16="http://schemas.microsoft.com/office/drawing/2014/main" id="{D5137371-3B9F-4523-B76F-54FA205DE14F}"/>
              </a:ext>
            </a:extLst>
          </p:cNvPr>
          <p:cNvSpPr/>
          <p:nvPr/>
        </p:nvSpPr>
        <p:spPr>
          <a:xfrm>
            <a:off x="20931482" y="6949115"/>
            <a:ext cx="3102942" cy="1143828"/>
          </a:xfrm>
          <a:prstGeom prst="wedgeRoundRectCallout">
            <a:avLst>
              <a:gd name="adj1" fmla="val -56718"/>
              <a:gd name="adj2" fmla="val 2869"/>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accent1"/>
                </a:solidFill>
              </a:rPr>
              <a:t>Changes in current liabilities</a:t>
            </a:r>
          </a:p>
        </p:txBody>
      </p:sp>
      <p:sp>
        <p:nvSpPr>
          <p:cNvPr id="27" name="Rectangle: Rounded Corners 26">
            <a:extLst>
              <a:ext uri="{FF2B5EF4-FFF2-40B4-BE49-F238E27FC236}">
                <a16:creationId xmlns:a16="http://schemas.microsoft.com/office/drawing/2014/main" id="{4C827824-31D7-48E6-8491-FAF101019AB1}"/>
              </a:ext>
            </a:extLst>
          </p:cNvPr>
          <p:cNvSpPr/>
          <p:nvPr/>
        </p:nvSpPr>
        <p:spPr>
          <a:xfrm>
            <a:off x="1687381" y="10423201"/>
            <a:ext cx="1770454" cy="646986"/>
          </a:xfrm>
          <a:prstGeom prst="roundRect">
            <a:avLst/>
          </a:prstGeom>
          <a:ln w="57150">
            <a:solidFill>
              <a:srgbClr val="A9DCA5"/>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sz="3200" b="1" dirty="0">
                <a:solidFill>
                  <a:srgbClr val="326929"/>
                </a:solidFill>
              </a:rPr>
              <a:t>Investing</a:t>
            </a:r>
          </a:p>
        </p:txBody>
      </p:sp>
      <p:sp>
        <p:nvSpPr>
          <p:cNvPr id="28" name="Rectangle: Rounded Corners 27">
            <a:extLst>
              <a:ext uri="{FF2B5EF4-FFF2-40B4-BE49-F238E27FC236}">
                <a16:creationId xmlns:a16="http://schemas.microsoft.com/office/drawing/2014/main" id="{9484C50F-93DB-4E19-90DD-782DB529FFDC}"/>
              </a:ext>
            </a:extLst>
          </p:cNvPr>
          <p:cNvSpPr/>
          <p:nvPr/>
        </p:nvSpPr>
        <p:spPr>
          <a:xfrm>
            <a:off x="14235130" y="10392070"/>
            <a:ext cx="1854382" cy="646986"/>
          </a:xfrm>
          <a:prstGeom prst="roundRect">
            <a:avLst/>
          </a:prstGeom>
          <a:ln w="57150">
            <a:solidFill>
              <a:srgbClr val="EDED9B"/>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sz="3200" b="1" dirty="0">
                <a:solidFill>
                  <a:srgbClr val="B09B00"/>
                </a:solidFill>
              </a:rPr>
              <a:t>Financing</a:t>
            </a:r>
          </a:p>
        </p:txBody>
      </p:sp>
      <p:sp>
        <p:nvSpPr>
          <p:cNvPr id="29" name="Rounded Rectangle 3">
            <a:extLst>
              <a:ext uri="{FF2B5EF4-FFF2-40B4-BE49-F238E27FC236}">
                <a16:creationId xmlns:a16="http://schemas.microsoft.com/office/drawing/2014/main" id="{339A0D0B-2FF6-4C1E-A4D6-1389FA7B739F}"/>
              </a:ext>
            </a:extLst>
          </p:cNvPr>
          <p:cNvSpPr/>
          <p:nvPr/>
        </p:nvSpPr>
        <p:spPr>
          <a:xfrm>
            <a:off x="9339920" y="11833008"/>
            <a:ext cx="4123376" cy="727959"/>
          </a:xfrm>
          <a:prstGeom prst="roundRect">
            <a:avLst>
              <a:gd name="adj" fmla="val 4834"/>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3200" dirty="0">
                <a:solidFill>
                  <a:schemeClr val="tx2"/>
                </a:solidFill>
              </a:rPr>
              <a:t>Additional information</a:t>
            </a:r>
            <a:endParaRPr lang="zh-CN" altLang="en-US" sz="3200" dirty="0">
              <a:solidFill>
                <a:schemeClr val="tx2"/>
              </a:solidFill>
            </a:endParaRPr>
          </a:p>
        </p:txBody>
      </p:sp>
      <p:sp>
        <p:nvSpPr>
          <p:cNvPr id="30" name="Rectangle: Rounded Corners 29">
            <a:extLst>
              <a:ext uri="{FF2B5EF4-FFF2-40B4-BE49-F238E27FC236}">
                <a16:creationId xmlns:a16="http://schemas.microsoft.com/office/drawing/2014/main" id="{48E0D9ED-17A0-4AF6-8930-8A4A2687B047}"/>
              </a:ext>
            </a:extLst>
          </p:cNvPr>
          <p:cNvSpPr/>
          <p:nvPr/>
        </p:nvSpPr>
        <p:spPr>
          <a:xfrm>
            <a:off x="10518328" y="11369427"/>
            <a:ext cx="1698469" cy="646986"/>
          </a:xfrm>
          <a:prstGeom prst="roundRect">
            <a:avLst/>
          </a:prstGeom>
          <a:ln w="57150">
            <a:solidFill>
              <a:srgbClr val="FF9999"/>
            </a:solidFill>
          </a:ln>
        </p:spPr>
        <p:style>
          <a:lnRef idx="2">
            <a:schemeClr val="accent3"/>
          </a:lnRef>
          <a:fillRef idx="1">
            <a:schemeClr val="lt1"/>
          </a:fillRef>
          <a:effectRef idx="0">
            <a:schemeClr val="accent3"/>
          </a:effectRef>
          <a:fontRef idx="minor">
            <a:schemeClr val="dk1"/>
          </a:fontRef>
        </p:style>
        <p:txBody>
          <a:bodyPr wrap="none">
            <a:spAutoFit/>
          </a:bodyPr>
          <a:lstStyle/>
          <a:p>
            <a:r>
              <a:rPr lang="en-US" sz="3200" b="1" dirty="0">
                <a:solidFill>
                  <a:srgbClr val="FF7C80"/>
                </a:solidFill>
              </a:rPr>
              <a:t>Noncash</a:t>
            </a:r>
          </a:p>
        </p:txBody>
      </p:sp>
      <p:sp>
        <p:nvSpPr>
          <p:cNvPr id="31" name="Arrow: Right 30">
            <a:extLst>
              <a:ext uri="{FF2B5EF4-FFF2-40B4-BE49-F238E27FC236}">
                <a16:creationId xmlns:a16="http://schemas.microsoft.com/office/drawing/2014/main" id="{0377DE51-1AF1-4D89-8E32-DB3F8147828D}"/>
              </a:ext>
            </a:extLst>
          </p:cNvPr>
          <p:cNvSpPr/>
          <p:nvPr/>
        </p:nvSpPr>
        <p:spPr>
          <a:xfrm>
            <a:off x="8852148" y="11917952"/>
            <a:ext cx="453722" cy="494696"/>
          </a:xfrm>
          <a:prstGeom prst="right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5DAAFA62-C2A2-4170-BE9B-B7EE0E633BCF}"/>
              </a:ext>
            </a:extLst>
          </p:cNvPr>
          <p:cNvSpPr/>
          <p:nvPr/>
        </p:nvSpPr>
        <p:spPr>
          <a:xfrm rot="10800000">
            <a:off x="13497348" y="11917953"/>
            <a:ext cx="453722" cy="494696"/>
          </a:xfrm>
          <a:prstGeom prst="right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4AB21648-9D85-41EB-9A52-63E4A461D32D}"/>
              </a:ext>
            </a:extLst>
          </p:cNvPr>
          <p:cNvCxnSpPr>
            <a:cxnSpLocks/>
            <a:stCxn id="43" idx="3"/>
            <a:endCxn id="28" idx="0"/>
          </p:cNvCxnSpPr>
          <p:nvPr/>
        </p:nvCxnSpPr>
        <p:spPr>
          <a:xfrm>
            <a:off x="14321015" y="6918035"/>
            <a:ext cx="841306" cy="3474035"/>
          </a:xfrm>
          <a:prstGeom prst="curvedConnector2">
            <a:avLst/>
          </a:prstGeom>
          <a:ln w="76200">
            <a:solidFill>
              <a:srgbClr val="EDED9B"/>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1E3DF2BA-B83E-491B-BE57-FC0CDEDE0BB2}"/>
              </a:ext>
            </a:extLst>
          </p:cNvPr>
          <p:cNvCxnSpPr>
            <a:cxnSpLocks/>
            <a:stCxn id="51" idx="2"/>
            <a:endCxn id="30" idx="0"/>
          </p:cNvCxnSpPr>
          <p:nvPr/>
        </p:nvCxnSpPr>
        <p:spPr>
          <a:xfrm rot="16200000" flipH="1">
            <a:off x="9284550" y="9286413"/>
            <a:ext cx="1173409" cy="2992618"/>
          </a:xfrm>
          <a:prstGeom prst="curvedConnector3">
            <a:avLst>
              <a:gd name="adj1" fmla="val 50000"/>
            </a:avLst>
          </a:prstGeom>
          <a:ln w="76200">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859D5CC-F354-400D-8115-C52B02486653}"/>
              </a:ext>
            </a:extLst>
          </p:cNvPr>
          <p:cNvSpPr/>
          <p:nvPr/>
        </p:nvSpPr>
        <p:spPr>
          <a:xfrm>
            <a:off x="990600" y="6322951"/>
            <a:ext cx="1301579" cy="611167"/>
          </a:xfrm>
          <a:prstGeom prst="rect">
            <a:avLst/>
          </a:prstGeom>
        </p:spPr>
        <p:txBody>
          <a:bodyPr wrap="none">
            <a:spAutoFit/>
          </a:bodyPr>
          <a:lstStyle/>
          <a:p>
            <a:r>
              <a:rPr lang="en-US" altLang="zh-CN" b="1" dirty="0">
                <a:solidFill>
                  <a:schemeClr val="accent2"/>
                </a:solidFill>
              </a:rPr>
              <a:t>Step 3</a:t>
            </a:r>
            <a:endParaRPr lang="zh-CN" altLang="en-US" dirty="0"/>
          </a:p>
        </p:txBody>
      </p:sp>
      <p:sp>
        <p:nvSpPr>
          <p:cNvPr id="37" name="Rectangle 36">
            <a:extLst>
              <a:ext uri="{FF2B5EF4-FFF2-40B4-BE49-F238E27FC236}">
                <a16:creationId xmlns:a16="http://schemas.microsoft.com/office/drawing/2014/main" id="{DD64CC0D-DAFE-48E2-BB66-8BA7EA7D0EB8}"/>
              </a:ext>
            </a:extLst>
          </p:cNvPr>
          <p:cNvSpPr/>
          <p:nvPr/>
        </p:nvSpPr>
        <p:spPr>
          <a:xfrm>
            <a:off x="990600" y="7477332"/>
            <a:ext cx="1301579" cy="611167"/>
          </a:xfrm>
          <a:prstGeom prst="rect">
            <a:avLst/>
          </a:prstGeom>
        </p:spPr>
        <p:txBody>
          <a:bodyPr wrap="none">
            <a:spAutoFit/>
          </a:bodyPr>
          <a:lstStyle/>
          <a:p>
            <a:r>
              <a:rPr lang="en-US" altLang="zh-CN" b="1" dirty="0">
                <a:solidFill>
                  <a:schemeClr val="accent2"/>
                </a:solidFill>
              </a:rPr>
              <a:t>Step 4</a:t>
            </a:r>
            <a:endParaRPr lang="zh-CN" altLang="en-US" dirty="0"/>
          </a:p>
        </p:txBody>
      </p:sp>
      <p:pic>
        <p:nvPicPr>
          <p:cNvPr id="38" name="Picture 37">
            <a:extLst>
              <a:ext uri="{FF2B5EF4-FFF2-40B4-BE49-F238E27FC236}">
                <a16:creationId xmlns:a16="http://schemas.microsoft.com/office/drawing/2014/main" id="{19507E8D-149D-49ED-A4BA-E9810E418202}"/>
              </a:ext>
            </a:extLst>
          </p:cNvPr>
          <p:cNvPicPr>
            <a:picLocks noChangeAspect="1"/>
          </p:cNvPicPr>
          <p:nvPr/>
        </p:nvPicPr>
        <p:blipFill rotWithShape="1">
          <a:blip r:embed="rId2">
            <a:duotone>
              <a:prstClr val="black"/>
              <a:srgbClr val="B9CBE9">
                <a:tint val="45000"/>
                <a:satMod val="400000"/>
              </a:srgbClr>
            </a:duotone>
          </a:blip>
          <a:srcRect l="949" t="21111" r="1600" b="63675"/>
          <a:stretch/>
        </p:blipFill>
        <p:spPr>
          <a:xfrm>
            <a:off x="2428875" y="3949286"/>
            <a:ext cx="11892140" cy="1254519"/>
          </a:xfrm>
          <a:prstGeom prst="rect">
            <a:avLst/>
          </a:prstGeom>
        </p:spPr>
      </p:pic>
      <p:pic>
        <p:nvPicPr>
          <p:cNvPr id="39" name="Picture 38">
            <a:extLst>
              <a:ext uri="{FF2B5EF4-FFF2-40B4-BE49-F238E27FC236}">
                <a16:creationId xmlns:a16="http://schemas.microsoft.com/office/drawing/2014/main" id="{B7272462-5196-46BD-B09A-C84A628D970B}"/>
              </a:ext>
            </a:extLst>
          </p:cNvPr>
          <p:cNvPicPr>
            <a:picLocks noChangeAspect="1"/>
          </p:cNvPicPr>
          <p:nvPr/>
        </p:nvPicPr>
        <p:blipFill rotWithShape="1">
          <a:blip r:embed="rId2">
            <a:duotone>
              <a:prstClr val="black"/>
              <a:srgbClr val="A9DCA5">
                <a:tint val="45000"/>
                <a:satMod val="400000"/>
              </a:srgbClr>
            </a:duotone>
          </a:blip>
          <a:srcRect l="948" t="37093" r="1599" b="48903"/>
          <a:stretch/>
        </p:blipFill>
        <p:spPr>
          <a:xfrm>
            <a:off x="2428875" y="5224147"/>
            <a:ext cx="11892140" cy="1118595"/>
          </a:xfrm>
          <a:prstGeom prst="rect">
            <a:avLst/>
          </a:prstGeom>
        </p:spPr>
      </p:pic>
      <p:pic>
        <p:nvPicPr>
          <p:cNvPr id="43" name="Picture 42">
            <a:extLst>
              <a:ext uri="{FF2B5EF4-FFF2-40B4-BE49-F238E27FC236}">
                <a16:creationId xmlns:a16="http://schemas.microsoft.com/office/drawing/2014/main" id="{E20A0BC0-81F7-43EB-BC21-E4761FB863F3}"/>
              </a:ext>
            </a:extLst>
          </p:cNvPr>
          <p:cNvPicPr>
            <a:picLocks noChangeAspect="1"/>
          </p:cNvPicPr>
          <p:nvPr/>
        </p:nvPicPr>
        <p:blipFill rotWithShape="1">
          <a:blip r:embed="rId2">
            <a:duotone>
              <a:prstClr val="black"/>
              <a:srgbClr val="EDED9B">
                <a:tint val="45000"/>
                <a:satMod val="400000"/>
              </a:srgbClr>
            </a:duotone>
          </a:blip>
          <a:srcRect l="949" t="50654" r="1600" b="35342"/>
          <a:stretch/>
        </p:blipFill>
        <p:spPr>
          <a:xfrm>
            <a:off x="2428873" y="6358737"/>
            <a:ext cx="11892142" cy="1118595"/>
          </a:xfrm>
          <a:prstGeom prst="rect">
            <a:avLst/>
          </a:prstGeom>
        </p:spPr>
      </p:pic>
      <p:cxnSp>
        <p:nvCxnSpPr>
          <p:cNvPr id="45" name="Connector: Curved 44">
            <a:extLst>
              <a:ext uri="{FF2B5EF4-FFF2-40B4-BE49-F238E27FC236}">
                <a16:creationId xmlns:a16="http://schemas.microsoft.com/office/drawing/2014/main" id="{18F0BF44-6749-4365-B03C-52B30BA85787}"/>
              </a:ext>
            </a:extLst>
          </p:cNvPr>
          <p:cNvCxnSpPr>
            <a:cxnSpLocks/>
            <a:stCxn id="38" idx="3"/>
          </p:cNvCxnSpPr>
          <p:nvPr/>
        </p:nvCxnSpPr>
        <p:spPr>
          <a:xfrm flipV="1">
            <a:off x="14321015" y="3851096"/>
            <a:ext cx="878399" cy="725450"/>
          </a:xfrm>
          <a:prstGeom prst="curvedConnector3">
            <a:avLst>
              <a:gd name="adj1" fmla="val 50000"/>
            </a:avLst>
          </a:prstGeom>
          <a:ln w="76200">
            <a:solidFill>
              <a:srgbClr val="B9CBE9"/>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5393AB37-0E96-448E-A091-1F5A01622CB2}"/>
              </a:ext>
            </a:extLst>
          </p:cNvPr>
          <p:cNvPicPr>
            <a:picLocks noChangeAspect="1"/>
          </p:cNvPicPr>
          <p:nvPr/>
        </p:nvPicPr>
        <p:blipFill rotWithShape="1">
          <a:blip r:embed="rId2">
            <a:duotone>
              <a:prstClr val="black"/>
              <a:srgbClr val="FCCDC8">
                <a:tint val="45000"/>
                <a:satMod val="400000"/>
              </a:srgbClr>
            </a:duotone>
          </a:blip>
          <a:srcRect l="949" t="82127" r="1600" b="2237"/>
          <a:stretch/>
        </p:blipFill>
        <p:spPr>
          <a:xfrm>
            <a:off x="2428875" y="8947116"/>
            <a:ext cx="11892140" cy="1248902"/>
          </a:xfrm>
          <a:prstGeom prst="rect">
            <a:avLst/>
          </a:prstGeom>
        </p:spPr>
      </p:pic>
      <p:sp>
        <p:nvSpPr>
          <p:cNvPr id="3" name="Footer Placeholder 2">
            <a:extLst>
              <a:ext uri="{FF2B5EF4-FFF2-40B4-BE49-F238E27FC236}">
                <a16:creationId xmlns:a16="http://schemas.microsoft.com/office/drawing/2014/main" id="{8B4FE79B-7FE1-47B3-B03A-29D9655D0B77}"/>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7" name="Slide Number Placeholder 6">
            <a:extLst>
              <a:ext uri="{FF2B5EF4-FFF2-40B4-BE49-F238E27FC236}">
                <a16:creationId xmlns:a16="http://schemas.microsoft.com/office/drawing/2014/main" id="{AB7BB348-BEBD-419A-AF36-019744A65BD8}"/>
              </a:ext>
            </a:extLst>
          </p:cNvPr>
          <p:cNvSpPr>
            <a:spLocks noGrp="1"/>
          </p:cNvSpPr>
          <p:nvPr>
            <p:ph type="sldNum" sz="quarter" idx="12"/>
          </p:nvPr>
        </p:nvSpPr>
        <p:spPr/>
        <p:txBody>
          <a:bodyPr/>
          <a:lstStyle/>
          <a:p>
            <a:fld id="{EBE3AD81-3AD4-9C46-856E-C08CF1183C60}" type="slidenum">
              <a:rPr lang="en-US" smtClean="0"/>
              <a:pPr/>
              <a:t>2</a:t>
            </a:fld>
            <a:endParaRPr lang="en-US" dirty="0"/>
          </a:p>
        </p:txBody>
      </p:sp>
    </p:spTree>
    <p:extLst>
      <p:ext uri="{BB962C8B-B14F-4D97-AF65-F5344CB8AC3E}">
        <p14:creationId xmlns:p14="http://schemas.microsoft.com/office/powerpoint/2010/main" val="3850396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BAA22347-8001-4BFF-B051-52F5457455C5}"/>
              </a:ext>
            </a:extLst>
          </p:cNvPr>
          <p:cNvSpPr/>
          <p:nvPr/>
        </p:nvSpPr>
        <p:spPr>
          <a:xfrm>
            <a:off x="5487214" y="2330450"/>
            <a:ext cx="17804586" cy="9865843"/>
          </a:xfrm>
          <a:prstGeom prst="roundRect">
            <a:avLst>
              <a:gd name="adj" fmla="val 3719"/>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5400" dirty="0">
              <a:solidFill>
                <a:schemeClr val="tx2"/>
              </a:solidFill>
            </a:endParaRPr>
          </a:p>
        </p:txBody>
      </p:sp>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Liquidity Ratios - Acid-test (quick) ratio</a:t>
            </a: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F898DB75-CBA4-4B1C-9F5F-6941971285F6}"/>
                  </a:ext>
                </a:extLst>
              </p:cNvPr>
              <p:cNvSpPr/>
              <p:nvPr/>
            </p:nvSpPr>
            <p:spPr>
              <a:xfrm>
                <a:off x="8355619" y="2747252"/>
                <a:ext cx="13807695" cy="1365492"/>
              </a:xfrm>
              <a:prstGeom prst="roundRect">
                <a:avLst>
                  <a:gd name="adj" fmla="val 7937"/>
                </a:avLst>
              </a:prstGeom>
              <a:solidFill>
                <a:schemeClr val="bg1"/>
              </a:solid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sz="2800" dirty="0" smtClean="0">
                          <a:solidFill>
                            <a:schemeClr val="tx2"/>
                          </a:solidFill>
                          <a:latin typeface="Cambria Math" panose="02040503050406030204" pitchFamily="18" charset="0"/>
                        </a:rPr>
                        <m:t>Acid</m:t>
                      </m:r>
                      <m:r>
                        <a:rPr lang="en-US" sz="2800" i="1">
                          <a:solidFill>
                            <a:schemeClr val="tx2"/>
                          </a:solidFill>
                          <a:latin typeface="Cambria Math" panose="02040503050406030204" pitchFamily="18" charset="0"/>
                        </a:rPr>
                        <m:t>−</m:t>
                      </m:r>
                      <m:r>
                        <m:rPr>
                          <m:sty m:val="p"/>
                        </m:rPr>
                        <a:rPr lang="en-US" sz="2800" b="0" i="0" dirty="0" smtClean="0">
                          <a:solidFill>
                            <a:schemeClr val="tx2"/>
                          </a:solidFill>
                          <a:latin typeface="Cambria Math" panose="02040503050406030204" pitchFamily="18" charset="0"/>
                        </a:rPr>
                        <m:t>T</m:t>
                      </m:r>
                      <m:r>
                        <m:rPr>
                          <m:sty m:val="p"/>
                        </m:rPr>
                        <a:rPr lang="en-US" sz="2800" dirty="0">
                          <a:solidFill>
                            <a:schemeClr val="tx2"/>
                          </a:solidFill>
                          <a:latin typeface="Cambria Math" panose="02040503050406030204" pitchFamily="18" charset="0"/>
                        </a:rPr>
                        <m:t>est</m:t>
                      </m:r>
                      <m:r>
                        <a:rPr lang="en-US" sz="2800" dirty="0">
                          <a:solidFill>
                            <a:schemeClr val="tx2"/>
                          </a:solidFill>
                          <a:latin typeface="Cambria Math" panose="02040503050406030204" pitchFamily="18" charset="0"/>
                        </a:rPr>
                        <m:t> </m:t>
                      </m:r>
                      <m:r>
                        <m:rPr>
                          <m:sty m:val="p"/>
                        </m:rPr>
                        <a:rPr lang="en-US" sz="2800" b="0" i="0" dirty="0" smtClean="0">
                          <a:solidFill>
                            <a:schemeClr val="tx2"/>
                          </a:solidFill>
                          <a:latin typeface="Cambria Math" panose="02040503050406030204" pitchFamily="18" charset="0"/>
                        </a:rPr>
                        <m:t>R</m:t>
                      </m:r>
                      <m:r>
                        <m:rPr>
                          <m:sty m:val="p"/>
                        </m:rPr>
                        <a:rPr lang="en-US" sz="2800" dirty="0">
                          <a:solidFill>
                            <a:schemeClr val="tx2"/>
                          </a:solidFill>
                          <a:latin typeface="Cambria Math" panose="02040503050406030204" pitchFamily="18" charset="0"/>
                        </a:rPr>
                        <m:t>atio</m:t>
                      </m:r>
                      <m:r>
                        <a:rPr lang="en-US" sz="2800">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r>
                            <m:rPr>
                              <m:sty m:val="p"/>
                            </m:rPr>
                            <a:rPr lang="en-US" sz="2800" i="1">
                              <a:solidFill>
                                <a:schemeClr val="tx2"/>
                              </a:solidFill>
                              <a:latin typeface="Cambria Math" panose="02040503050406030204" pitchFamily="18" charset="0"/>
                            </a:rPr>
                            <m:t>Cash</m:t>
                          </m:r>
                          <m:r>
                            <a:rPr lang="en-US" sz="2800" i="1">
                              <a:solidFill>
                                <a:schemeClr val="tx2"/>
                              </a:solidFill>
                              <a:latin typeface="Cambria Math" panose="02040503050406030204" pitchFamily="18" charset="0"/>
                            </a:rPr>
                            <m:t> + </m:t>
                          </m:r>
                          <m:r>
                            <m:rPr>
                              <m:sty m:val="p"/>
                            </m:rPr>
                            <a:rPr lang="en-US" sz="2800" i="1" smtClean="0">
                              <a:solidFill>
                                <a:schemeClr val="tx2"/>
                              </a:solidFill>
                              <a:latin typeface="Cambria Math" panose="02040503050406030204" pitchFamily="18" charset="0"/>
                            </a:rPr>
                            <m:t>S</m:t>
                          </m:r>
                          <m:r>
                            <m:rPr>
                              <m:sty m:val="p"/>
                            </m:rPr>
                            <a:rPr lang="en-US" sz="2800" i="1">
                              <a:solidFill>
                                <a:schemeClr val="tx2"/>
                              </a:solidFill>
                              <a:latin typeface="Cambria Math" panose="02040503050406030204" pitchFamily="18" charset="0"/>
                            </a:rPr>
                            <m:t>hort</m:t>
                          </m:r>
                          <m:r>
                            <a:rPr lang="en-US" sz="2800" i="1">
                              <a:solidFill>
                                <a:schemeClr val="tx2"/>
                              </a:solidFill>
                              <a:latin typeface="Cambria Math" panose="02040503050406030204" pitchFamily="18" charset="0"/>
                            </a:rPr>
                            <m:t>−</m:t>
                          </m:r>
                          <m:r>
                            <m:rPr>
                              <m:sty m:val="p"/>
                            </m:rPr>
                            <a:rPr lang="en-US" sz="2800" i="1">
                              <a:solidFill>
                                <a:schemeClr val="tx2"/>
                              </a:solidFill>
                              <a:latin typeface="Cambria Math" panose="02040503050406030204" pitchFamily="18" charset="0"/>
                            </a:rPr>
                            <m:t>Term</m:t>
                          </m:r>
                          <m:r>
                            <a:rPr lang="en-US" sz="2800" i="1">
                              <a:solidFill>
                                <a:schemeClr val="tx2"/>
                              </a:solidFill>
                              <a:latin typeface="Cambria Math" panose="02040503050406030204" pitchFamily="18" charset="0"/>
                            </a:rPr>
                            <m:t> </m:t>
                          </m:r>
                          <m:r>
                            <m:rPr>
                              <m:sty m:val="p"/>
                            </m:rPr>
                            <a:rPr lang="en-US" sz="2800" i="1">
                              <a:solidFill>
                                <a:schemeClr val="tx2"/>
                              </a:solidFill>
                              <a:latin typeface="Cambria Math" panose="02040503050406030204" pitchFamily="18" charset="0"/>
                            </a:rPr>
                            <m:t>Investments</m:t>
                          </m:r>
                          <m:r>
                            <a:rPr lang="en-US" sz="2800" i="1">
                              <a:solidFill>
                                <a:schemeClr val="tx2"/>
                              </a:solidFill>
                              <a:latin typeface="Cambria Math" panose="02040503050406030204" pitchFamily="18" charset="0"/>
                            </a:rPr>
                            <m:t> + </m:t>
                          </m:r>
                          <m:r>
                            <m:rPr>
                              <m:sty m:val="p"/>
                            </m:rPr>
                            <a:rPr lang="en-US" sz="2800" i="1">
                              <a:solidFill>
                                <a:schemeClr val="tx2"/>
                              </a:solidFill>
                              <a:latin typeface="Cambria Math" panose="02040503050406030204" pitchFamily="18" charset="0"/>
                            </a:rPr>
                            <m:t>Accounts</m:t>
                          </m:r>
                          <m:r>
                            <a:rPr lang="en-US" sz="2800" i="1">
                              <a:solidFill>
                                <a:schemeClr val="tx2"/>
                              </a:solidFill>
                              <a:latin typeface="Cambria Math" panose="02040503050406030204" pitchFamily="18" charset="0"/>
                            </a:rPr>
                            <m:t> </m:t>
                          </m:r>
                          <m:r>
                            <m:rPr>
                              <m:sty m:val="p"/>
                            </m:rPr>
                            <a:rPr lang="en-US" sz="2800" i="1">
                              <a:solidFill>
                                <a:schemeClr val="tx2"/>
                              </a:solidFill>
                              <a:latin typeface="Cambria Math" panose="02040503050406030204" pitchFamily="18" charset="0"/>
                            </a:rPr>
                            <m:t>Receivable</m:t>
                          </m:r>
                          <m:r>
                            <a:rPr lang="en-US" sz="2800" i="1">
                              <a:solidFill>
                                <a:schemeClr val="tx2"/>
                              </a:solidFill>
                              <a:latin typeface="Cambria Math" panose="02040503050406030204" pitchFamily="18" charset="0"/>
                            </a:rPr>
                            <m:t> (</m:t>
                          </m:r>
                          <m:r>
                            <m:rPr>
                              <m:sty m:val="p"/>
                            </m:rPr>
                            <a:rPr lang="en-US" sz="2800" i="1">
                              <a:solidFill>
                                <a:schemeClr val="tx2"/>
                              </a:solidFill>
                              <a:latin typeface="Cambria Math" panose="02040503050406030204" pitchFamily="18" charset="0"/>
                            </a:rPr>
                            <m:t>Net</m:t>
                          </m:r>
                          <m:r>
                            <a:rPr lang="en-US" sz="2800" i="1">
                              <a:solidFill>
                                <a:schemeClr val="tx2"/>
                              </a:solidFill>
                              <a:latin typeface="Cambria Math" panose="02040503050406030204" pitchFamily="18" charset="0"/>
                            </a:rPr>
                            <m:t>)</m:t>
                          </m:r>
                        </m:num>
                        <m:den>
                          <m:r>
                            <m:rPr>
                              <m:sty m:val="p"/>
                            </m:rPr>
                            <a:rPr lang="en-US" sz="2800">
                              <a:solidFill>
                                <a:schemeClr val="tx2"/>
                              </a:solidFill>
                              <a:latin typeface="Cambria Math" panose="02040503050406030204" pitchFamily="18" charset="0"/>
                            </a:rPr>
                            <m:t>Current</m:t>
                          </m:r>
                          <m:r>
                            <a:rPr lang="en-US" sz="2800">
                              <a:solidFill>
                                <a:schemeClr val="tx2"/>
                              </a:solidFill>
                              <a:latin typeface="Cambria Math" panose="02040503050406030204" pitchFamily="18" charset="0"/>
                            </a:rPr>
                            <m:t> </m:t>
                          </m:r>
                          <m:r>
                            <m:rPr>
                              <m:sty m:val="p"/>
                            </m:rPr>
                            <a:rPr lang="en-US" sz="2800" b="0" i="0" smtClean="0">
                              <a:solidFill>
                                <a:schemeClr val="tx2"/>
                              </a:solidFill>
                              <a:latin typeface="Cambria Math" panose="02040503050406030204" pitchFamily="18" charset="0"/>
                            </a:rPr>
                            <m:t>L</m:t>
                          </m:r>
                          <m:r>
                            <m:rPr>
                              <m:sty m:val="p"/>
                            </m:rPr>
                            <a:rPr lang="en-US" sz="2800">
                              <a:solidFill>
                                <a:schemeClr val="tx2"/>
                              </a:solidFill>
                              <a:latin typeface="Cambria Math" panose="02040503050406030204" pitchFamily="18" charset="0"/>
                            </a:rPr>
                            <m:t>iabilites</m:t>
                          </m:r>
                        </m:den>
                      </m:f>
                    </m:oMath>
                  </m:oMathPara>
                </a14:m>
                <a:endParaRPr lang="en-US" dirty="0">
                  <a:solidFill>
                    <a:schemeClr val="tx2"/>
                  </a:solidFill>
                </a:endParaRPr>
              </a:p>
            </p:txBody>
          </p:sp>
        </mc:Choice>
        <mc:Fallback xmlns="">
          <p:sp>
            <p:nvSpPr>
              <p:cNvPr id="8" name="Rectangle: Rounded Corners 7">
                <a:extLst>
                  <a:ext uri="{FF2B5EF4-FFF2-40B4-BE49-F238E27FC236}">
                    <a16:creationId xmlns:a16="http://schemas.microsoft.com/office/drawing/2014/main" id="{F898DB75-CBA4-4B1C-9F5F-6941971285F6}"/>
                  </a:ext>
                </a:extLst>
              </p:cNvPr>
              <p:cNvSpPr>
                <a:spLocks noRot="1" noChangeAspect="1" noMove="1" noResize="1" noEditPoints="1" noAdjustHandles="1" noChangeArrowheads="1" noChangeShapeType="1" noTextEdit="1"/>
              </p:cNvSpPr>
              <p:nvPr/>
            </p:nvSpPr>
            <p:spPr>
              <a:xfrm>
                <a:off x="8355619" y="2747252"/>
                <a:ext cx="13807695" cy="1365492"/>
              </a:xfrm>
              <a:prstGeom prst="roundRect">
                <a:avLst>
                  <a:gd name="adj" fmla="val 7937"/>
                </a:avLst>
              </a:prstGeom>
              <a:blipFill>
                <a:blip r:embed="rId3"/>
                <a:stretch>
                  <a:fillRect/>
                </a:stretch>
              </a:blipFill>
              <a:ln w="76200">
                <a:solidFill>
                  <a:srgbClr val="FFC000"/>
                </a:solidFill>
                <a:prstDash val="sysDot"/>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B0D3DEAA-0FB9-4D76-B1C9-77FC5E2C367B}"/>
              </a:ext>
            </a:extLst>
          </p:cNvPr>
          <p:cNvSpPr txBox="1"/>
          <p:nvPr/>
        </p:nvSpPr>
        <p:spPr>
          <a:xfrm>
            <a:off x="5791566" y="2716161"/>
            <a:ext cx="2070278" cy="646331"/>
          </a:xfrm>
          <a:prstGeom prst="rect">
            <a:avLst/>
          </a:prstGeom>
          <a:noFill/>
        </p:spPr>
        <p:txBody>
          <a:bodyPr wrap="square">
            <a:spAutoFit/>
          </a:bodyPr>
          <a:lstStyle/>
          <a:p>
            <a:r>
              <a:rPr lang="en-US" b="1" dirty="0">
                <a:solidFill>
                  <a:schemeClr val="accent2"/>
                </a:solidFill>
              </a:rPr>
              <a:t>Formula</a:t>
            </a:r>
          </a:p>
        </p:txBody>
      </p:sp>
      <p:sp>
        <p:nvSpPr>
          <p:cNvPr id="11" name="TextBox 10">
            <a:extLst>
              <a:ext uri="{FF2B5EF4-FFF2-40B4-BE49-F238E27FC236}">
                <a16:creationId xmlns:a16="http://schemas.microsoft.com/office/drawing/2014/main" id="{B30E909A-5D81-455C-AA84-2537C323D5B0}"/>
              </a:ext>
            </a:extLst>
          </p:cNvPr>
          <p:cNvSpPr txBox="1"/>
          <p:nvPr/>
        </p:nvSpPr>
        <p:spPr>
          <a:xfrm>
            <a:off x="5791565" y="4415339"/>
            <a:ext cx="2430887" cy="646331"/>
          </a:xfrm>
          <a:prstGeom prst="rect">
            <a:avLst/>
          </a:prstGeom>
          <a:noFill/>
        </p:spPr>
        <p:txBody>
          <a:bodyPr wrap="square">
            <a:spAutoFit/>
          </a:bodyPr>
          <a:lstStyle/>
          <a:p>
            <a:r>
              <a:rPr lang="en-US" b="1" dirty="0">
                <a:solidFill>
                  <a:schemeClr val="accent2"/>
                </a:solidFill>
              </a:rPr>
              <a:t>Calculation</a:t>
            </a:r>
          </a:p>
        </p:txBody>
      </p:sp>
      <p:sp>
        <p:nvSpPr>
          <p:cNvPr id="12" name="TextBox 11">
            <a:extLst>
              <a:ext uri="{FF2B5EF4-FFF2-40B4-BE49-F238E27FC236}">
                <a16:creationId xmlns:a16="http://schemas.microsoft.com/office/drawing/2014/main" id="{7B7E87B6-9FEE-4997-8878-2B901EE4A2CC}"/>
              </a:ext>
            </a:extLst>
          </p:cNvPr>
          <p:cNvSpPr txBox="1"/>
          <p:nvPr/>
        </p:nvSpPr>
        <p:spPr>
          <a:xfrm>
            <a:off x="5791565" y="8065990"/>
            <a:ext cx="2430887" cy="646331"/>
          </a:xfrm>
          <a:prstGeom prst="rect">
            <a:avLst/>
          </a:prstGeom>
          <a:noFill/>
        </p:spPr>
        <p:txBody>
          <a:bodyPr wrap="square">
            <a:spAutoFit/>
          </a:bodyPr>
          <a:lstStyle/>
          <a:p>
            <a:r>
              <a:rPr lang="en-US" b="1" dirty="0">
                <a:solidFill>
                  <a:schemeClr val="accent2"/>
                </a:solidFill>
              </a:rPr>
              <a:t>Conclusion</a:t>
            </a:r>
          </a:p>
        </p:txBody>
      </p:sp>
      <p:sp>
        <p:nvSpPr>
          <p:cNvPr id="13" name="Rectangle: Rounded Corners 12">
            <a:extLst>
              <a:ext uri="{FF2B5EF4-FFF2-40B4-BE49-F238E27FC236}">
                <a16:creationId xmlns:a16="http://schemas.microsoft.com/office/drawing/2014/main" id="{F172B2A5-EC93-4FE9-9576-A210EA8A8EA4}"/>
              </a:ext>
            </a:extLst>
          </p:cNvPr>
          <p:cNvSpPr/>
          <p:nvPr/>
        </p:nvSpPr>
        <p:spPr>
          <a:xfrm>
            <a:off x="8355619" y="8103855"/>
            <a:ext cx="14533791" cy="954376"/>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The acid-test ratio measures immediate liquidity. Quality’s acid-test ratio seems adequate</a:t>
            </a:r>
          </a:p>
        </p:txBody>
      </p:sp>
      <p:pic>
        <p:nvPicPr>
          <p:cNvPr id="9" name="Picture 8">
            <a:extLst>
              <a:ext uri="{FF2B5EF4-FFF2-40B4-BE49-F238E27FC236}">
                <a16:creationId xmlns:a16="http://schemas.microsoft.com/office/drawing/2014/main" id="{93CE39F8-67CF-46D8-95BD-DA92DCAF6AB1}"/>
              </a:ext>
            </a:extLst>
          </p:cNvPr>
          <p:cNvPicPr>
            <a:picLocks noChangeAspect="1"/>
          </p:cNvPicPr>
          <p:nvPr/>
        </p:nvPicPr>
        <p:blipFill>
          <a:blip r:embed="rId4"/>
          <a:stretch>
            <a:fillRect/>
          </a:stretch>
        </p:blipFill>
        <p:spPr>
          <a:xfrm>
            <a:off x="8355619" y="4415339"/>
            <a:ext cx="13290995" cy="3385586"/>
          </a:xfrm>
          <a:prstGeom prst="rect">
            <a:avLst/>
          </a:prstGeom>
        </p:spPr>
      </p:pic>
      <p:sp>
        <p:nvSpPr>
          <p:cNvPr id="14" name="Straight Connector 3">
            <a:extLst>
              <a:ext uri="{FF2B5EF4-FFF2-40B4-BE49-F238E27FC236}">
                <a16:creationId xmlns:a16="http://schemas.microsoft.com/office/drawing/2014/main" id="{728C0505-93E7-40F8-8A49-31D973CCF7F5}"/>
              </a:ext>
            </a:extLst>
          </p:cNvPr>
          <p:cNvSpPr/>
          <p:nvPr/>
        </p:nvSpPr>
        <p:spPr>
          <a:xfrm>
            <a:off x="1488240" y="3424583"/>
            <a:ext cx="222494" cy="5455552"/>
          </a:xfrm>
          <a:custGeom>
            <a:avLst/>
            <a:gdLst/>
            <a:ahLst/>
            <a:cxnLst/>
            <a:rect l="0" t="0" r="0" b="0"/>
            <a:pathLst>
              <a:path>
                <a:moveTo>
                  <a:pt x="0" y="0"/>
                </a:moveTo>
                <a:lnTo>
                  <a:pt x="0" y="5455552"/>
                </a:lnTo>
                <a:lnTo>
                  <a:pt x="222494" y="5455552"/>
                </a:lnTo>
              </a:path>
            </a:pathLst>
          </a:custGeom>
          <a:noFill/>
          <a:ln w="76200">
            <a:solidFill>
              <a:srgbClr val="FFC00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15" name="Straight Connector 4">
            <a:extLst>
              <a:ext uri="{FF2B5EF4-FFF2-40B4-BE49-F238E27FC236}">
                <a16:creationId xmlns:a16="http://schemas.microsoft.com/office/drawing/2014/main" id="{0C663818-293D-4D7D-A027-CDD0AE338FE5}"/>
              </a:ext>
            </a:extLst>
          </p:cNvPr>
          <p:cNvSpPr/>
          <p:nvPr/>
        </p:nvSpPr>
        <p:spPr>
          <a:xfrm>
            <a:off x="1488240" y="3424583"/>
            <a:ext cx="232710" cy="3960014"/>
          </a:xfrm>
          <a:custGeom>
            <a:avLst/>
            <a:gdLst/>
            <a:ahLst/>
            <a:cxnLst/>
            <a:rect l="0" t="0" r="0" b="0"/>
            <a:pathLst>
              <a:path>
                <a:moveTo>
                  <a:pt x="0" y="0"/>
                </a:moveTo>
                <a:lnTo>
                  <a:pt x="0" y="3960014"/>
                </a:lnTo>
                <a:lnTo>
                  <a:pt x="232710" y="3960014"/>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6" name="Straight Connector 5">
            <a:extLst>
              <a:ext uri="{FF2B5EF4-FFF2-40B4-BE49-F238E27FC236}">
                <a16:creationId xmlns:a16="http://schemas.microsoft.com/office/drawing/2014/main" id="{8ED79C9D-D43C-4C16-8C53-53E3F3247870}"/>
              </a:ext>
            </a:extLst>
          </p:cNvPr>
          <p:cNvSpPr/>
          <p:nvPr/>
        </p:nvSpPr>
        <p:spPr>
          <a:xfrm>
            <a:off x="1488240" y="3424583"/>
            <a:ext cx="232710" cy="2464477"/>
          </a:xfrm>
          <a:custGeom>
            <a:avLst/>
            <a:gdLst/>
            <a:ahLst/>
            <a:cxnLst/>
            <a:rect l="0" t="0" r="0" b="0"/>
            <a:pathLst>
              <a:path>
                <a:moveTo>
                  <a:pt x="0" y="0"/>
                </a:moveTo>
                <a:lnTo>
                  <a:pt x="0" y="2464477"/>
                </a:lnTo>
                <a:lnTo>
                  <a:pt x="232710" y="2464477"/>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7" name="Straight Connector 6">
            <a:extLst>
              <a:ext uri="{FF2B5EF4-FFF2-40B4-BE49-F238E27FC236}">
                <a16:creationId xmlns:a16="http://schemas.microsoft.com/office/drawing/2014/main" id="{4E88A652-C7F4-4C79-AA12-CF5C393E08A7}"/>
              </a:ext>
            </a:extLst>
          </p:cNvPr>
          <p:cNvSpPr/>
          <p:nvPr/>
        </p:nvSpPr>
        <p:spPr>
          <a:xfrm>
            <a:off x="1488240" y="3424583"/>
            <a:ext cx="232710" cy="968939"/>
          </a:xfrm>
          <a:custGeom>
            <a:avLst/>
            <a:gdLst/>
            <a:ahLst/>
            <a:cxnLst/>
            <a:rect l="0" t="0" r="0" b="0"/>
            <a:pathLst>
              <a:path>
                <a:moveTo>
                  <a:pt x="0" y="0"/>
                </a:moveTo>
                <a:lnTo>
                  <a:pt x="0" y="968939"/>
                </a:lnTo>
                <a:lnTo>
                  <a:pt x="232710" y="968939"/>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18" name="Group 17">
            <a:extLst>
              <a:ext uri="{FF2B5EF4-FFF2-40B4-BE49-F238E27FC236}">
                <a16:creationId xmlns:a16="http://schemas.microsoft.com/office/drawing/2014/main" id="{71A4C2A6-982F-4E40-9707-D5AC433D7085}"/>
              </a:ext>
            </a:extLst>
          </p:cNvPr>
          <p:cNvGrpSpPr/>
          <p:nvPr/>
        </p:nvGrpSpPr>
        <p:grpSpPr>
          <a:xfrm>
            <a:off x="1159603" y="2371387"/>
            <a:ext cx="3286369" cy="1053195"/>
            <a:chOff x="1639194" y="2994364"/>
            <a:chExt cx="3286369" cy="1053195"/>
          </a:xfrm>
          <a:scene3d>
            <a:camera prst="orthographicFront"/>
            <a:lightRig rig="flat" dir="t"/>
          </a:scene3d>
        </p:grpSpPr>
        <p:sp>
          <p:nvSpPr>
            <p:cNvPr id="19" name="Rectangle 18">
              <a:extLst>
                <a:ext uri="{FF2B5EF4-FFF2-40B4-BE49-F238E27FC236}">
                  <a16:creationId xmlns:a16="http://schemas.microsoft.com/office/drawing/2014/main" id="{157584E9-437A-4020-BE17-A7BD6892655B}"/>
                </a:ext>
              </a:extLst>
            </p:cNvPr>
            <p:cNvSpPr/>
            <p:nvPr/>
          </p:nvSpPr>
          <p:spPr>
            <a:xfrm>
              <a:off x="1639194" y="2994364"/>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0" name="TextBox 19">
              <a:extLst>
                <a:ext uri="{FF2B5EF4-FFF2-40B4-BE49-F238E27FC236}">
                  <a16:creationId xmlns:a16="http://schemas.microsoft.com/office/drawing/2014/main" id="{E1DC25DE-6143-419C-8CDD-B88DD69F9621}"/>
                </a:ext>
              </a:extLst>
            </p:cNvPr>
            <p:cNvSpPr txBox="1"/>
            <p:nvPr/>
          </p:nvSpPr>
          <p:spPr>
            <a:xfrm>
              <a:off x="1639194"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FFC000"/>
                  </a:solidFill>
                </a:rPr>
                <a:t>Liquidity</a:t>
              </a:r>
              <a:endParaRPr lang="en-US" sz="2800" b="1" kern="1200" dirty="0">
                <a:solidFill>
                  <a:srgbClr val="FFC000"/>
                </a:solidFill>
              </a:endParaRPr>
            </a:p>
          </p:txBody>
        </p:sp>
      </p:grpSp>
      <p:grpSp>
        <p:nvGrpSpPr>
          <p:cNvPr id="21" name="Group 20">
            <a:extLst>
              <a:ext uri="{FF2B5EF4-FFF2-40B4-BE49-F238E27FC236}">
                <a16:creationId xmlns:a16="http://schemas.microsoft.com/office/drawing/2014/main" id="{AE58431F-92D2-4D80-83C8-08CFB45F7B73}"/>
              </a:ext>
            </a:extLst>
          </p:cNvPr>
          <p:cNvGrpSpPr/>
          <p:nvPr/>
        </p:nvGrpSpPr>
        <p:grpSpPr>
          <a:xfrm>
            <a:off x="1720951" y="3866925"/>
            <a:ext cx="3286369" cy="1053195"/>
            <a:chOff x="2200542" y="4489902"/>
            <a:chExt cx="3286369" cy="1053195"/>
          </a:xfrm>
          <a:scene3d>
            <a:camera prst="orthographicFront"/>
            <a:lightRig rig="flat" dir="t"/>
          </a:scene3d>
        </p:grpSpPr>
        <p:sp>
          <p:nvSpPr>
            <p:cNvPr id="22" name="Rectangle 21">
              <a:extLst>
                <a:ext uri="{FF2B5EF4-FFF2-40B4-BE49-F238E27FC236}">
                  <a16:creationId xmlns:a16="http://schemas.microsoft.com/office/drawing/2014/main" id="{37A92790-EA5C-4BF6-B851-BDEB6AB50C7C}"/>
                </a:ext>
              </a:extLst>
            </p:cNvPr>
            <p:cNvSpPr/>
            <p:nvPr/>
          </p:nvSpPr>
          <p:spPr>
            <a:xfrm>
              <a:off x="2200542" y="4489902"/>
              <a:ext cx="3286369" cy="1053195"/>
            </a:xfrm>
            <a:prstGeom prst="rect">
              <a:avLst/>
            </a:prstGeom>
            <a:solidFill>
              <a:schemeClr val="bg1"/>
            </a:solidFill>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3" name="TextBox 22">
              <a:extLst>
                <a:ext uri="{FF2B5EF4-FFF2-40B4-BE49-F238E27FC236}">
                  <a16:creationId xmlns:a16="http://schemas.microsoft.com/office/drawing/2014/main" id="{35EA53BC-ECDF-4965-949D-5E015E7B9F88}"/>
                </a:ext>
              </a:extLst>
            </p:cNvPr>
            <p:cNvSpPr txBox="1"/>
            <p:nvPr/>
          </p:nvSpPr>
          <p:spPr>
            <a:xfrm>
              <a:off x="2200542" y="4489902"/>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Current ratio</a:t>
              </a:r>
            </a:p>
          </p:txBody>
        </p:sp>
      </p:grpSp>
      <p:grpSp>
        <p:nvGrpSpPr>
          <p:cNvPr id="24" name="Group 23">
            <a:extLst>
              <a:ext uri="{FF2B5EF4-FFF2-40B4-BE49-F238E27FC236}">
                <a16:creationId xmlns:a16="http://schemas.microsoft.com/office/drawing/2014/main" id="{F18A14E7-BC3D-4728-8883-F7B02BF16244}"/>
              </a:ext>
            </a:extLst>
          </p:cNvPr>
          <p:cNvGrpSpPr/>
          <p:nvPr/>
        </p:nvGrpSpPr>
        <p:grpSpPr>
          <a:xfrm>
            <a:off x="1720951" y="5362462"/>
            <a:ext cx="3286369" cy="1053195"/>
            <a:chOff x="2200542" y="5985439"/>
            <a:chExt cx="3286369" cy="1053195"/>
          </a:xfrm>
          <a:scene3d>
            <a:camera prst="orthographicFront"/>
            <a:lightRig rig="flat" dir="t"/>
          </a:scene3d>
        </p:grpSpPr>
        <p:sp>
          <p:nvSpPr>
            <p:cNvPr id="25" name="Rectangle 24">
              <a:extLst>
                <a:ext uri="{FF2B5EF4-FFF2-40B4-BE49-F238E27FC236}">
                  <a16:creationId xmlns:a16="http://schemas.microsoft.com/office/drawing/2014/main" id="{C14339B3-BAEE-4060-9FBE-9B7F119272E0}"/>
                </a:ext>
              </a:extLst>
            </p:cNvPr>
            <p:cNvSpPr/>
            <p:nvPr/>
          </p:nvSpPr>
          <p:spPr>
            <a:xfrm>
              <a:off x="2200542" y="5985439"/>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90258220-E46A-44F2-B71D-C007065706DC}"/>
                </a:ext>
              </a:extLst>
            </p:cNvPr>
            <p:cNvSpPr txBox="1"/>
            <p:nvPr/>
          </p:nvSpPr>
          <p:spPr>
            <a:xfrm>
              <a:off x="2200542" y="5985439"/>
              <a:ext cx="3286369" cy="1053195"/>
            </a:xfrm>
            <a:prstGeom prst="rect">
              <a:avLst/>
            </a:prstGeom>
            <a:solidFill>
              <a:srgbClr val="FFC000"/>
            </a:solid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Acid-test (quick) ratio</a:t>
              </a:r>
            </a:p>
          </p:txBody>
        </p:sp>
      </p:grpSp>
      <p:grpSp>
        <p:nvGrpSpPr>
          <p:cNvPr id="27" name="Group 26">
            <a:extLst>
              <a:ext uri="{FF2B5EF4-FFF2-40B4-BE49-F238E27FC236}">
                <a16:creationId xmlns:a16="http://schemas.microsoft.com/office/drawing/2014/main" id="{BC534524-760D-486F-BDAC-BECDB73A1361}"/>
              </a:ext>
            </a:extLst>
          </p:cNvPr>
          <p:cNvGrpSpPr/>
          <p:nvPr/>
        </p:nvGrpSpPr>
        <p:grpSpPr>
          <a:xfrm>
            <a:off x="1720951" y="6858000"/>
            <a:ext cx="3286369" cy="1053195"/>
            <a:chOff x="2200542" y="7480977"/>
            <a:chExt cx="3286369" cy="1053195"/>
          </a:xfrm>
          <a:scene3d>
            <a:camera prst="orthographicFront"/>
            <a:lightRig rig="flat" dir="t"/>
          </a:scene3d>
        </p:grpSpPr>
        <p:sp>
          <p:nvSpPr>
            <p:cNvPr id="28" name="Rectangle 27">
              <a:extLst>
                <a:ext uri="{FF2B5EF4-FFF2-40B4-BE49-F238E27FC236}">
                  <a16:creationId xmlns:a16="http://schemas.microsoft.com/office/drawing/2014/main" id="{5EEBF935-08BC-49F7-8D84-863FB1468F0A}"/>
                </a:ext>
              </a:extLst>
            </p:cNvPr>
            <p:cNvSpPr/>
            <p:nvPr/>
          </p:nvSpPr>
          <p:spPr>
            <a:xfrm>
              <a:off x="2200542" y="7480977"/>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9" name="TextBox 28">
              <a:extLst>
                <a:ext uri="{FF2B5EF4-FFF2-40B4-BE49-F238E27FC236}">
                  <a16:creationId xmlns:a16="http://schemas.microsoft.com/office/drawing/2014/main" id="{878174B8-37E9-47B9-A871-75A4D49FCE62}"/>
                </a:ext>
              </a:extLst>
            </p:cNvPr>
            <p:cNvSpPr txBox="1"/>
            <p:nvPr/>
          </p:nvSpPr>
          <p:spPr>
            <a:xfrm>
              <a:off x="2200542" y="7480977"/>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Accounts receivable turnover</a:t>
              </a:r>
            </a:p>
          </p:txBody>
        </p:sp>
      </p:grpSp>
      <p:grpSp>
        <p:nvGrpSpPr>
          <p:cNvPr id="30" name="Group 29">
            <a:extLst>
              <a:ext uri="{FF2B5EF4-FFF2-40B4-BE49-F238E27FC236}">
                <a16:creationId xmlns:a16="http://schemas.microsoft.com/office/drawing/2014/main" id="{F4FA0144-FFC7-4556-B21B-C8A35C8FDE3B}"/>
              </a:ext>
            </a:extLst>
          </p:cNvPr>
          <p:cNvGrpSpPr/>
          <p:nvPr/>
        </p:nvGrpSpPr>
        <p:grpSpPr>
          <a:xfrm>
            <a:off x="1710735" y="8353537"/>
            <a:ext cx="3282704" cy="1053195"/>
            <a:chOff x="2190326" y="8976514"/>
            <a:chExt cx="3282704" cy="1053195"/>
          </a:xfrm>
          <a:scene3d>
            <a:camera prst="orthographicFront"/>
            <a:lightRig rig="flat" dir="t"/>
          </a:scene3d>
        </p:grpSpPr>
        <p:sp>
          <p:nvSpPr>
            <p:cNvPr id="31" name="Rectangle 30">
              <a:extLst>
                <a:ext uri="{FF2B5EF4-FFF2-40B4-BE49-F238E27FC236}">
                  <a16:creationId xmlns:a16="http://schemas.microsoft.com/office/drawing/2014/main" id="{170BB995-3D60-41FF-8F98-2D3E0A1046BB}"/>
                </a:ext>
              </a:extLst>
            </p:cNvPr>
            <p:cNvSpPr/>
            <p:nvPr/>
          </p:nvSpPr>
          <p:spPr>
            <a:xfrm>
              <a:off x="2190326" y="8976514"/>
              <a:ext cx="3282704"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2" name="TextBox 31">
              <a:extLst>
                <a:ext uri="{FF2B5EF4-FFF2-40B4-BE49-F238E27FC236}">
                  <a16:creationId xmlns:a16="http://schemas.microsoft.com/office/drawing/2014/main" id="{7C9003D4-2ABA-4EBC-8985-113BE79CDD3D}"/>
                </a:ext>
              </a:extLst>
            </p:cNvPr>
            <p:cNvSpPr txBox="1"/>
            <p:nvPr/>
          </p:nvSpPr>
          <p:spPr>
            <a:xfrm>
              <a:off x="2190326" y="8976514"/>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2"/>
                  </a:solidFill>
                </a:rPr>
                <a:t>Inventory turnover</a:t>
              </a:r>
              <a:endParaRPr lang="en-US" sz="2800" kern="1200" dirty="0">
                <a:solidFill>
                  <a:schemeClr val="tx2"/>
                </a:solidFill>
              </a:endParaRPr>
            </a:p>
          </p:txBody>
        </p:sp>
      </p:grpSp>
      <p:sp>
        <p:nvSpPr>
          <p:cNvPr id="34" name="Footer Placeholder 33">
            <a:extLst>
              <a:ext uri="{FF2B5EF4-FFF2-40B4-BE49-F238E27FC236}">
                <a16:creationId xmlns:a16="http://schemas.microsoft.com/office/drawing/2014/main" id="{5CE1B8BA-1916-43E8-B745-F9D5F6E68C40}"/>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35" name="Slide Number Placeholder 34">
            <a:extLst>
              <a:ext uri="{FF2B5EF4-FFF2-40B4-BE49-F238E27FC236}">
                <a16:creationId xmlns:a16="http://schemas.microsoft.com/office/drawing/2014/main" id="{215E452E-3726-4FB5-BD64-80AF6A8CE807}"/>
              </a:ext>
            </a:extLst>
          </p:cNvPr>
          <p:cNvSpPr>
            <a:spLocks noGrp="1"/>
          </p:cNvSpPr>
          <p:nvPr>
            <p:ph type="sldNum" sz="quarter" idx="12"/>
          </p:nvPr>
        </p:nvSpPr>
        <p:spPr/>
        <p:txBody>
          <a:bodyPr/>
          <a:lstStyle/>
          <a:p>
            <a:fld id="{EBE3AD81-3AD4-9C46-856E-C08CF1183C60}" type="slidenum">
              <a:rPr lang="en-US" smtClean="0"/>
              <a:pPr/>
              <a:t>20</a:t>
            </a:fld>
            <a:endParaRPr lang="en-US" dirty="0"/>
          </a:p>
        </p:txBody>
      </p:sp>
    </p:spTree>
    <p:extLst>
      <p:ext uri="{BB962C8B-B14F-4D97-AF65-F5344CB8AC3E}">
        <p14:creationId xmlns:p14="http://schemas.microsoft.com/office/powerpoint/2010/main" val="3768834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F554621F-982C-4637-88C6-B2A7D29EDF7E}"/>
              </a:ext>
            </a:extLst>
          </p:cNvPr>
          <p:cNvSpPr/>
          <p:nvPr/>
        </p:nvSpPr>
        <p:spPr>
          <a:xfrm>
            <a:off x="5487214" y="2330450"/>
            <a:ext cx="17804586" cy="9865843"/>
          </a:xfrm>
          <a:prstGeom prst="roundRect">
            <a:avLst>
              <a:gd name="adj" fmla="val 3719"/>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5400" dirty="0">
              <a:solidFill>
                <a:schemeClr val="tx2"/>
              </a:solidFill>
            </a:endParaRPr>
          </a:p>
        </p:txBody>
      </p:sp>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Liquidity Ratios - Accounts receivable turnover</a:t>
            </a: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F898DB75-CBA4-4B1C-9F5F-6941971285F6}"/>
                  </a:ext>
                </a:extLst>
              </p:cNvPr>
              <p:cNvSpPr/>
              <p:nvPr/>
            </p:nvSpPr>
            <p:spPr>
              <a:xfrm>
                <a:off x="8572502" y="2797527"/>
                <a:ext cx="14316908" cy="1365492"/>
              </a:xfrm>
              <a:prstGeom prst="roundRect">
                <a:avLst>
                  <a:gd name="adj" fmla="val 7937"/>
                </a:avLst>
              </a:prstGeom>
              <a:solidFill>
                <a:schemeClr val="bg1"/>
              </a:solid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sz="3200" b="0" i="0" smtClean="0">
                          <a:solidFill>
                            <a:schemeClr val="tx2"/>
                          </a:solidFill>
                          <a:latin typeface="Cambria Math" panose="02040503050406030204" pitchFamily="18" charset="0"/>
                        </a:rPr>
                        <m:t>Accounts</m:t>
                      </m:r>
                      <m:r>
                        <a:rPr lang="en-US" sz="3200" b="0" i="0" smtClean="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Receivables</m:t>
                      </m:r>
                      <m:r>
                        <a:rPr lang="en-US" sz="3200" i="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T</m:t>
                      </m:r>
                      <m:r>
                        <m:rPr>
                          <m:sty m:val="p"/>
                        </m:rPr>
                        <a:rPr lang="en-US" sz="3200" i="0">
                          <a:solidFill>
                            <a:schemeClr val="tx2"/>
                          </a:solidFill>
                          <a:latin typeface="Cambria Math" panose="02040503050406030204" pitchFamily="18" charset="0"/>
                        </a:rPr>
                        <m:t>urnover</m:t>
                      </m:r>
                      <m:r>
                        <a:rPr lang="en-US" sz="3200" i="0">
                          <a:solidFill>
                            <a:schemeClr val="tx2"/>
                          </a:solidFill>
                          <a:latin typeface="Cambria Math" panose="02040503050406030204" pitchFamily="18" charset="0"/>
                        </a:rPr>
                        <m:t>=</m:t>
                      </m:r>
                      <m:f>
                        <m:fPr>
                          <m:ctrlPr>
                            <a:rPr lang="en-US" sz="3200" i="1">
                              <a:solidFill>
                                <a:schemeClr val="tx2"/>
                              </a:solidFill>
                              <a:latin typeface="Cambria Math" panose="02040503050406030204" pitchFamily="18" charset="0"/>
                            </a:rPr>
                          </m:ctrlPr>
                        </m:fPr>
                        <m:num>
                          <m:r>
                            <m:rPr>
                              <m:sty m:val="p"/>
                            </m:rPr>
                            <a:rPr lang="en-US" sz="3200" i="0">
                              <a:solidFill>
                                <a:schemeClr val="tx2"/>
                              </a:solidFill>
                              <a:latin typeface="Cambria Math" panose="02040503050406030204" pitchFamily="18" charset="0"/>
                            </a:rPr>
                            <m:t>Net</m:t>
                          </m:r>
                          <m:r>
                            <a:rPr lang="en-US" sz="3200" i="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C</m:t>
                          </m:r>
                          <m:r>
                            <m:rPr>
                              <m:sty m:val="p"/>
                            </m:rPr>
                            <a:rPr lang="en-US" sz="3200" i="0">
                              <a:solidFill>
                                <a:schemeClr val="tx2"/>
                              </a:solidFill>
                              <a:latin typeface="Cambria Math" panose="02040503050406030204" pitchFamily="18" charset="0"/>
                            </a:rPr>
                            <m:t>redit</m:t>
                          </m:r>
                          <m:r>
                            <a:rPr lang="en-US" sz="3200" i="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S</m:t>
                          </m:r>
                          <m:r>
                            <m:rPr>
                              <m:sty m:val="p"/>
                            </m:rPr>
                            <a:rPr lang="en-US" sz="3200" i="0">
                              <a:solidFill>
                                <a:schemeClr val="tx2"/>
                              </a:solidFill>
                              <a:latin typeface="Cambria Math" panose="02040503050406030204" pitchFamily="18" charset="0"/>
                            </a:rPr>
                            <m:t>ales</m:t>
                          </m:r>
                        </m:num>
                        <m:den>
                          <m:r>
                            <m:rPr>
                              <m:sty m:val="p"/>
                            </m:rPr>
                            <a:rPr lang="en-US" sz="3200" i="0">
                              <a:solidFill>
                                <a:schemeClr val="tx2"/>
                              </a:solidFill>
                              <a:latin typeface="Cambria Math" panose="02040503050406030204" pitchFamily="18" charset="0"/>
                            </a:rPr>
                            <m:t>Average</m:t>
                          </m:r>
                          <m:r>
                            <a:rPr lang="en-US" sz="3200" i="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N</m:t>
                          </m:r>
                          <m:r>
                            <m:rPr>
                              <m:sty m:val="p"/>
                            </m:rPr>
                            <a:rPr lang="en-US" sz="3200" i="0">
                              <a:solidFill>
                                <a:schemeClr val="tx2"/>
                              </a:solidFill>
                              <a:latin typeface="Cambria Math" panose="02040503050406030204" pitchFamily="18" charset="0"/>
                            </a:rPr>
                            <m:t>et</m:t>
                          </m:r>
                          <m:r>
                            <a:rPr lang="en-US" sz="3200" i="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A</m:t>
                          </m:r>
                          <m:r>
                            <m:rPr>
                              <m:sty m:val="p"/>
                            </m:rPr>
                            <a:rPr lang="en-US" sz="3200" i="0">
                              <a:solidFill>
                                <a:schemeClr val="tx2"/>
                              </a:solidFill>
                              <a:latin typeface="Cambria Math" panose="02040503050406030204" pitchFamily="18" charset="0"/>
                            </a:rPr>
                            <m:t>ccounts</m:t>
                          </m:r>
                          <m:r>
                            <a:rPr lang="en-US" sz="3200" i="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R</m:t>
                          </m:r>
                          <m:r>
                            <m:rPr>
                              <m:sty m:val="p"/>
                            </m:rPr>
                            <a:rPr lang="en-US" sz="3200" i="0">
                              <a:solidFill>
                                <a:schemeClr val="tx2"/>
                              </a:solidFill>
                              <a:latin typeface="Cambria Math" panose="02040503050406030204" pitchFamily="18" charset="0"/>
                            </a:rPr>
                            <m:t>eceivable</m:t>
                          </m:r>
                        </m:den>
                      </m:f>
                    </m:oMath>
                  </m:oMathPara>
                </a14:m>
                <a:endParaRPr lang="en-US" sz="3200" dirty="0">
                  <a:solidFill>
                    <a:schemeClr val="tx2"/>
                  </a:solidFill>
                </a:endParaRPr>
              </a:p>
            </p:txBody>
          </p:sp>
        </mc:Choice>
        <mc:Fallback xmlns="">
          <p:sp>
            <p:nvSpPr>
              <p:cNvPr id="8" name="Rectangle: Rounded Corners 7">
                <a:extLst>
                  <a:ext uri="{FF2B5EF4-FFF2-40B4-BE49-F238E27FC236}">
                    <a16:creationId xmlns:a16="http://schemas.microsoft.com/office/drawing/2014/main" id="{F898DB75-CBA4-4B1C-9F5F-6941971285F6}"/>
                  </a:ext>
                </a:extLst>
              </p:cNvPr>
              <p:cNvSpPr>
                <a:spLocks noRot="1" noChangeAspect="1" noMove="1" noResize="1" noEditPoints="1" noAdjustHandles="1" noChangeArrowheads="1" noChangeShapeType="1" noTextEdit="1"/>
              </p:cNvSpPr>
              <p:nvPr/>
            </p:nvSpPr>
            <p:spPr>
              <a:xfrm>
                <a:off x="8572502" y="2797527"/>
                <a:ext cx="14316908" cy="1365492"/>
              </a:xfrm>
              <a:prstGeom prst="roundRect">
                <a:avLst>
                  <a:gd name="adj" fmla="val 7937"/>
                </a:avLst>
              </a:prstGeom>
              <a:blipFill>
                <a:blip r:embed="rId3"/>
                <a:stretch>
                  <a:fillRect/>
                </a:stretch>
              </a:blipFill>
              <a:ln w="76200">
                <a:solidFill>
                  <a:srgbClr val="FFC000"/>
                </a:solidFill>
                <a:prstDash val="sysDot"/>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B0D3DEAA-0FB9-4D76-B1C9-77FC5E2C367B}"/>
              </a:ext>
            </a:extLst>
          </p:cNvPr>
          <p:cNvSpPr txBox="1"/>
          <p:nvPr/>
        </p:nvSpPr>
        <p:spPr>
          <a:xfrm>
            <a:off x="5935551" y="2766436"/>
            <a:ext cx="2070278" cy="646331"/>
          </a:xfrm>
          <a:prstGeom prst="rect">
            <a:avLst/>
          </a:prstGeom>
          <a:noFill/>
        </p:spPr>
        <p:txBody>
          <a:bodyPr wrap="square">
            <a:spAutoFit/>
          </a:bodyPr>
          <a:lstStyle/>
          <a:p>
            <a:r>
              <a:rPr lang="en-US" b="1" dirty="0">
                <a:solidFill>
                  <a:schemeClr val="accent2"/>
                </a:solidFill>
              </a:rPr>
              <a:t>Formula</a:t>
            </a:r>
          </a:p>
        </p:txBody>
      </p:sp>
      <p:sp>
        <p:nvSpPr>
          <p:cNvPr id="11" name="TextBox 10">
            <a:extLst>
              <a:ext uri="{FF2B5EF4-FFF2-40B4-BE49-F238E27FC236}">
                <a16:creationId xmlns:a16="http://schemas.microsoft.com/office/drawing/2014/main" id="{B30E909A-5D81-455C-AA84-2537C323D5B0}"/>
              </a:ext>
            </a:extLst>
          </p:cNvPr>
          <p:cNvSpPr txBox="1"/>
          <p:nvPr/>
        </p:nvSpPr>
        <p:spPr>
          <a:xfrm>
            <a:off x="5935550" y="4465614"/>
            <a:ext cx="2430887" cy="646331"/>
          </a:xfrm>
          <a:prstGeom prst="rect">
            <a:avLst/>
          </a:prstGeom>
          <a:noFill/>
        </p:spPr>
        <p:txBody>
          <a:bodyPr wrap="square">
            <a:spAutoFit/>
          </a:bodyPr>
          <a:lstStyle/>
          <a:p>
            <a:r>
              <a:rPr lang="en-US" b="1" dirty="0">
                <a:solidFill>
                  <a:schemeClr val="accent2"/>
                </a:solidFill>
              </a:rPr>
              <a:t>Calculation</a:t>
            </a:r>
          </a:p>
        </p:txBody>
      </p:sp>
      <p:sp>
        <p:nvSpPr>
          <p:cNvPr id="12" name="TextBox 11">
            <a:extLst>
              <a:ext uri="{FF2B5EF4-FFF2-40B4-BE49-F238E27FC236}">
                <a16:creationId xmlns:a16="http://schemas.microsoft.com/office/drawing/2014/main" id="{7B7E87B6-9FEE-4997-8878-2B901EE4A2CC}"/>
              </a:ext>
            </a:extLst>
          </p:cNvPr>
          <p:cNvSpPr txBox="1"/>
          <p:nvPr/>
        </p:nvSpPr>
        <p:spPr>
          <a:xfrm>
            <a:off x="5935550" y="8116265"/>
            <a:ext cx="2430887" cy="646331"/>
          </a:xfrm>
          <a:prstGeom prst="rect">
            <a:avLst/>
          </a:prstGeom>
          <a:noFill/>
        </p:spPr>
        <p:txBody>
          <a:bodyPr wrap="square">
            <a:spAutoFit/>
          </a:bodyPr>
          <a:lstStyle/>
          <a:p>
            <a:r>
              <a:rPr lang="en-US" b="1" dirty="0">
                <a:solidFill>
                  <a:schemeClr val="accent2"/>
                </a:solidFill>
              </a:rPr>
              <a:t>Conclusion</a:t>
            </a:r>
          </a:p>
        </p:txBody>
      </p:sp>
      <p:sp>
        <p:nvSpPr>
          <p:cNvPr id="13" name="Rectangle: Rounded Corners 12">
            <a:extLst>
              <a:ext uri="{FF2B5EF4-FFF2-40B4-BE49-F238E27FC236}">
                <a16:creationId xmlns:a16="http://schemas.microsoft.com/office/drawing/2014/main" id="{F172B2A5-EC93-4FE9-9576-A210EA8A8EA4}"/>
              </a:ext>
            </a:extLst>
          </p:cNvPr>
          <p:cNvSpPr/>
          <p:nvPr/>
        </p:nvSpPr>
        <p:spPr>
          <a:xfrm>
            <a:off x="8662652" y="8154130"/>
            <a:ext cx="14226757" cy="954376"/>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measures the number of times, on average, the company collects receivables during the period. The turnover of 10.2 times is substantially low</a:t>
            </a:r>
          </a:p>
        </p:txBody>
      </p:sp>
      <p:pic>
        <p:nvPicPr>
          <p:cNvPr id="7" name="Picture 6">
            <a:extLst>
              <a:ext uri="{FF2B5EF4-FFF2-40B4-BE49-F238E27FC236}">
                <a16:creationId xmlns:a16="http://schemas.microsoft.com/office/drawing/2014/main" id="{5516A8CB-4A8B-4406-BD6F-12C72E790EE4}"/>
              </a:ext>
            </a:extLst>
          </p:cNvPr>
          <p:cNvPicPr>
            <a:picLocks noChangeAspect="1"/>
          </p:cNvPicPr>
          <p:nvPr/>
        </p:nvPicPr>
        <p:blipFill>
          <a:blip r:embed="rId4"/>
          <a:stretch>
            <a:fillRect/>
          </a:stretch>
        </p:blipFill>
        <p:spPr>
          <a:xfrm>
            <a:off x="8811017" y="4475165"/>
            <a:ext cx="11893381" cy="3556988"/>
          </a:xfrm>
          <a:prstGeom prst="rect">
            <a:avLst/>
          </a:prstGeom>
        </p:spPr>
      </p:pic>
      <p:sp>
        <p:nvSpPr>
          <p:cNvPr id="15" name="TextBox 14">
            <a:extLst>
              <a:ext uri="{FF2B5EF4-FFF2-40B4-BE49-F238E27FC236}">
                <a16:creationId xmlns:a16="http://schemas.microsoft.com/office/drawing/2014/main" id="{8478CA9F-6BA2-4FE1-8A3A-9A7CD9EE610B}"/>
              </a:ext>
            </a:extLst>
          </p:cNvPr>
          <p:cNvSpPr txBox="1"/>
          <p:nvPr/>
        </p:nvSpPr>
        <p:spPr>
          <a:xfrm>
            <a:off x="5935551" y="9705943"/>
            <a:ext cx="2070278" cy="646331"/>
          </a:xfrm>
          <a:prstGeom prst="rect">
            <a:avLst/>
          </a:prstGeom>
          <a:noFill/>
        </p:spPr>
        <p:txBody>
          <a:bodyPr wrap="square">
            <a:spAutoFit/>
          </a:bodyPr>
          <a:lstStyle/>
          <a:p>
            <a:r>
              <a:rPr lang="en-US" b="1" dirty="0">
                <a:solidFill>
                  <a:schemeClr val="accent2"/>
                </a:solidFill>
              </a:rPr>
              <a:t>Variant</a:t>
            </a:r>
          </a:p>
        </p:txBody>
      </p:sp>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A81EB140-053B-4A70-A878-E0F8A95B3F90}"/>
                  </a:ext>
                </a:extLst>
              </p:cNvPr>
              <p:cNvSpPr/>
              <p:nvPr/>
            </p:nvSpPr>
            <p:spPr>
              <a:xfrm>
                <a:off x="8572502" y="9713482"/>
                <a:ext cx="14316908" cy="2309782"/>
              </a:xfrm>
              <a:prstGeom prst="roundRect">
                <a:avLst>
                  <a:gd name="adj" fmla="val 7937"/>
                </a:avLst>
              </a:prstGeom>
              <a:solidFill>
                <a:schemeClr val="bg1"/>
              </a:solid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sz="3200" smtClean="0">
                          <a:solidFill>
                            <a:schemeClr val="tx2"/>
                          </a:solidFill>
                          <a:latin typeface="Cambria Math" panose="02040503050406030204" pitchFamily="18" charset="0"/>
                        </a:rPr>
                        <m:t>Average</m:t>
                      </m:r>
                      <m:r>
                        <a:rPr lang="en-US" sz="3200" smtClean="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c</m:t>
                      </m:r>
                      <m:r>
                        <m:rPr>
                          <m:sty m:val="p"/>
                        </m:rPr>
                        <a:rPr lang="en-US" sz="3200" smtClean="0">
                          <a:solidFill>
                            <a:schemeClr val="tx2"/>
                          </a:solidFill>
                          <a:latin typeface="Cambria Math" panose="02040503050406030204" pitchFamily="18" charset="0"/>
                        </a:rPr>
                        <m:t>ollection</m:t>
                      </m:r>
                      <m:r>
                        <a:rPr lang="en-US" sz="3200" smtClean="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p</m:t>
                      </m:r>
                      <m:r>
                        <m:rPr>
                          <m:sty m:val="p"/>
                        </m:rPr>
                        <a:rPr lang="en-US" sz="3200">
                          <a:solidFill>
                            <a:schemeClr val="tx2"/>
                          </a:solidFill>
                          <a:latin typeface="Cambria Math" panose="02040503050406030204" pitchFamily="18" charset="0"/>
                        </a:rPr>
                        <m:t>eriod</m:t>
                      </m:r>
                      <m:r>
                        <a:rPr lang="en-US" sz="3200" i="0">
                          <a:solidFill>
                            <a:schemeClr val="tx2"/>
                          </a:solidFill>
                          <a:latin typeface="Cambria Math" panose="02040503050406030204" pitchFamily="18" charset="0"/>
                        </a:rPr>
                        <m:t>=</m:t>
                      </m:r>
                      <m:f>
                        <m:fPr>
                          <m:ctrlPr>
                            <a:rPr lang="en-US" sz="3200" i="1">
                              <a:solidFill>
                                <a:schemeClr val="tx2"/>
                              </a:solidFill>
                              <a:latin typeface="Cambria Math" panose="02040503050406030204" pitchFamily="18" charset="0"/>
                            </a:rPr>
                          </m:ctrlPr>
                        </m:fPr>
                        <m:num>
                          <m:r>
                            <a:rPr lang="en-US" sz="3200" b="0" i="0" smtClean="0">
                              <a:solidFill>
                                <a:schemeClr val="tx2"/>
                              </a:solidFill>
                              <a:latin typeface="Cambria Math" panose="02040503050406030204" pitchFamily="18" charset="0"/>
                            </a:rPr>
                            <m:t>365</m:t>
                          </m:r>
                        </m:num>
                        <m:den>
                          <m:r>
                            <m:rPr>
                              <m:sty m:val="p"/>
                            </m:rPr>
                            <a:rPr lang="en-US" sz="3200">
                              <a:solidFill>
                                <a:schemeClr val="tx2"/>
                              </a:solidFill>
                              <a:latin typeface="Cambria Math" panose="02040503050406030204" pitchFamily="18" charset="0"/>
                            </a:rPr>
                            <m:t>Accounts</m:t>
                          </m:r>
                          <m:r>
                            <a:rPr lang="en-US" sz="3200">
                              <a:solidFill>
                                <a:schemeClr val="tx2"/>
                              </a:solidFill>
                              <a:latin typeface="Cambria Math" panose="02040503050406030204" pitchFamily="18" charset="0"/>
                            </a:rPr>
                            <m:t> </m:t>
                          </m:r>
                          <m:r>
                            <m:rPr>
                              <m:sty m:val="p"/>
                            </m:rPr>
                            <a:rPr lang="en-US" sz="3200">
                              <a:solidFill>
                                <a:schemeClr val="tx2"/>
                              </a:solidFill>
                              <a:latin typeface="Cambria Math" panose="02040503050406030204" pitchFamily="18" charset="0"/>
                            </a:rPr>
                            <m:t>receivable</m:t>
                          </m:r>
                          <m:r>
                            <a:rPr lang="en-US" sz="3200">
                              <a:solidFill>
                                <a:schemeClr val="tx2"/>
                              </a:solidFill>
                              <a:latin typeface="Cambria Math" panose="02040503050406030204" pitchFamily="18" charset="0"/>
                            </a:rPr>
                            <m:t> </m:t>
                          </m:r>
                          <m:r>
                            <m:rPr>
                              <m:sty m:val="p"/>
                            </m:rPr>
                            <a:rPr lang="en-US" sz="3200">
                              <a:solidFill>
                                <a:schemeClr val="tx2"/>
                              </a:solidFill>
                              <a:latin typeface="Cambria Math" panose="02040503050406030204" pitchFamily="18" charset="0"/>
                            </a:rPr>
                            <m:t>turnover</m:t>
                          </m:r>
                        </m:den>
                      </m:f>
                    </m:oMath>
                  </m:oMathPara>
                </a14:m>
                <a:endParaRPr lang="en-US" sz="3200" dirty="0">
                  <a:solidFill>
                    <a:schemeClr val="tx2"/>
                  </a:solidFill>
                </a:endParaRPr>
              </a:p>
              <a:p>
                <a:pPr lvl="0" algn="ctr"/>
                <a:endParaRPr lang="en-US" sz="3200" dirty="0">
                  <a:solidFill>
                    <a:schemeClr val="tx2"/>
                  </a:solidFill>
                </a:endParaRPr>
              </a:p>
              <a:p>
                <a:pPr lvl="0" algn="ctr"/>
                <a:r>
                  <a:rPr lang="en-US" sz="3200" dirty="0">
                    <a:solidFill>
                      <a:schemeClr val="tx2"/>
                    </a:solidFill>
                  </a:rPr>
                  <a:t>365 days ÷ 10.2 times = 35.78 days</a:t>
                </a:r>
              </a:p>
            </p:txBody>
          </p:sp>
        </mc:Choice>
        <mc:Fallback xmlns="">
          <p:sp>
            <p:nvSpPr>
              <p:cNvPr id="16" name="Rectangle: Rounded Corners 15">
                <a:extLst>
                  <a:ext uri="{FF2B5EF4-FFF2-40B4-BE49-F238E27FC236}">
                    <a16:creationId xmlns:a16="http://schemas.microsoft.com/office/drawing/2014/main" id="{A81EB140-053B-4A70-A878-E0F8A95B3F90}"/>
                  </a:ext>
                </a:extLst>
              </p:cNvPr>
              <p:cNvSpPr>
                <a:spLocks noRot="1" noChangeAspect="1" noMove="1" noResize="1" noEditPoints="1" noAdjustHandles="1" noChangeArrowheads="1" noChangeShapeType="1" noTextEdit="1"/>
              </p:cNvSpPr>
              <p:nvPr/>
            </p:nvSpPr>
            <p:spPr>
              <a:xfrm>
                <a:off x="8572502" y="9713482"/>
                <a:ext cx="14316908" cy="2309782"/>
              </a:xfrm>
              <a:prstGeom prst="roundRect">
                <a:avLst>
                  <a:gd name="adj" fmla="val 7937"/>
                </a:avLst>
              </a:prstGeom>
              <a:blipFill>
                <a:blip r:embed="rId5"/>
                <a:stretch>
                  <a:fillRect/>
                </a:stretch>
              </a:blipFill>
              <a:ln w="76200">
                <a:solidFill>
                  <a:srgbClr val="FFC000"/>
                </a:solidFill>
                <a:prstDash val="sysDot"/>
              </a:ln>
            </p:spPr>
            <p:txBody>
              <a:bodyPr/>
              <a:lstStyle/>
              <a:p>
                <a:r>
                  <a:rPr lang="en-US">
                    <a:noFill/>
                  </a:rPr>
                  <a:t> </a:t>
                </a:r>
              </a:p>
            </p:txBody>
          </p:sp>
        </mc:Fallback>
      </mc:AlternateContent>
      <p:sp>
        <p:nvSpPr>
          <p:cNvPr id="17" name="Straight Connector 3">
            <a:extLst>
              <a:ext uri="{FF2B5EF4-FFF2-40B4-BE49-F238E27FC236}">
                <a16:creationId xmlns:a16="http://schemas.microsoft.com/office/drawing/2014/main" id="{774B593E-4611-4AAC-BD54-770776F376DF}"/>
              </a:ext>
            </a:extLst>
          </p:cNvPr>
          <p:cNvSpPr/>
          <p:nvPr/>
        </p:nvSpPr>
        <p:spPr>
          <a:xfrm>
            <a:off x="1488240" y="3424583"/>
            <a:ext cx="222494" cy="5455552"/>
          </a:xfrm>
          <a:custGeom>
            <a:avLst/>
            <a:gdLst/>
            <a:ahLst/>
            <a:cxnLst/>
            <a:rect l="0" t="0" r="0" b="0"/>
            <a:pathLst>
              <a:path>
                <a:moveTo>
                  <a:pt x="0" y="0"/>
                </a:moveTo>
                <a:lnTo>
                  <a:pt x="0" y="5455552"/>
                </a:lnTo>
                <a:lnTo>
                  <a:pt x="222494" y="5455552"/>
                </a:lnTo>
              </a:path>
            </a:pathLst>
          </a:custGeom>
          <a:noFill/>
          <a:ln w="76200">
            <a:solidFill>
              <a:srgbClr val="FFC00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18" name="Straight Connector 4">
            <a:extLst>
              <a:ext uri="{FF2B5EF4-FFF2-40B4-BE49-F238E27FC236}">
                <a16:creationId xmlns:a16="http://schemas.microsoft.com/office/drawing/2014/main" id="{6DD5D2E7-8AD5-4BEF-873C-2FF02072E765}"/>
              </a:ext>
            </a:extLst>
          </p:cNvPr>
          <p:cNvSpPr/>
          <p:nvPr/>
        </p:nvSpPr>
        <p:spPr>
          <a:xfrm>
            <a:off x="1488240" y="3424583"/>
            <a:ext cx="232710" cy="3960014"/>
          </a:xfrm>
          <a:custGeom>
            <a:avLst/>
            <a:gdLst/>
            <a:ahLst/>
            <a:cxnLst/>
            <a:rect l="0" t="0" r="0" b="0"/>
            <a:pathLst>
              <a:path>
                <a:moveTo>
                  <a:pt x="0" y="0"/>
                </a:moveTo>
                <a:lnTo>
                  <a:pt x="0" y="3960014"/>
                </a:lnTo>
                <a:lnTo>
                  <a:pt x="232710" y="3960014"/>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9" name="Straight Connector 5">
            <a:extLst>
              <a:ext uri="{FF2B5EF4-FFF2-40B4-BE49-F238E27FC236}">
                <a16:creationId xmlns:a16="http://schemas.microsoft.com/office/drawing/2014/main" id="{9E3C06DB-DDFA-46A9-8D14-D4041AFE7869}"/>
              </a:ext>
            </a:extLst>
          </p:cNvPr>
          <p:cNvSpPr/>
          <p:nvPr/>
        </p:nvSpPr>
        <p:spPr>
          <a:xfrm>
            <a:off x="1488240" y="3424583"/>
            <a:ext cx="232710" cy="2464477"/>
          </a:xfrm>
          <a:custGeom>
            <a:avLst/>
            <a:gdLst/>
            <a:ahLst/>
            <a:cxnLst/>
            <a:rect l="0" t="0" r="0" b="0"/>
            <a:pathLst>
              <a:path>
                <a:moveTo>
                  <a:pt x="0" y="0"/>
                </a:moveTo>
                <a:lnTo>
                  <a:pt x="0" y="2464477"/>
                </a:lnTo>
                <a:lnTo>
                  <a:pt x="232710" y="2464477"/>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20" name="Straight Connector 6">
            <a:extLst>
              <a:ext uri="{FF2B5EF4-FFF2-40B4-BE49-F238E27FC236}">
                <a16:creationId xmlns:a16="http://schemas.microsoft.com/office/drawing/2014/main" id="{9BEC970B-DF6B-40C5-8205-25C265C13D0A}"/>
              </a:ext>
            </a:extLst>
          </p:cNvPr>
          <p:cNvSpPr/>
          <p:nvPr/>
        </p:nvSpPr>
        <p:spPr>
          <a:xfrm>
            <a:off x="1488240" y="3424583"/>
            <a:ext cx="232710" cy="968939"/>
          </a:xfrm>
          <a:custGeom>
            <a:avLst/>
            <a:gdLst/>
            <a:ahLst/>
            <a:cxnLst/>
            <a:rect l="0" t="0" r="0" b="0"/>
            <a:pathLst>
              <a:path>
                <a:moveTo>
                  <a:pt x="0" y="0"/>
                </a:moveTo>
                <a:lnTo>
                  <a:pt x="0" y="968939"/>
                </a:lnTo>
                <a:lnTo>
                  <a:pt x="232710" y="968939"/>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21" name="Group 20">
            <a:extLst>
              <a:ext uri="{FF2B5EF4-FFF2-40B4-BE49-F238E27FC236}">
                <a16:creationId xmlns:a16="http://schemas.microsoft.com/office/drawing/2014/main" id="{B144D38C-FDF5-44B2-9915-CF7EC392C49F}"/>
              </a:ext>
            </a:extLst>
          </p:cNvPr>
          <p:cNvGrpSpPr/>
          <p:nvPr/>
        </p:nvGrpSpPr>
        <p:grpSpPr>
          <a:xfrm>
            <a:off x="1159603" y="2371387"/>
            <a:ext cx="3286369" cy="1053195"/>
            <a:chOff x="1639194" y="2994364"/>
            <a:chExt cx="3286369" cy="1053195"/>
          </a:xfrm>
          <a:scene3d>
            <a:camera prst="orthographicFront"/>
            <a:lightRig rig="flat" dir="t"/>
          </a:scene3d>
        </p:grpSpPr>
        <p:sp>
          <p:nvSpPr>
            <p:cNvPr id="22" name="Rectangle 21">
              <a:extLst>
                <a:ext uri="{FF2B5EF4-FFF2-40B4-BE49-F238E27FC236}">
                  <a16:creationId xmlns:a16="http://schemas.microsoft.com/office/drawing/2014/main" id="{073C42AF-BF6A-421F-A88D-DB24607AA8FA}"/>
                </a:ext>
              </a:extLst>
            </p:cNvPr>
            <p:cNvSpPr/>
            <p:nvPr/>
          </p:nvSpPr>
          <p:spPr>
            <a:xfrm>
              <a:off x="1639194" y="2994364"/>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3" name="TextBox 22">
              <a:extLst>
                <a:ext uri="{FF2B5EF4-FFF2-40B4-BE49-F238E27FC236}">
                  <a16:creationId xmlns:a16="http://schemas.microsoft.com/office/drawing/2014/main" id="{68FA9623-2885-473F-8C0A-F9E25C79124C}"/>
                </a:ext>
              </a:extLst>
            </p:cNvPr>
            <p:cNvSpPr txBox="1"/>
            <p:nvPr/>
          </p:nvSpPr>
          <p:spPr>
            <a:xfrm>
              <a:off x="1639194"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FFC000"/>
                  </a:solidFill>
                </a:rPr>
                <a:t>Liquidity</a:t>
              </a:r>
              <a:endParaRPr lang="en-US" sz="2800" b="1" kern="1200" dirty="0">
                <a:solidFill>
                  <a:srgbClr val="FFC000"/>
                </a:solidFill>
              </a:endParaRPr>
            </a:p>
          </p:txBody>
        </p:sp>
      </p:grpSp>
      <p:grpSp>
        <p:nvGrpSpPr>
          <p:cNvPr id="24" name="Group 23">
            <a:extLst>
              <a:ext uri="{FF2B5EF4-FFF2-40B4-BE49-F238E27FC236}">
                <a16:creationId xmlns:a16="http://schemas.microsoft.com/office/drawing/2014/main" id="{F2F13C5E-9438-488F-93C2-084B185F5358}"/>
              </a:ext>
            </a:extLst>
          </p:cNvPr>
          <p:cNvGrpSpPr/>
          <p:nvPr/>
        </p:nvGrpSpPr>
        <p:grpSpPr>
          <a:xfrm>
            <a:off x="1720951" y="3866925"/>
            <a:ext cx="3286369" cy="1053195"/>
            <a:chOff x="2200542" y="4489902"/>
            <a:chExt cx="3286369" cy="1053195"/>
          </a:xfrm>
          <a:scene3d>
            <a:camera prst="orthographicFront"/>
            <a:lightRig rig="flat" dir="t"/>
          </a:scene3d>
        </p:grpSpPr>
        <p:sp>
          <p:nvSpPr>
            <p:cNvPr id="25" name="Rectangle 24">
              <a:extLst>
                <a:ext uri="{FF2B5EF4-FFF2-40B4-BE49-F238E27FC236}">
                  <a16:creationId xmlns:a16="http://schemas.microsoft.com/office/drawing/2014/main" id="{DFB7CCAA-3531-4387-B514-B1CDA460C08B}"/>
                </a:ext>
              </a:extLst>
            </p:cNvPr>
            <p:cNvSpPr/>
            <p:nvPr/>
          </p:nvSpPr>
          <p:spPr>
            <a:xfrm>
              <a:off x="2200542" y="4489902"/>
              <a:ext cx="3286369" cy="1053195"/>
            </a:xfrm>
            <a:prstGeom prst="rect">
              <a:avLst/>
            </a:prstGeom>
            <a:solidFill>
              <a:schemeClr val="bg1"/>
            </a:solidFill>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5AB1DB90-62BD-4850-B7A2-E024C5FB97B3}"/>
                </a:ext>
              </a:extLst>
            </p:cNvPr>
            <p:cNvSpPr txBox="1"/>
            <p:nvPr/>
          </p:nvSpPr>
          <p:spPr>
            <a:xfrm>
              <a:off x="2200542" y="4489902"/>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Current ratio</a:t>
              </a:r>
            </a:p>
          </p:txBody>
        </p:sp>
      </p:grpSp>
      <p:grpSp>
        <p:nvGrpSpPr>
          <p:cNvPr id="27" name="Group 26">
            <a:extLst>
              <a:ext uri="{FF2B5EF4-FFF2-40B4-BE49-F238E27FC236}">
                <a16:creationId xmlns:a16="http://schemas.microsoft.com/office/drawing/2014/main" id="{1A1FD6E4-9062-43AF-BA03-9778D23B3DAF}"/>
              </a:ext>
            </a:extLst>
          </p:cNvPr>
          <p:cNvGrpSpPr/>
          <p:nvPr/>
        </p:nvGrpSpPr>
        <p:grpSpPr>
          <a:xfrm>
            <a:off x="1720951" y="5362462"/>
            <a:ext cx="3286369" cy="1053195"/>
            <a:chOff x="2200542" y="5985439"/>
            <a:chExt cx="3286369" cy="1053195"/>
          </a:xfrm>
          <a:scene3d>
            <a:camera prst="orthographicFront"/>
            <a:lightRig rig="flat" dir="t"/>
          </a:scene3d>
        </p:grpSpPr>
        <p:sp>
          <p:nvSpPr>
            <p:cNvPr id="28" name="Rectangle 27">
              <a:extLst>
                <a:ext uri="{FF2B5EF4-FFF2-40B4-BE49-F238E27FC236}">
                  <a16:creationId xmlns:a16="http://schemas.microsoft.com/office/drawing/2014/main" id="{B32DBC2B-881F-49EA-BB62-B2F635719CDA}"/>
                </a:ext>
              </a:extLst>
            </p:cNvPr>
            <p:cNvSpPr/>
            <p:nvPr/>
          </p:nvSpPr>
          <p:spPr>
            <a:xfrm>
              <a:off x="2200542" y="5985439"/>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9" name="TextBox 28">
              <a:extLst>
                <a:ext uri="{FF2B5EF4-FFF2-40B4-BE49-F238E27FC236}">
                  <a16:creationId xmlns:a16="http://schemas.microsoft.com/office/drawing/2014/main" id="{08AEDBFC-2C9D-4C35-B623-D388ACC80D2B}"/>
                </a:ext>
              </a:extLst>
            </p:cNvPr>
            <p:cNvSpPr txBox="1"/>
            <p:nvPr/>
          </p:nvSpPr>
          <p:spPr>
            <a:xfrm>
              <a:off x="2200542"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Acid-test (quick) ratio</a:t>
              </a:r>
            </a:p>
          </p:txBody>
        </p:sp>
      </p:grpSp>
      <p:grpSp>
        <p:nvGrpSpPr>
          <p:cNvPr id="30" name="Group 29">
            <a:extLst>
              <a:ext uri="{FF2B5EF4-FFF2-40B4-BE49-F238E27FC236}">
                <a16:creationId xmlns:a16="http://schemas.microsoft.com/office/drawing/2014/main" id="{4A95963E-295E-4B9A-A390-217580B34376}"/>
              </a:ext>
            </a:extLst>
          </p:cNvPr>
          <p:cNvGrpSpPr/>
          <p:nvPr/>
        </p:nvGrpSpPr>
        <p:grpSpPr>
          <a:xfrm>
            <a:off x="1720951" y="6858000"/>
            <a:ext cx="3286369" cy="1053195"/>
            <a:chOff x="2200542" y="7480977"/>
            <a:chExt cx="3286369" cy="1053195"/>
          </a:xfrm>
          <a:solidFill>
            <a:srgbClr val="FFC000"/>
          </a:solidFill>
          <a:scene3d>
            <a:camera prst="orthographicFront"/>
            <a:lightRig rig="flat" dir="t"/>
          </a:scene3d>
        </p:grpSpPr>
        <p:sp>
          <p:nvSpPr>
            <p:cNvPr id="31" name="Rectangle 30">
              <a:extLst>
                <a:ext uri="{FF2B5EF4-FFF2-40B4-BE49-F238E27FC236}">
                  <a16:creationId xmlns:a16="http://schemas.microsoft.com/office/drawing/2014/main" id="{FDDF2CA5-F35A-4343-B885-812D11296507}"/>
                </a:ext>
              </a:extLst>
            </p:cNvPr>
            <p:cNvSpPr/>
            <p:nvPr/>
          </p:nvSpPr>
          <p:spPr>
            <a:xfrm>
              <a:off x="2200542" y="7480977"/>
              <a:ext cx="3286369" cy="1053195"/>
            </a:xfrm>
            <a:prstGeom prst="rect">
              <a:avLst/>
            </a:prstGeom>
            <a:grpFill/>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2" name="TextBox 31">
              <a:extLst>
                <a:ext uri="{FF2B5EF4-FFF2-40B4-BE49-F238E27FC236}">
                  <a16:creationId xmlns:a16="http://schemas.microsoft.com/office/drawing/2014/main" id="{1F1B48AB-05C4-4FF3-B389-C97642DF18B0}"/>
                </a:ext>
              </a:extLst>
            </p:cNvPr>
            <p:cNvSpPr txBox="1"/>
            <p:nvPr/>
          </p:nvSpPr>
          <p:spPr>
            <a:xfrm>
              <a:off x="2200542" y="7480977"/>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Accounts receivable turnover</a:t>
              </a:r>
            </a:p>
          </p:txBody>
        </p:sp>
      </p:grpSp>
      <p:grpSp>
        <p:nvGrpSpPr>
          <p:cNvPr id="33" name="Group 32">
            <a:extLst>
              <a:ext uri="{FF2B5EF4-FFF2-40B4-BE49-F238E27FC236}">
                <a16:creationId xmlns:a16="http://schemas.microsoft.com/office/drawing/2014/main" id="{2D49837D-310C-4E23-997D-8AF9682799F5}"/>
              </a:ext>
            </a:extLst>
          </p:cNvPr>
          <p:cNvGrpSpPr/>
          <p:nvPr/>
        </p:nvGrpSpPr>
        <p:grpSpPr>
          <a:xfrm>
            <a:off x="1710735" y="8353537"/>
            <a:ext cx="3282704" cy="1053195"/>
            <a:chOff x="2190326" y="8976514"/>
            <a:chExt cx="3282704" cy="1053195"/>
          </a:xfrm>
          <a:scene3d>
            <a:camera prst="orthographicFront"/>
            <a:lightRig rig="flat" dir="t"/>
          </a:scene3d>
        </p:grpSpPr>
        <p:sp>
          <p:nvSpPr>
            <p:cNvPr id="34" name="Rectangle 33">
              <a:extLst>
                <a:ext uri="{FF2B5EF4-FFF2-40B4-BE49-F238E27FC236}">
                  <a16:creationId xmlns:a16="http://schemas.microsoft.com/office/drawing/2014/main" id="{08400089-19FE-47C2-8F67-80065D5C9B68}"/>
                </a:ext>
              </a:extLst>
            </p:cNvPr>
            <p:cNvSpPr/>
            <p:nvPr/>
          </p:nvSpPr>
          <p:spPr>
            <a:xfrm>
              <a:off x="2190326" y="8976514"/>
              <a:ext cx="3282704"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A5AC7E44-AEFE-4D8E-BC49-7837DEDB5A11}"/>
                </a:ext>
              </a:extLst>
            </p:cNvPr>
            <p:cNvSpPr txBox="1"/>
            <p:nvPr/>
          </p:nvSpPr>
          <p:spPr>
            <a:xfrm>
              <a:off x="2190326" y="8976514"/>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2"/>
                  </a:solidFill>
                </a:rPr>
                <a:t>Inventory turnover</a:t>
              </a:r>
              <a:endParaRPr lang="en-US" sz="2800" kern="1200" dirty="0">
                <a:solidFill>
                  <a:schemeClr val="tx2"/>
                </a:solidFill>
              </a:endParaRPr>
            </a:p>
          </p:txBody>
        </p:sp>
      </p:grpSp>
      <p:sp>
        <p:nvSpPr>
          <p:cNvPr id="37" name="Footer Placeholder 36">
            <a:extLst>
              <a:ext uri="{FF2B5EF4-FFF2-40B4-BE49-F238E27FC236}">
                <a16:creationId xmlns:a16="http://schemas.microsoft.com/office/drawing/2014/main" id="{0AEBA927-0334-4214-9E32-994B0A60BE4F}"/>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38" name="Slide Number Placeholder 37">
            <a:extLst>
              <a:ext uri="{FF2B5EF4-FFF2-40B4-BE49-F238E27FC236}">
                <a16:creationId xmlns:a16="http://schemas.microsoft.com/office/drawing/2014/main" id="{169251B0-DF39-4C29-AE73-172C9976164B}"/>
              </a:ext>
            </a:extLst>
          </p:cNvPr>
          <p:cNvSpPr>
            <a:spLocks noGrp="1"/>
          </p:cNvSpPr>
          <p:nvPr>
            <p:ph type="sldNum" sz="quarter" idx="12"/>
          </p:nvPr>
        </p:nvSpPr>
        <p:spPr/>
        <p:txBody>
          <a:bodyPr/>
          <a:lstStyle/>
          <a:p>
            <a:fld id="{EBE3AD81-3AD4-9C46-856E-C08CF1183C60}" type="slidenum">
              <a:rPr lang="en-US" smtClean="0"/>
              <a:pPr/>
              <a:t>21</a:t>
            </a:fld>
            <a:endParaRPr lang="en-US" dirty="0"/>
          </a:p>
        </p:txBody>
      </p:sp>
    </p:spTree>
    <p:extLst>
      <p:ext uri="{BB962C8B-B14F-4D97-AF65-F5344CB8AC3E}">
        <p14:creationId xmlns:p14="http://schemas.microsoft.com/office/powerpoint/2010/main" val="878537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60991F74-7BC8-4993-90EA-624CFA02DB7C}"/>
              </a:ext>
            </a:extLst>
          </p:cNvPr>
          <p:cNvSpPr/>
          <p:nvPr/>
        </p:nvSpPr>
        <p:spPr>
          <a:xfrm>
            <a:off x="5487214" y="2330450"/>
            <a:ext cx="17804586" cy="9865843"/>
          </a:xfrm>
          <a:prstGeom prst="roundRect">
            <a:avLst>
              <a:gd name="adj" fmla="val 3719"/>
            </a:avLst>
          </a:prstGeom>
          <a:solidFill>
            <a:schemeClr val="bg1"/>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5400" dirty="0">
              <a:solidFill>
                <a:schemeClr val="tx2"/>
              </a:solidFill>
            </a:endParaRPr>
          </a:p>
        </p:txBody>
      </p:sp>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Liquidity Ratios - Inventory turnover</a:t>
            </a: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F898DB75-CBA4-4B1C-9F5F-6941971285F6}"/>
                  </a:ext>
                </a:extLst>
              </p:cNvPr>
              <p:cNvSpPr/>
              <p:nvPr/>
            </p:nvSpPr>
            <p:spPr>
              <a:xfrm>
                <a:off x="8572501" y="2829590"/>
                <a:ext cx="14084197" cy="1365492"/>
              </a:xfrm>
              <a:prstGeom prst="roundRect">
                <a:avLst>
                  <a:gd name="adj" fmla="val 7937"/>
                </a:avLst>
              </a:prstGeom>
              <a:solidFill>
                <a:schemeClr val="bg1"/>
              </a:solid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sz="3200">
                          <a:solidFill>
                            <a:schemeClr val="tx2"/>
                          </a:solidFill>
                          <a:latin typeface="Cambria Math" panose="02040503050406030204" pitchFamily="18" charset="0"/>
                        </a:rPr>
                        <m:t>Inventory</m:t>
                      </m:r>
                      <m:r>
                        <a:rPr lang="en-US" sz="3200">
                          <a:solidFill>
                            <a:schemeClr val="tx2"/>
                          </a:solidFill>
                          <a:latin typeface="Cambria Math" panose="02040503050406030204" pitchFamily="18" charset="0"/>
                        </a:rPr>
                        <m:t> </m:t>
                      </m:r>
                      <m:r>
                        <m:rPr>
                          <m:sty m:val="p"/>
                        </m:rPr>
                        <a:rPr lang="en-US" sz="3200">
                          <a:solidFill>
                            <a:schemeClr val="tx2"/>
                          </a:solidFill>
                          <a:latin typeface="Cambria Math" panose="02040503050406030204" pitchFamily="18" charset="0"/>
                        </a:rPr>
                        <m:t>Turnover</m:t>
                      </m:r>
                      <m:r>
                        <a:rPr lang="en-US" sz="3200" i="0">
                          <a:solidFill>
                            <a:schemeClr val="tx2"/>
                          </a:solidFill>
                          <a:latin typeface="Cambria Math" panose="02040503050406030204" pitchFamily="18" charset="0"/>
                        </a:rPr>
                        <m:t>=</m:t>
                      </m:r>
                      <m:f>
                        <m:fPr>
                          <m:ctrlPr>
                            <a:rPr lang="en-US" sz="3200" i="1">
                              <a:solidFill>
                                <a:schemeClr val="tx2"/>
                              </a:solidFill>
                              <a:latin typeface="Cambria Math" panose="02040503050406030204" pitchFamily="18" charset="0"/>
                            </a:rPr>
                          </m:ctrlPr>
                        </m:fPr>
                        <m:num>
                          <m:r>
                            <m:rPr>
                              <m:sty m:val="p"/>
                            </m:rPr>
                            <a:rPr lang="en-US" sz="3200">
                              <a:solidFill>
                                <a:schemeClr val="tx2"/>
                              </a:solidFill>
                              <a:latin typeface="Cambria Math" panose="02040503050406030204" pitchFamily="18" charset="0"/>
                            </a:rPr>
                            <m:t>Cost</m:t>
                          </m:r>
                          <m:r>
                            <a:rPr lang="en-US" sz="3200">
                              <a:solidFill>
                                <a:schemeClr val="tx2"/>
                              </a:solidFill>
                              <a:latin typeface="Cambria Math" panose="02040503050406030204" pitchFamily="18" charset="0"/>
                            </a:rPr>
                            <m:t> </m:t>
                          </m:r>
                          <m:r>
                            <m:rPr>
                              <m:sty m:val="p"/>
                            </m:rPr>
                            <a:rPr lang="en-US" sz="3200">
                              <a:solidFill>
                                <a:schemeClr val="tx2"/>
                              </a:solidFill>
                              <a:latin typeface="Cambria Math" panose="02040503050406030204" pitchFamily="18" charset="0"/>
                            </a:rPr>
                            <m:t>of</m:t>
                          </m:r>
                          <m:r>
                            <a:rPr lang="en-US" sz="3200">
                              <a:solidFill>
                                <a:schemeClr val="tx2"/>
                              </a:solidFill>
                              <a:latin typeface="Cambria Math" panose="02040503050406030204" pitchFamily="18" charset="0"/>
                            </a:rPr>
                            <m:t> </m:t>
                          </m:r>
                          <m:r>
                            <m:rPr>
                              <m:sty m:val="p"/>
                            </m:rPr>
                            <a:rPr lang="en-US" sz="3200">
                              <a:solidFill>
                                <a:schemeClr val="tx2"/>
                              </a:solidFill>
                              <a:latin typeface="Cambria Math" panose="02040503050406030204" pitchFamily="18" charset="0"/>
                            </a:rPr>
                            <m:t>Goods</m:t>
                          </m:r>
                          <m:r>
                            <a:rPr lang="en-US" sz="3200">
                              <a:solidFill>
                                <a:schemeClr val="tx2"/>
                              </a:solidFill>
                              <a:latin typeface="Cambria Math" panose="02040503050406030204" pitchFamily="18" charset="0"/>
                            </a:rPr>
                            <m:t> </m:t>
                          </m:r>
                          <m:r>
                            <m:rPr>
                              <m:sty m:val="p"/>
                            </m:rPr>
                            <a:rPr lang="en-US" sz="3200">
                              <a:solidFill>
                                <a:schemeClr val="tx2"/>
                              </a:solidFill>
                              <a:latin typeface="Cambria Math" panose="02040503050406030204" pitchFamily="18" charset="0"/>
                            </a:rPr>
                            <m:t>Sold</m:t>
                          </m:r>
                        </m:num>
                        <m:den>
                          <m:r>
                            <m:rPr>
                              <m:sty m:val="p"/>
                            </m:rPr>
                            <a:rPr lang="en-US" sz="3200">
                              <a:solidFill>
                                <a:schemeClr val="tx2"/>
                              </a:solidFill>
                              <a:latin typeface="Cambria Math" panose="02040503050406030204" pitchFamily="18" charset="0"/>
                            </a:rPr>
                            <m:t>Average</m:t>
                          </m:r>
                          <m:r>
                            <a:rPr lang="en-US" sz="3200">
                              <a:solidFill>
                                <a:schemeClr val="tx2"/>
                              </a:solidFill>
                              <a:latin typeface="Cambria Math" panose="02040503050406030204" pitchFamily="18" charset="0"/>
                            </a:rPr>
                            <m:t> </m:t>
                          </m:r>
                          <m:r>
                            <m:rPr>
                              <m:sty m:val="p"/>
                            </m:rPr>
                            <a:rPr lang="en-US" sz="3200">
                              <a:solidFill>
                                <a:schemeClr val="tx2"/>
                              </a:solidFill>
                              <a:latin typeface="Cambria Math" panose="02040503050406030204" pitchFamily="18" charset="0"/>
                            </a:rPr>
                            <m:t>Inventory</m:t>
                          </m:r>
                        </m:den>
                      </m:f>
                    </m:oMath>
                  </m:oMathPara>
                </a14:m>
                <a:endParaRPr lang="en-US" sz="3200" dirty="0">
                  <a:solidFill>
                    <a:schemeClr val="tx2"/>
                  </a:solidFill>
                </a:endParaRPr>
              </a:p>
            </p:txBody>
          </p:sp>
        </mc:Choice>
        <mc:Fallback xmlns="">
          <p:sp>
            <p:nvSpPr>
              <p:cNvPr id="8" name="Rectangle: Rounded Corners 7">
                <a:extLst>
                  <a:ext uri="{FF2B5EF4-FFF2-40B4-BE49-F238E27FC236}">
                    <a16:creationId xmlns:a16="http://schemas.microsoft.com/office/drawing/2014/main" id="{F898DB75-CBA4-4B1C-9F5F-6941971285F6}"/>
                  </a:ext>
                </a:extLst>
              </p:cNvPr>
              <p:cNvSpPr>
                <a:spLocks noRot="1" noChangeAspect="1" noMove="1" noResize="1" noEditPoints="1" noAdjustHandles="1" noChangeArrowheads="1" noChangeShapeType="1" noTextEdit="1"/>
              </p:cNvSpPr>
              <p:nvPr/>
            </p:nvSpPr>
            <p:spPr>
              <a:xfrm>
                <a:off x="8572501" y="2829590"/>
                <a:ext cx="14084197" cy="1365492"/>
              </a:xfrm>
              <a:prstGeom prst="roundRect">
                <a:avLst>
                  <a:gd name="adj" fmla="val 7937"/>
                </a:avLst>
              </a:prstGeom>
              <a:blipFill>
                <a:blip r:embed="rId3"/>
                <a:stretch>
                  <a:fillRect/>
                </a:stretch>
              </a:blipFill>
              <a:ln w="76200">
                <a:solidFill>
                  <a:srgbClr val="FFC000"/>
                </a:solidFill>
                <a:prstDash val="sysDot"/>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B0D3DEAA-0FB9-4D76-B1C9-77FC5E2C367B}"/>
              </a:ext>
            </a:extLst>
          </p:cNvPr>
          <p:cNvSpPr txBox="1"/>
          <p:nvPr/>
        </p:nvSpPr>
        <p:spPr>
          <a:xfrm>
            <a:off x="5935551" y="2798499"/>
            <a:ext cx="2070278" cy="646331"/>
          </a:xfrm>
          <a:prstGeom prst="rect">
            <a:avLst/>
          </a:prstGeom>
          <a:noFill/>
        </p:spPr>
        <p:txBody>
          <a:bodyPr wrap="square">
            <a:spAutoFit/>
          </a:bodyPr>
          <a:lstStyle/>
          <a:p>
            <a:r>
              <a:rPr lang="en-US" b="1" dirty="0">
                <a:solidFill>
                  <a:schemeClr val="accent2"/>
                </a:solidFill>
              </a:rPr>
              <a:t>Formula</a:t>
            </a:r>
          </a:p>
        </p:txBody>
      </p:sp>
      <p:sp>
        <p:nvSpPr>
          <p:cNvPr id="11" name="TextBox 10">
            <a:extLst>
              <a:ext uri="{FF2B5EF4-FFF2-40B4-BE49-F238E27FC236}">
                <a16:creationId xmlns:a16="http://schemas.microsoft.com/office/drawing/2014/main" id="{B30E909A-5D81-455C-AA84-2537C323D5B0}"/>
              </a:ext>
            </a:extLst>
          </p:cNvPr>
          <p:cNvSpPr txBox="1"/>
          <p:nvPr/>
        </p:nvSpPr>
        <p:spPr>
          <a:xfrm>
            <a:off x="5935550" y="4497677"/>
            <a:ext cx="2430887" cy="646331"/>
          </a:xfrm>
          <a:prstGeom prst="rect">
            <a:avLst/>
          </a:prstGeom>
          <a:noFill/>
        </p:spPr>
        <p:txBody>
          <a:bodyPr wrap="square">
            <a:spAutoFit/>
          </a:bodyPr>
          <a:lstStyle/>
          <a:p>
            <a:r>
              <a:rPr lang="en-US" b="1" dirty="0">
                <a:solidFill>
                  <a:schemeClr val="accent2"/>
                </a:solidFill>
              </a:rPr>
              <a:t>Calculation</a:t>
            </a:r>
          </a:p>
        </p:txBody>
      </p:sp>
      <p:sp>
        <p:nvSpPr>
          <p:cNvPr id="12" name="TextBox 11">
            <a:extLst>
              <a:ext uri="{FF2B5EF4-FFF2-40B4-BE49-F238E27FC236}">
                <a16:creationId xmlns:a16="http://schemas.microsoft.com/office/drawing/2014/main" id="{7B7E87B6-9FEE-4997-8878-2B901EE4A2CC}"/>
              </a:ext>
            </a:extLst>
          </p:cNvPr>
          <p:cNvSpPr txBox="1"/>
          <p:nvPr/>
        </p:nvSpPr>
        <p:spPr>
          <a:xfrm>
            <a:off x="5935550" y="8148328"/>
            <a:ext cx="2430887" cy="646331"/>
          </a:xfrm>
          <a:prstGeom prst="rect">
            <a:avLst/>
          </a:prstGeom>
          <a:noFill/>
        </p:spPr>
        <p:txBody>
          <a:bodyPr wrap="square">
            <a:spAutoFit/>
          </a:bodyPr>
          <a:lstStyle/>
          <a:p>
            <a:r>
              <a:rPr lang="en-US" b="1" dirty="0">
                <a:solidFill>
                  <a:schemeClr val="accent2"/>
                </a:solidFill>
              </a:rPr>
              <a:t>Conclusion</a:t>
            </a:r>
          </a:p>
        </p:txBody>
      </p:sp>
      <p:sp>
        <p:nvSpPr>
          <p:cNvPr id="13" name="Rectangle: Rounded Corners 12">
            <a:extLst>
              <a:ext uri="{FF2B5EF4-FFF2-40B4-BE49-F238E27FC236}">
                <a16:creationId xmlns:a16="http://schemas.microsoft.com/office/drawing/2014/main" id="{F172B2A5-EC93-4FE9-9576-A210EA8A8EA4}"/>
              </a:ext>
            </a:extLst>
          </p:cNvPr>
          <p:cNvSpPr/>
          <p:nvPr/>
        </p:nvSpPr>
        <p:spPr>
          <a:xfrm>
            <a:off x="8662653" y="8186193"/>
            <a:ext cx="14004262" cy="1627508"/>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measures the number of times, on average, the inventory is sold during the period. The turnover of 2.3 times is low compared with the industry average of 4.3 and Park Street’s 3.1</a:t>
            </a:r>
          </a:p>
        </p:txBody>
      </p:sp>
      <p:pic>
        <p:nvPicPr>
          <p:cNvPr id="9" name="Picture 8">
            <a:extLst>
              <a:ext uri="{FF2B5EF4-FFF2-40B4-BE49-F238E27FC236}">
                <a16:creationId xmlns:a16="http://schemas.microsoft.com/office/drawing/2014/main" id="{458B98AC-B466-472F-928A-80FE0F3D73BB}"/>
              </a:ext>
            </a:extLst>
          </p:cNvPr>
          <p:cNvPicPr>
            <a:picLocks noChangeAspect="1"/>
          </p:cNvPicPr>
          <p:nvPr/>
        </p:nvPicPr>
        <p:blipFill>
          <a:blip r:embed="rId4"/>
          <a:stretch>
            <a:fillRect/>
          </a:stretch>
        </p:blipFill>
        <p:spPr>
          <a:xfrm>
            <a:off x="8662652" y="4497676"/>
            <a:ext cx="11539469" cy="3631259"/>
          </a:xfrm>
          <a:prstGeom prst="rect">
            <a:avLst/>
          </a:prstGeom>
        </p:spPr>
      </p:pic>
      <p:sp>
        <p:nvSpPr>
          <p:cNvPr id="14" name="TextBox 13">
            <a:extLst>
              <a:ext uri="{FF2B5EF4-FFF2-40B4-BE49-F238E27FC236}">
                <a16:creationId xmlns:a16="http://schemas.microsoft.com/office/drawing/2014/main" id="{E46B6BFA-3BB7-40F4-81F2-90431D079082}"/>
              </a:ext>
            </a:extLst>
          </p:cNvPr>
          <p:cNvSpPr txBox="1"/>
          <p:nvPr/>
        </p:nvSpPr>
        <p:spPr>
          <a:xfrm>
            <a:off x="5935551" y="10099556"/>
            <a:ext cx="2070278" cy="646331"/>
          </a:xfrm>
          <a:prstGeom prst="rect">
            <a:avLst/>
          </a:prstGeom>
          <a:noFill/>
        </p:spPr>
        <p:txBody>
          <a:bodyPr wrap="square">
            <a:spAutoFit/>
          </a:bodyPr>
          <a:lstStyle/>
          <a:p>
            <a:r>
              <a:rPr lang="en-US" b="1" dirty="0">
                <a:solidFill>
                  <a:schemeClr val="accent2"/>
                </a:solidFill>
              </a:rPr>
              <a:t>Variant</a:t>
            </a:r>
          </a:p>
        </p:txBody>
      </p:sp>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63E2B5E0-1018-474D-A268-1CB1D59E232B}"/>
                  </a:ext>
                </a:extLst>
              </p:cNvPr>
              <p:cNvSpPr/>
              <p:nvPr/>
            </p:nvSpPr>
            <p:spPr>
              <a:xfrm>
                <a:off x="8572501" y="10107095"/>
                <a:ext cx="14094413" cy="1857378"/>
              </a:xfrm>
              <a:prstGeom prst="roundRect">
                <a:avLst>
                  <a:gd name="adj" fmla="val 7937"/>
                </a:avLst>
              </a:prstGeom>
              <a:solidFill>
                <a:schemeClr val="bg1"/>
              </a:solid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sz="3200" i="1" smtClean="0">
                          <a:solidFill>
                            <a:schemeClr val="tx2"/>
                          </a:solidFill>
                          <a:latin typeface="Cambria Math" panose="02040503050406030204" pitchFamily="18" charset="0"/>
                        </a:rPr>
                        <m:t>Days</m:t>
                      </m:r>
                      <m:r>
                        <a:rPr lang="en-US" sz="3200" i="1" smtClean="0">
                          <a:solidFill>
                            <a:schemeClr val="tx2"/>
                          </a:solidFill>
                          <a:latin typeface="Cambria Math" panose="02040503050406030204" pitchFamily="18" charset="0"/>
                        </a:rPr>
                        <m:t> </m:t>
                      </m:r>
                      <m:r>
                        <m:rPr>
                          <m:sty m:val="p"/>
                        </m:rPr>
                        <a:rPr lang="en-US" sz="3200" i="1" smtClean="0">
                          <a:solidFill>
                            <a:schemeClr val="tx2"/>
                          </a:solidFill>
                          <a:latin typeface="Cambria Math" panose="02040503050406030204" pitchFamily="18" charset="0"/>
                        </a:rPr>
                        <m:t>in</m:t>
                      </m:r>
                      <m:r>
                        <a:rPr lang="en-US" sz="3200" i="1" smtClean="0">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i</m:t>
                      </m:r>
                      <m:r>
                        <m:rPr>
                          <m:sty m:val="p"/>
                        </m:rPr>
                        <a:rPr lang="en-US" sz="3200" i="1">
                          <a:solidFill>
                            <a:schemeClr val="tx2"/>
                          </a:solidFill>
                          <a:latin typeface="Cambria Math" panose="02040503050406030204" pitchFamily="18" charset="0"/>
                        </a:rPr>
                        <m:t>nventory</m:t>
                      </m:r>
                      <m:r>
                        <a:rPr lang="en-US" sz="3200" i="0">
                          <a:solidFill>
                            <a:schemeClr val="tx2"/>
                          </a:solidFill>
                          <a:latin typeface="Cambria Math" panose="02040503050406030204" pitchFamily="18" charset="0"/>
                        </a:rPr>
                        <m:t>=</m:t>
                      </m:r>
                      <m:f>
                        <m:fPr>
                          <m:ctrlPr>
                            <a:rPr lang="en-US" sz="3200" i="1">
                              <a:solidFill>
                                <a:schemeClr val="tx2"/>
                              </a:solidFill>
                              <a:latin typeface="Cambria Math" panose="02040503050406030204" pitchFamily="18" charset="0"/>
                            </a:rPr>
                          </m:ctrlPr>
                        </m:fPr>
                        <m:num>
                          <m:r>
                            <a:rPr lang="en-US" sz="3200" b="0" i="0" smtClean="0">
                              <a:solidFill>
                                <a:schemeClr val="tx2"/>
                              </a:solidFill>
                              <a:latin typeface="Cambria Math" panose="02040503050406030204" pitchFamily="18" charset="0"/>
                            </a:rPr>
                            <m:t>365</m:t>
                          </m:r>
                        </m:num>
                        <m:den>
                          <m:r>
                            <m:rPr>
                              <m:sty m:val="p"/>
                            </m:rPr>
                            <a:rPr lang="en-US" sz="3200" i="1">
                              <a:solidFill>
                                <a:schemeClr val="tx2"/>
                              </a:solidFill>
                              <a:latin typeface="Cambria Math" panose="02040503050406030204" pitchFamily="18" charset="0"/>
                            </a:rPr>
                            <m:t>Inventory</m:t>
                          </m:r>
                          <m:r>
                            <a:rPr lang="en-US" sz="3200" i="1">
                              <a:solidFill>
                                <a:schemeClr val="tx2"/>
                              </a:solidFill>
                              <a:latin typeface="Cambria Math" panose="02040503050406030204" pitchFamily="18" charset="0"/>
                            </a:rPr>
                            <m:t> </m:t>
                          </m:r>
                          <m:r>
                            <m:rPr>
                              <m:sty m:val="p"/>
                            </m:rPr>
                            <a:rPr lang="en-US" sz="3200" b="0" i="0" smtClean="0">
                              <a:solidFill>
                                <a:schemeClr val="tx2"/>
                              </a:solidFill>
                              <a:latin typeface="Cambria Math" panose="02040503050406030204" pitchFamily="18" charset="0"/>
                            </a:rPr>
                            <m:t>t</m:t>
                          </m:r>
                          <m:r>
                            <m:rPr>
                              <m:sty m:val="p"/>
                            </m:rPr>
                            <a:rPr lang="en-US" sz="3200" i="1">
                              <a:solidFill>
                                <a:schemeClr val="tx2"/>
                              </a:solidFill>
                              <a:latin typeface="Cambria Math" panose="02040503050406030204" pitchFamily="18" charset="0"/>
                            </a:rPr>
                            <m:t>urnover</m:t>
                          </m:r>
                        </m:den>
                      </m:f>
                    </m:oMath>
                  </m:oMathPara>
                </a14:m>
                <a:endParaRPr lang="en-US" sz="3200" dirty="0">
                  <a:solidFill>
                    <a:schemeClr val="tx2"/>
                  </a:solidFill>
                </a:endParaRPr>
              </a:p>
              <a:p>
                <a:pPr lvl="0" algn="ctr"/>
                <a:endParaRPr lang="en-US" sz="800" dirty="0">
                  <a:solidFill>
                    <a:schemeClr val="tx2"/>
                  </a:solidFill>
                </a:endParaRPr>
              </a:p>
              <a:p>
                <a:pPr lvl="0" algn="ctr"/>
                <a:r>
                  <a:rPr lang="en-US" sz="3200" dirty="0">
                    <a:solidFill>
                      <a:schemeClr val="tx2"/>
                    </a:solidFill>
                  </a:rPr>
                  <a:t>365 days ÷ 2.3 times = 159 days</a:t>
                </a:r>
              </a:p>
            </p:txBody>
          </p:sp>
        </mc:Choice>
        <mc:Fallback xmlns="">
          <p:sp>
            <p:nvSpPr>
              <p:cNvPr id="15" name="Rectangle: Rounded Corners 14">
                <a:extLst>
                  <a:ext uri="{FF2B5EF4-FFF2-40B4-BE49-F238E27FC236}">
                    <a16:creationId xmlns:a16="http://schemas.microsoft.com/office/drawing/2014/main" id="{63E2B5E0-1018-474D-A268-1CB1D59E232B}"/>
                  </a:ext>
                </a:extLst>
              </p:cNvPr>
              <p:cNvSpPr>
                <a:spLocks noRot="1" noChangeAspect="1" noMove="1" noResize="1" noEditPoints="1" noAdjustHandles="1" noChangeArrowheads="1" noChangeShapeType="1" noTextEdit="1"/>
              </p:cNvSpPr>
              <p:nvPr/>
            </p:nvSpPr>
            <p:spPr>
              <a:xfrm>
                <a:off x="8572501" y="10107095"/>
                <a:ext cx="14094413" cy="1857378"/>
              </a:xfrm>
              <a:prstGeom prst="roundRect">
                <a:avLst>
                  <a:gd name="adj" fmla="val 7937"/>
                </a:avLst>
              </a:prstGeom>
              <a:blipFill>
                <a:blip r:embed="rId5"/>
                <a:stretch>
                  <a:fillRect b="-4403"/>
                </a:stretch>
              </a:blipFill>
              <a:ln w="76200">
                <a:solidFill>
                  <a:srgbClr val="FFC000"/>
                </a:solidFill>
                <a:prstDash val="sysDot"/>
              </a:ln>
            </p:spPr>
            <p:txBody>
              <a:bodyPr/>
              <a:lstStyle/>
              <a:p>
                <a:r>
                  <a:rPr lang="en-US">
                    <a:noFill/>
                  </a:rPr>
                  <a:t> </a:t>
                </a:r>
              </a:p>
            </p:txBody>
          </p:sp>
        </mc:Fallback>
      </mc:AlternateContent>
      <p:sp>
        <p:nvSpPr>
          <p:cNvPr id="16" name="Straight Connector 3">
            <a:extLst>
              <a:ext uri="{FF2B5EF4-FFF2-40B4-BE49-F238E27FC236}">
                <a16:creationId xmlns:a16="http://schemas.microsoft.com/office/drawing/2014/main" id="{EDE61CBF-4685-479F-8F55-20AC6D561EB4}"/>
              </a:ext>
            </a:extLst>
          </p:cNvPr>
          <p:cNvSpPr/>
          <p:nvPr/>
        </p:nvSpPr>
        <p:spPr>
          <a:xfrm>
            <a:off x="1488240" y="3424583"/>
            <a:ext cx="222494" cy="5455552"/>
          </a:xfrm>
          <a:custGeom>
            <a:avLst/>
            <a:gdLst/>
            <a:ahLst/>
            <a:cxnLst/>
            <a:rect l="0" t="0" r="0" b="0"/>
            <a:pathLst>
              <a:path>
                <a:moveTo>
                  <a:pt x="0" y="0"/>
                </a:moveTo>
                <a:lnTo>
                  <a:pt x="0" y="5455552"/>
                </a:lnTo>
                <a:lnTo>
                  <a:pt x="222494" y="5455552"/>
                </a:lnTo>
              </a:path>
            </a:pathLst>
          </a:custGeom>
          <a:noFill/>
          <a:ln w="76200">
            <a:solidFill>
              <a:srgbClr val="FFC00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17" name="Straight Connector 4">
            <a:extLst>
              <a:ext uri="{FF2B5EF4-FFF2-40B4-BE49-F238E27FC236}">
                <a16:creationId xmlns:a16="http://schemas.microsoft.com/office/drawing/2014/main" id="{B221FCA5-442E-4A65-A991-033CDD48CFF7}"/>
              </a:ext>
            </a:extLst>
          </p:cNvPr>
          <p:cNvSpPr/>
          <p:nvPr/>
        </p:nvSpPr>
        <p:spPr>
          <a:xfrm>
            <a:off x="1488240" y="3424583"/>
            <a:ext cx="232710" cy="3960014"/>
          </a:xfrm>
          <a:custGeom>
            <a:avLst/>
            <a:gdLst/>
            <a:ahLst/>
            <a:cxnLst/>
            <a:rect l="0" t="0" r="0" b="0"/>
            <a:pathLst>
              <a:path>
                <a:moveTo>
                  <a:pt x="0" y="0"/>
                </a:moveTo>
                <a:lnTo>
                  <a:pt x="0" y="3960014"/>
                </a:lnTo>
                <a:lnTo>
                  <a:pt x="232710" y="3960014"/>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8" name="Straight Connector 5">
            <a:extLst>
              <a:ext uri="{FF2B5EF4-FFF2-40B4-BE49-F238E27FC236}">
                <a16:creationId xmlns:a16="http://schemas.microsoft.com/office/drawing/2014/main" id="{BABEA6FF-4B55-428C-B426-B634620A6B1D}"/>
              </a:ext>
            </a:extLst>
          </p:cNvPr>
          <p:cNvSpPr/>
          <p:nvPr/>
        </p:nvSpPr>
        <p:spPr>
          <a:xfrm>
            <a:off x="1488240" y="3424583"/>
            <a:ext cx="232710" cy="2464477"/>
          </a:xfrm>
          <a:custGeom>
            <a:avLst/>
            <a:gdLst/>
            <a:ahLst/>
            <a:cxnLst/>
            <a:rect l="0" t="0" r="0" b="0"/>
            <a:pathLst>
              <a:path>
                <a:moveTo>
                  <a:pt x="0" y="0"/>
                </a:moveTo>
                <a:lnTo>
                  <a:pt x="0" y="2464477"/>
                </a:lnTo>
                <a:lnTo>
                  <a:pt x="232710" y="2464477"/>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9" name="Straight Connector 6">
            <a:extLst>
              <a:ext uri="{FF2B5EF4-FFF2-40B4-BE49-F238E27FC236}">
                <a16:creationId xmlns:a16="http://schemas.microsoft.com/office/drawing/2014/main" id="{D6A1F3D4-0440-4E50-AED6-BFC25A957D58}"/>
              </a:ext>
            </a:extLst>
          </p:cNvPr>
          <p:cNvSpPr/>
          <p:nvPr/>
        </p:nvSpPr>
        <p:spPr>
          <a:xfrm>
            <a:off x="1488240" y="3424583"/>
            <a:ext cx="232710" cy="968939"/>
          </a:xfrm>
          <a:custGeom>
            <a:avLst/>
            <a:gdLst/>
            <a:ahLst/>
            <a:cxnLst/>
            <a:rect l="0" t="0" r="0" b="0"/>
            <a:pathLst>
              <a:path>
                <a:moveTo>
                  <a:pt x="0" y="0"/>
                </a:moveTo>
                <a:lnTo>
                  <a:pt x="0" y="968939"/>
                </a:lnTo>
                <a:lnTo>
                  <a:pt x="232710" y="968939"/>
                </a:lnTo>
              </a:path>
            </a:pathLst>
          </a:custGeom>
          <a:noFill/>
          <a:ln w="76200">
            <a:solidFill>
              <a:srgbClr val="FFC00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20" name="Group 19">
            <a:extLst>
              <a:ext uri="{FF2B5EF4-FFF2-40B4-BE49-F238E27FC236}">
                <a16:creationId xmlns:a16="http://schemas.microsoft.com/office/drawing/2014/main" id="{8BB755BF-B175-43E4-BC73-333AD13EDE1A}"/>
              </a:ext>
            </a:extLst>
          </p:cNvPr>
          <p:cNvGrpSpPr/>
          <p:nvPr/>
        </p:nvGrpSpPr>
        <p:grpSpPr>
          <a:xfrm>
            <a:off x="1159603" y="2371387"/>
            <a:ext cx="3286369" cy="1053195"/>
            <a:chOff x="1639194" y="2994364"/>
            <a:chExt cx="3286369" cy="1053195"/>
          </a:xfrm>
          <a:scene3d>
            <a:camera prst="orthographicFront"/>
            <a:lightRig rig="flat" dir="t"/>
          </a:scene3d>
        </p:grpSpPr>
        <p:sp>
          <p:nvSpPr>
            <p:cNvPr id="21" name="Rectangle 20">
              <a:extLst>
                <a:ext uri="{FF2B5EF4-FFF2-40B4-BE49-F238E27FC236}">
                  <a16:creationId xmlns:a16="http://schemas.microsoft.com/office/drawing/2014/main" id="{7E65A9EA-F01B-4C2F-BAB5-7A21DD4CE288}"/>
                </a:ext>
              </a:extLst>
            </p:cNvPr>
            <p:cNvSpPr/>
            <p:nvPr/>
          </p:nvSpPr>
          <p:spPr>
            <a:xfrm>
              <a:off x="1639194" y="2994364"/>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6E63CB91-19C5-4706-9FA9-2E5CBA3E29DC}"/>
                </a:ext>
              </a:extLst>
            </p:cNvPr>
            <p:cNvSpPr txBox="1"/>
            <p:nvPr/>
          </p:nvSpPr>
          <p:spPr>
            <a:xfrm>
              <a:off x="1639194"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FFC000"/>
                  </a:solidFill>
                </a:rPr>
                <a:t>Liquidity</a:t>
              </a:r>
              <a:endParaRPr lang="en-US" sz="2800" b="1" kern="1200" dirty="0">
                <a:solidFill>
                  <a:srgbClr val="FFC000"/>
                </a:solidFill>
              </a:endParaRPr>
            </a:p>
          </p:txBody>
        </p:sp>
      </p:grpSp>
      <p:grpSp>
        <p:nvGrpSpPr>
          <p:cNvPr id="23" name="Group 22">
            <a:extLst>
              <a:ext uri="{FF2B5EF4-FFF2-40B4-BE49-F238E27FC236}">
                <a16:creationId xmlns:a16="http://schemas.microsoft.com/office/drawing/2014/main" id="{ADD06C0D-A7AF-43AB-B7C2-B1FFA00F1B87}"/>
              </a:ext>
            </a:extLst>
          </p:cNvPr>
          <p:cNvGrpSpPr/>
          <p:nvPr/>
        </p:nvGrpSpPr>
        <p:grpSpPr>
          <a:xfrm>
            <a:off x="1720951" y="3866925"/>
            <a:ext cx="3286369" cy="1053195"/>
            <a:chOff x="2200542" y="4489902"/>
            <a:chExt cx="3286369" cy="1053195"/>
          </a:xfrm>
          <a:scene3d>
            <a:camera prst="orthographicFront"/>
            <a:lightRig rig="flat" dir="t"/>
          </a:scene3d>
        </p:grpSpPr>
        <p:sp>
          <p:nvSpPr>
            <p:cNvPr id="24" name="Rectangle 23">
              <a:extLst>
                <a:ext uri="{FF2B5EF4-FFF2-40B4-BE49-F238E27FC236}">
                  <a16:creationId xmlns:a16="http://schemas.microsoft.com/office/drawing/2014/main" id="{6C75E4F5-D602-4071-855F-3BEDB23E7597}"/>
                </a:ext>
              </a:extLst>
            </p:cNvPr>
            <p:cNvSpPr/>
            <p:nvPr/>
          </p:nvSpPr>
          <p:spPr>
            <a:xfrm>
              <a:off x="2200542" y="4489902"/>
              <a:ext cx="3286369" cy="1053195"/>
            </a:xfrm>
            <a:prstGeom prst="rect">
              <a:avLst/>
            </a:prstGeom>
            <a:solidFill>
              <a:schemeClr val="bg1"/>
            </a:solidFill>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E620FB54-C9A3-47BA-B742-A87820D15AEA}"/>
                </a:ext>
              </a:extLst>
            </p:cNvPr>
            <p:cNvSpPr txBox="1"/>
            <p:nvPr/>
          </p:nvSpPr>
          <p:spPr>
            <a:xfrm>
              <a:off x="2200542" y="4489902"/>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Current ratio</a:t>
              </a:r>
            </a:p>
          </p:txBody>
        </p:sp>
      </p:grpSp>
      <p:grpSp>
        <p:nvGrpSpPr>
          <p:cNvPr id="26" name="Group 25">
            <a:extLst>
              <a:ext uri="{FF2B5EF4-FFF2-40B4-BE49-F238E27FC236}">
                <a16:creationId xmlns:a16="http://schemas.microsoft.com/office/drawing/2014/main" id="{40AA547E-1B70-4E0E-BFCD-6BBC2B38349D}"/>
              </a:ext>
            </a:extLst>
          </p:cNvPr>
          <p:cNvGrpSpPr/>
          <p:nvPr/>
        </p:nvGrpSpPr>
        <p:grpSpPr>
          <a:xfrm>
            <a:off x="1720951" y="5362462"/>
            <a:ext cx="3286369" cy="1053195"/>
            <a:chOff x="2200542" y="5985439"/>
            <a:chExt cx="3286369" cy="1053195"/>
          </a:xfrm>
          <a:scene3d>
            <a:camera prst="orthographicFront"/>
            <a:lightRig rig="flat" dir="t"/>
          </a:scene3d>
        </p:grpSpPr>
        <p:sp>
          <p:nvSpPr>
            <p:cNvPr id="27" name="Rectangle 26">
              <a:extLst>
                <a:ext uri="{FF2B5EF4-FFF2-40B4-BE49-F238E27FC236}">
                  <a16:creationId xmlns:a16="http://schemas.microsoft.com/office/drawing/2014/main" id="{CA3A1374-CFFD-42EC-807A-EA1E6078CBC4}"/>
                </a:ext>
              </a:extLst>
            </p:cNvPr>
            <p:cNvSpPr/>
            <p:nvPr/>
          </p:nvSpPr>
          <p:spPr>
            <a:xfrm>
              <a:off x="2200542" y="5985439"/>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8" name="TextBox 27">
              <a:extLst>
                <a:ext uri="{FF2B5EF4-FFF2-40B4-BE49-F238E27FC236}">
                  <a16:creationId xmlns:a16="http://schemas.microsoft.com/office/drawing/2014/main" id="{87F28513-FC97-4666-A118-EB09C1337D44}"/>
                </a:ext>
              </a:extLst>
            </p:cNvPr>
            <p:cNvSpPr txBox="1"/>
            <p:nvPr/>
          </p:nvSpPr>
          <p:spPr>
            <a:xfrm>
              <a:off x="2200542"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Acid-test (quick) ratio</a:t>
              </a:r>
            </a:p>
          </p:txBody>
        </p:sp>
      </p:grpSp>
      <p:grpSp>
        <p:nvGrpSpPr>
          <p:cNvPr id="29" name="Group 28">
            <a:extLst>
              <a:ext uri="{FF2B5EF4-FFF2-40B4-BE49-F238E27FC236}">
                <a16:creationId xmlns:a16="http://schemas.microsoft.com/office/drawing/2014/main" id="{17DF71AA-273C-4AB4-9D8B-975D4EB0F7D3}"/>
              </a:ext>
            </a:extLst>
          </p:cNvPr>
          <p:cNvGrpSpPr/>
          <p:nvPr/>
        </p:nvGrpSpPr>
        <p:grpSpPr>
          <a:xfrm>
            <a:off x="1720951" y="6858000"/>
            <a:ext cx="3286369" cy="1053195"/>
            <a:chOff x="2200542" y="7480977"/>
            <a:chExt cx="3286369" cy="1053195"/>
          </a:xfrm>
          <a:scene3d>
            <a:camera prst="orthographicFront"/>
            <a:lightRig rig="flat" dir="t"/>
          </a:scene3d>
        </p:grpSpPr>
        <p:sp>
          <p:nvSpPr>
            <p:cNvPr id="30" name="Rectangle 29">
              <a:extLst>
                <a:ext uri="{FF2B5EF4-FFF2-40B4-BE49-F238E27FC236}">
                  <a16:creationId xmlns:a16="http://schemas.microsoft.com/office/drawing/2014/main" id="{4555F753-ECB6-471B-A613-209E20F46442}"/>
                </a:ext>
              </a:extLst>
            </p:cNvPr>
            <p:cNvSpPr/>
            <p:nvPr/>
          </p:nvSpPr>
          <p:spPr>
            <a:xfrm>
              <a:off x="2200542" y="7480977"/>
              <a:ext cx="3286369" cy="1053195"/>
            </a:xfrm>
            <a:prstGeom prst="rect">
              <a:avLst/>
            </a:prstGeom>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1" name="TextBox 30">
              <a:extLst>
                <a:ext uri="{FF2B5EF4-FFF2-40B4-BE49-F238E27FC236}">
                  <a16:creationId xmlns:a16="http://schemas.microsoft.com/office/drawing/2014/main" id="{275E9ED4-6EF8-4AA8-9360-B16578CA979A}"/>
                </a:ext>
              </a:extLst>
            </p:cNvPr>
            <p:cNvSpPr txBox="1"/>
            <p:nvPr/>
          </p:nvSpPr>
          <p:spPr>
            <a:xfrm>
              <a:off x="2200542" y="7480977"/>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Accounts receivable turnover</a:t>
              </a:r>
            </a:p>
          </p:txBody>
        </p:sp>
      </p:grpSp>
      <p:grpSp>
        <p:nvGrpSpPr>
          <p:cNvPr id="32" name="Group 31">
            <a:extLst>
              <a:ext uri="{FF2B5EF4-FFF2-40B4-BE49-F238E27FC236}">
                <a16:creationId xmlns:a16="http://schemas.microsoft.com/office/drawing/2014/main" id="{D69F67CD-DD06-47BC-AD25-CEE80502B42F}"/>
              </a:ext>
            </a:extLst>
          </p:cNvPr>
          <p:cNvGrpSpPr/>
          <p:nvPr/>
        </p:nvGrpSpPr>
        <p:grpSpPr>
          <a:xfrm>
            <a:off x="1710735" y="8353537"/>
            <a:ext cx="3282704" cy="1053195"/>
            <a:chOff x="2190326" y="8976514"/>
            <a:chExt cx="3282704" cy="1053195"/>
          </a:xfrm>
          <a:solidFill>
            <a:srgbClr val="FFC000"/>
          </a:solidFill>
          <a:scene3d>
            <a:camera prst="orthographicFront"/>
            <a:lightRig rig="flat" dir="t"/>
          </a:scene3d>
        </p:grpSpPr>
        <p:sp>
          <p:nvSpPr>
            <p:cNvPr id="33" name="Rectangle 32">
              <a:extLst>
                <a:ext uri="{FF2B5EF4-FFF2-40B4-BE49-F238E27FC236}">
                  <a16:creationId xmlns:a16="http://schemas.microsoft.com/office/drawing/2014/main" id="{EB899B97-5404-4F70-B8F2-DC4961E3C87E}"/>
                </a:ext>
              </a:extLst>
            </p:cNvPr>
            <p:cNvSpPr/>
            <p:nvPr/>
          </p:nvSpPr>
          <p:spPr>
            <a:xfrm>
              <a:off x="2190326" y="8976514"/>
              <a:ext cx="3282704" cy="1053195"/>
            </a:xfrm>
            <a:prstGeom prst="rect">
              <a:avLst/>
            </a:prstGeom>
            <a:grpFill/>
            <a:ln w="76200">
              <a:solidFill>
                <a:srgbClr val="FFC00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4" name="TextBox 33">
              <a:extLst>
                <a:ext uri="{FF2B5EF4-FFF2-40B4-BE49-F238E27FC236}">
                  <a16:creationId xmlns:a16="http://schemas.microsoft.com/office/drawing/2014/main" id="{B234D037-0FAB-491E-B882-11FAF3233282}"/>
                </a:ext>
              </a:extLst>
            </p:cNvPr>
            <p:cNvSpPr txBox="1"/>
            <p:nvPr/>
          </p:nvSpPr>
          <p:spPr>
            <a:xfrm>
              <a:off x="2190326" y="8976514"/>
              <a:ext cx="3282704"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2"/>
                  </a:solidFill>
                </a:rPr>
                <a:t>Inventory turnover</a:t>
              </a:r>
              <a:endParaRPr lang="en-US" sz="2800" kern="1200" dirty="0">
                <a:solidFill>
                  <a:schemeClr val="tx2"/>
                </a:solidFill>
              </a:endParaRPr>
            </a:p>
          </p:txBody>
        </p:sp>
      </p:grpSp>
      <p:sp>
        <p:nvSpPr>
          <p:cNvPr id="36" name="Footer Placeholder 35">
            <a:extLst>
              <a:ext uri="{FF2B5EF4-FFF2-40B4-BE49-F238E27FC236}">
                <a16:creationId xmlns:a16="http://schemas.microsoft.com/office/drawing/2014/main" id="{2A7FAF19-07E4-4763-AB24-093FF7AF694A}"/>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37" name="Slide Number Placeholder 36">
            <a:extLst>
              <a:ext uri="{FF2B5EF4-FFF2-40B4-BE49-F238E27FC236}">
                <a16:creationId xmlns:a16="http://schemas.microsoft.com/office/drawing/2014/main" id="{C0545A0D-F744-498C-AAC7-D12150133BCF}"/>
              </a:ext>
            </a:extLst>
          </p:cNvPr>
          <p:cNvSpPr>
            <a:spLocks noGrp="1"/>
          </p:cNvSpPr>
          <p:nvPr>
            <p:ph type="sldNum" sz="quarter" idx="12"/>
          </p:nvPr>
        </p:nvSpPr>
        <p:spPr/>
        <p:txBody>
          <a:bodyPr/>
          <a:lstStyle/>
          <a:p>
            <a:fld id="{EBE3AD81-3AD4-9C46-856E-C08CF1183C60}" type="slidenum">
              <a:rPr lang="en-US" smtClean="0"/>
              <a:pPr/>
              <a:t>22</a:t>
            </a:fld>
            <a:endParaRPr lang="en-US" dirty="0"/>
          </a:p>
        </p:txBody>
      </p:sp>
    </p:spTree>
    <p:extLst>
      <p:ext uri="{BB962C8B-B14F-4D97-AF65-F5344CB8AC3E}">
        <p14:creationId xmlns:p14="http://schemas.microsoft.com/office/powerpoint/2010/main" val="31764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459134A6-EB29-4332-911C-15A3027098E5}"/>
              </a:ext>
            </a:extLst>
          </p:cNvPr>
          <p:cNvSpPr/>
          <p:nvPr/>
        </p:nvSpPr>
        <p:spPr>
          <a:xfrm>
            <a:off x="5487214" y="2330450"/>
            <a:ext cx="17804586" cy="9865843"/>
          </a:xfrm>
          <a:prstGeom prst="roundRect">
            <a:avLst>
              <a:gd name="adj" fmla="val 3719"/>
            </a:avLst>
          </a:prstGeom>
          <a:solidFill>
            <a:schemeClr val="bg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00B050"/>
                </a:solidFill>
              </a:rPr>
              <a:t>Solvency Ratios </a:t>
            </a:r>
          </a:p>
          <a:p>
            <a:pPr algn="ctr"/>
            <a:endParaRPr lang="en-US" sz="5400" dirty="0">
              <a:solidFill>
                <a:schemeClr val="tx2"/>
              </a:solidFill>
            </a:endParaRPr>
          </a:p>
          <a:p>
            <a:pPr marL="571500" indent="-571500">
              <a:buFont typeface="Arial" panose="020B0604020202020204" pitchFamily="34" charset="0"/>
              <a:buChar char="•"/>
            </a:pPr>
            <a:r>
              <a:rPr lang="en-US" sz="5400" dirty="0">
                <a:solidFill>
                  <a:schemeClr val="tx2"/>
                </a:solidFill>
              </a:rPr>
              <a:t>Solvency ratios measure the ability of a company to survive over a long period of time</a:t>
            </a:r>
          </a:p>
          <a:p>
            <a:pPr marL="571500" indent="-571500">
              <a:buFont typeface="Arial" panose="020B0604020202020204" pitchFamily="34" charset="0"/>
              <a:buChar char="•"/>
            </a:pPr>
            <a:r>
              <a:rPr lang="en-US" sz="5400" dirty="0">
                <a:solidFill>
                  <a:schemeClr val="tx2"/>
                </a:solidFill>
              </a:rPr>
              <a:t>Debt to assets ratio and times interest earned are two ratios that provide information about debt-paying ability</a:t>
            </a:r>
          </a:p>
        </p:txBody>
      </p:sp>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Solvency Ratios </a:t>
            </a:r>
          </a:p>
        </p:txBody>
      </p:sp>
      <p:sp>
        <p:nvSpPr>
          <p:cNvPr id="13" name="Straight Connector 3">
            <a:extLst>
              <a:ext uri="{FF2B5EF4-FFF2-40B4-BE49-F238E27FC236}">
                <a16:creationId xmlns:a16="http://schemas.microsoft.com/office/drawing/2014/main" id="{67DA4B67-301D-4200-8AD1-B8EDCF7E2654}"/>
              </a:ext>
            </a:extLst>
          </p:cNvPr>
          <p:cNvSpPr/>
          <p:nvPr/>
        </p:nvSpPr>
        <p:spPr>
          <a:xfrm>
            <a:off x="1449158" y="3423105"/>
            <a:ext cx="232710" cy="2464477"/>
          </a:xfrm>
          <a:custGeom>
            <a:avLst/>
            <a:gdLst/>
            <a:ahLst/>
            <a:cxnLst/>
            <a:rect l="0" t="0" r="0" b="0"/>
            <a:pathLst>
              <a:path>
                <a:moveTo>
                  <a:pt x="0" y="0"/>
                </a:moveTo>
                <a:lnTo>
                  <a:pt x="0" y="2464477"/>
                </a:lnTo>
                <a:lnTo>
                  <a:pt x="232710" y="2464477"/>
                </a:lnTo>
              </a:path>
            </a:pathLst>
          </a:custGeom>
          <a:noFill/>
          <a:ln w="76200">
            <a:solidFill>
              <a:srgbClr val="00B05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4" name="Straight Connector 4">
            <a:extLst>
              <a:ext uri="{FF2B5EF4-FFF2-40B4-BE49-F238E27FC236}">
                <a16:creationId xmlns:a16="http://schemas.microsoft.com/office/drawing/2014/main" id="{26981F65-F016-4B96-BA32-9428EAB50782}"/>
              </a:ext>
            </a:extLst>
          </p:cNvPr>
          <p:cNvSpPr/>
          <p:nvPr/>
        </p:nvSpPr>
        <p:spPr>
          <a:xfrm>
            <a:off x="1449158" y="3423105"/>
            <a:ext cx="232710" cy="968939"/>
          </a:xfrm>
          <a:custGeom>
            <a:avLst/>
            <a:gdLst/>
            <a:ahLst/>
            <a:cxnLst/>
            <a:rect l="0" t="0" r="0" b="0"/>
            <a:pathLst>
              <a:path>
                <a:moveTo>
                  <a:pt x="0" y="0"/>
                </a:moveTo>
                <a:lnTo>
                  <a:pt x="0" y="968939"/>
                </a:lnTo>
                <a:lnTo>
                  <a:pt x="232710" y="968939"/>
                </a:lnTo>
              </a:path>
            </a:pathLst>
          </a:custGeom>
          <a:noFill/>
          <a:ln w="76200">
            <a:solidFill>
              <a:srgbClr val="00B05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15" name="Group 14">
            <a:extLst>
              <a:ext uri="{FF2B5EF4-FFF2-40B4-BE49-F238E27FC236}">
                <a16:creationId xmlns:a16="http://schemas.microsoft.com/office/drawing/2014/main" id="{81ABF1AE-B798-441E-ABCF-50FD5B45EF0A}"/>
              </a:ext>
            </a:extLst>
          </p:cNvPr>
          <p:cNvGrpSpPr/>
          <p:nvPr/>
        </p:nvGrpSpPr>
        <p:grpSpPr>
          <a:xfrm>
            <a:off x="1120521" y="2369909"/>
            <a:ext cx="3286369" cy="1053195"/>
            <a:chOff x="5367906" y="2994364"/>
            <a:chExt cx="3286369" cy="1053195"/>
          </a:xfrm>
          <a:scene3d>
            <a:camera prst="orthographicFront"/>
            <a:lightRig rig="flat" dir="t"/>
          </a:scene3d>
        </p:grpSpPr>
        <p:sp>
          <p:nvSpPr>
            <p:cNvPr id="22" name="Rectangle 21">
              <a:extLst>
                <a:ext uri="{FF2B5EF4-FFF2-40B4-BE49-F238E27FC236}">
                  <a16:creationId xmlns:a16="http://schemas.microsoft.com/office/drawing/2014/main" id="{15472D86-1D38-4527-8EFC-4D35D0F30540}"/>
                </a:ext>
              </a:extLst>
            </p:cNvPr>
            <p:cNvSpPr/>
            <p:nvPr/>
          </p:nvSpPr>
          <p:spPr>
            <a:xfrm>
              <a:off x="5367906" y="2994364"/>
              <a:ext cx="3286369" cy="1053195"/>
            </a:xfrm>
            <a:prstGeom prst="rect">
              <a:avLst/>
            </a:prstGeom>
            <a:ln w="76200">
              <a:solidFill>
                <a:srgbClr val="00B05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3" name="TextBox 22">
              <a:extLst>
                <a:ext uri="{FF2B5EF4-FFF2-40B4-BE49-F238E27FC236}">
                  <a16:creationId xmlns:a16="http://schemas.microsoft.com/office/drawing/2014/main" id="{2A335184-0E67-472E-8589-68AB74A608D6}"/>
                </a:ext>
              </a:extLst>
            </p:cNvPr>
            <p:cNvSpPr txBox="1"/>
            <p:nvPr/>
          </p:nvSpPr>
          <p:spPr>
            <a:xfrm>
              <a:off x="5367906"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00B050"/>
                  </a:solidFill>
                </a:rPr>
                <a:t>Solvency</a:t>
              </a:r>
              <a:endParaRPr lang="en-US" sz="2800" b="1" kern="1200" dirty="0">
                <a:solidFill>
                  <a:srgbClr val="00B050"/>
                </a:solidFill>
              </a:endParaRPr>
            </a:p>
          </p:txBody>
        </p:sp>
      </p:grpSp>
      <p:grpSp>
        <p:nvGrpSpPr>
          <p:cNvPr id="16" name="Group 15">
            <a:extLst>
              <a:ext uri="{FF2B5EF4-FFF2-40B4-BE49-F238E27FC236}">
                <a16:creationId xmlns:a16="http://schemas.microsoft.com/office/drawing/2014/main" id="{8E422008-5ED7-4B79-BDF9-F127E4105D6E}"/>
              </a:ext>
            </a:extLst>
          </p:cNvPr>
          <p:cNvGrpSpPr/>
          <p:nvPr/>
        </p:nvGrpSpPr>
        <p:grpSpPr>
          <a:xfrm>
            <a:off x="1681869" y="3865447"/>
            <a:ext cx="3286369" cy="1053195"/>
            <a:chOff x="5929254" y="4489902"/>
            <a:chExt cx="3286369" cy="1053195"/>
          </a:xfrm>
          <a:scene3d>
            <a:camera prst="orthographicFront"/>
            <a:lightRig rig="flat" dir="t"/>
          </a:scene3d>
        </p:grpSpPr>
        <p:sp>
          <p:nvSpPr>
            <p:cNvPr id="20" name="Rectangle 19">
              <a:extLst>
                <a:ext uri="{FF2B5EF4-FFF2-40B4-BE49-F238E27FC236}">
                  <a16:creationId xmlns:a16="http://schemas.microsoft.com/office/drawing/2014/main" id="{907B5157-A824-44E3-B9D2-DC63AE756B19}"/>
                </a:ext>
              </a:extLst>
            </p:cNvPr>
            <p:cNvSpPr/>
            <p:nvPr/>
          </p:nvSpPr>
          <p:spPr>
            <a:xfrm>
              <a:off x="5929254" y="4489902"/>
              <a:ext cx="3286369" cy="1053195"/>
            </a:xfrm>
            <a:prstGeom prst="rect">
              <a:avLst/>
            </a:prstGeom>
            <a:ln w="76200">
              <a:solidFill>
                <a:srgbClr val="00B05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ABB9CF5E-5313-40D9-9E16-AEA0F14B69C6}"/>
                </a:ext>
              </a:extLst>
            </p:cNvPr>
            <p:cNvSpPr txBox="1"/>
            <p:nvPr/>
          </p:nvSpPr>
          <p:spPr>
            <a:xfrm>
              <a:off x="5929254" y="4489902"/>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Debt to assets ratio</a:t>
              </a:r>
            </a:p>
          </p:txBody>
        </p:sp>
      </p:grpSp>
      <p:grpSp>
        <p:nvGrpSpPr>
          <p:cNvPr id="17" name="Group 16">
            <a:extLst>
              <a:ext uri="{FF2B5EF4-FFF2-40B4-BE49-F238E27FC236}">
                <a16:creationId xmlns:a16="http://schemas.microsoft.com/office/drawing/2014/main" id="{6A841F3E-3211-464A-B629-85BDB06A9547}"/>
              </a:ext>
            </a:extLst>
          </p:cNvPr>
          <p:cNvGrpSpPr/>
          <p:nvPr/>
        </p:nvGrpSpPr>
        <p:grpSpPr>
          <a:xfrm>
            <a:off x="1681869" y="5360984"/>
            <a:ext cx="3286369" cy="1053195"/>
            <a:chOff x="5929254" y="5985439"/>
            <a:chExt cx="3286369" cy="1053195"/>
          </a:xfrm>
          <a:scene3d>
            <a:camera prst="orthographicFront"/>
            <a:lightRig rig="flat" dir="t"/>
          </a:scene3d>
        </p:grpSpPr>
        <p:sp>
          <p:nvSpPr>
            <p:cNvPr id="18" name="Rectangle 17">
              <a:extLst>
                <a:ext uri="{FF2B5EF4-FFF2-40B4-BE49-F238E27FC236}">
                  <a16:creationId xmlns:a16="http://schemas.microsoft.com/office/drawing/2014/main" id="{422B80C4-D16A-48C4-93DA-23D0F573546E}"/>
                </a:ext>
              </a:extLst>
            </p:cNvPr>
            <p:cNvSpPr/>
            <p:nvPr/>
          </p:nvSpPr>
          <p:spPr>
            <a:xfrm>
              <a:off x="5929254" y="5985439"/>
              <a:ext cx="3286369" cy="1053195"/>
            </a:xfrm>
            <a:prstGeom prst="rect">
              <a:avLst/>
            </a:prstGeom>
            <a:ln w="76200">
              <a:solidFill>
                <a:srgbClr val="00B05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20B076FE-366A-43F4-8D93-A5245E3C3231}"/>
                </a:ext>
              </a:extLst>
            </p:cNvPr>
            <p:cNvSpPr txBox="1"/>
            <p:nvPr/>
          </p:nvSpPr>
          <p:spPr>
            <a:xfrm>
              <a:off x="5929254"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Times interest earned</a:t>
              </a:r>
            </a:p>
          </p:txBody>
        </p:sp>
      </p:grpSp>
      <p:sp>
        <p:nvSpPr>
          <p:cNvPr id="25" name="Footer Placeholder 24">
            <a:extLst>
              <a:ext uri="{FF2B5EF4-FFF2-40B4-BE49-F238E27FC236}">
                <a16:creationId xmlns:a16="http://schemas.microsoft.com/office/drawing/2014/main" id="{55A3EF58-CEB8-43FF-8727-609B37521C6D}"/>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26" name="Slide Number Placeholder 25">
            <a:extLst>
              <a:ext uri="{FF2B5EF4-FFF2-40B4-BE49-F238E27FC236}">
                <a16:creationId xmlns:a16="http://schemas.microsoft.com/office/drawing/2014/main" id="{4808290A-9F68-4594-89BE-13386B21F610}"/>
              </a:ext>
            </a:extLst>
          </p:cNvPr>
          <p:cNvSpPr>
            <a:spLocks noGrp="1"/>
          </p:cNvSpPr>
          <p:nvPr>
            <p:ph type="sldNum" sz="quarter" idx="12"/>
          </p:nvPr>
        </p:nvSpPr>
        <p:spPr/>
        <p:txBody>
          <a:bodyPr/>
          <a:lstStyle/>
          <a:p>
            <a:fld id="{EBE3AD81-3AD4-9C46-856E-C08CF1183C60}" type="slidenum">
              <a:rPr lang="en-US" smtClean="0"/>
              <a:pPr/>
              <a:t>23</a:t>
            </a:fld>
            <a:endParaRPr lang="en-US" dirty="0"/>
          </a:p>
        </p:txBody>
      </p:sp>
    </p:spTree>
    <p:extLst>
      <p:ext uri="{BB962C8B-B14F-4D97-AF65-F5344CB8AC3E}">
        <p14:creationId xmlns:p14="http://schemas.microsoft.com/office/powerpoint/2010/main" val="152506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2A12EC3-724D-421B-90E5-264FABD8A497}"/>
              </a:ext>
            </a:extLst>
          </p:cNvPr>
          <p:cNvSpPr>
            <a:spLocks noGrp="1"/>
          </p:cNvSpPr>
          <p:nvPr>
            <p:ph type="title"/>
          </p:nvPr>
        </p:nvSpPr>
        <p:spPr/>
        <p:txBody>
          <a:bodyPr>
            <a:normAutofit/>
          </a:bodyPr>
          <a:lstStyle/>
          <a:p>
            <a:r>
              <a:rPr lang="en-US" dirty="0"/>
              <a:t>Solvency Ratios - Debt to assets ratio </a:t>
            </a:r>
          </a:p>
        </p:txBody>
      </p:sp>
      <p:sp>
        <p:nvSpPr>
          <p:cNvPr id="15" name="Straight Connector 3">
            <a:extLst>
              <a:ext uri="{FF2B5EF4-FFF2-40B4-BE49-F238E27FC236}">
                <a16:creationId xmlns:a16="http://schemas.microsoft.com/office/drawing/2014/main" id="{FDFB7E17-2347-41F2-8354-E9058620AF96}"/>
              </a:ext>
            </a:extLst>
          </p:cNvPr>
          <p:cNvSpPr/>
          <p:nvPr/>
        </p:nvSpPr>
        <p:spPr>
          <a:xfrm>
            <a:off x="1449158" y="3423105"/>
            <a:ext cx="232710" cy="2464477"/>
          </a:xfrm>
          <a:custGeom>
            <a:avLst/>
            <a:gdLst/>
            <a:ahLst/>
            <a:cxnLst/>
            <a:rect l="0" t="0" r="0" b="0"/>
            <a:pathLst>
              <a:path>
                <a:moveTo>
                  <a:pt x="0" y="0"/>
                </a:moveTo>
                <a:lnTo>
                  <a:pt x="0" y="2464477"/>
                </a:lnTo>
                <a:lnTo>
                  <a:pt x="232710" y="2464477"/>
                </a:lnTo>
              </a:path>
            </a:pathLst>
          </a:custGeom>
          <a:noFill/>
          <a:ln w="76200">
            <a:solidFill>
              <a:srgbClr val="00B05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6" name="Straight Connector 4">
            <a:extLst>
              <a:ext uri="{FF2B5EF4-FFF2-40B4-BE49-F238E27FC236}">
                <a16:creationId xmlns:a16="http://schemas.microsoft.com/office/drawing/2014/main" id="{E9766195-1631-42A5-A9A6-BB9390ED3C48}"/>
              </a:ext>
            </a:extLst>
          </p:cNvPr>
          <p:cNvSpPr/>
          <p:nvPr/>
        </p:nvSpPr>
        <p:spPr>
          <a:xfrm>
            <a:off x="1449158" y="3423105"/>
            <a:ext cx="232710" cy="968939"/>
          </a:xfrm>
          <a:custGeom>
            <a:avLst/>
            <a:gdLst/>
            <a:ahLst/>
            <a:cxnLst/>
            <a:rect l="0" t="0" r="0" b="0"/>
            <a:pathLst>
              <a:path>
                <a:moveTo>
                  <a:pt x="0" y="0"/>
                </a:moveTo>
                <a:lnTo>
                  <a:pt x="0" y="968939"/>
                </a:lnTo>
                <a:lnTo>
                  <a:pt x="232710" y="968939"/>
                </a:lnTo>
              </a:path>
            </a:pathLst>
          </a:custGeom>
          <a:noFill/>
          <a:ln w="76200">
            <a:solidFill>
              <a:srgbClr val="00B05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17" name="Group 16">
            <a:extLst>
              <a:ext uri="{FF2B5EF4-FFF2-40B4-BE49-F238E27FC236}">
                <a16:creationId xmlns:a16="http://schemas.microsoft.com/office/drawing/2014/main" id="{DF2E6C9C-ED45-4C12-A27B-4025354628F7}"/>
              </a:ext>
            </a:extLst>
          </p:cNvPr>
          <p:cNvGrpSpPr/>
          <p:nvPr/>
        </p:nvGrpSpPr>
        <p:grpSpPr>
          <a:xfrm>
            <a:off x="1120521" y="2369909"/>
            <a:ext cx="3286369" cy="1053195"/>
            <a:chOff x="5367906" y="2994364"/>
            <a:chExt cx="3286369" cy="1053195"/>
          </a:xfrm>
          <a:scene3d>
            <a:camera prst="orthographicFront"/>
            <a:lightRig rig="flat" dir="t"/>
          </a:scene3d>
        </p:grpSpPr>
        <p:sp>
          <p:nvSpPr>
            <p:cNvPr id="18" name="Rectangle 17">
              <a:extLst>
                <a:ext uri="{FF2B5EF4-FFF2-40B4-BE49-F238E27FC236}">
                  <a16:creationId xmlns:a16="http://schemas.microsoft.com/office/drawing/2014/main" id="{828D49D0-0F28-496E-915D-23D7534E50A1}"/>
                </a:ext>
              </a:extLst>
            </p:cNvPr>
            <p:cNvSpPr/>
            <p:nvPr/>
          </p:nvSpPr>
          <p:spPr>
            <a:xfrm>
              <a:off x="5367906" y="2994364"/>
              <a:ext cx="3286369" cy="1053195"/>
            </a:xfrm>
            <a:prstGeom prst="rect">
              <a:avLst/>
            </a:prstGeom>
            <a:ln w="76200">
              <a:solidFill>
                <a:srgbClr val="00B05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F5CE3942-A1AD-4969-9655-5DED459A782A}"/>
                </a:ext>
              </a:extLst>
            </p:cNvPr>
            <p:cNvSpPr txBox="1"/>
            <p:nvPr/>
          </p:nvSpPr>
          <p:spPr>
            <a:xfrm>
              <a:off x="5367906"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00B050"/>
                  </a:solidFill>
                </a:rPr>
                <a:t>Solvency</a:t>
              </a:r>
            </a:p>
          </p:txBody>
        </p:sp>
      </p:grpSp>
      <p:grpSp>
        <p:nvGrpSpPr>
          <p:cNvPr id="20" name="Group 19">
            <a:extLst>
              <a:ext uri="{FF2B5EF4-FFF2-40B4-BE49-F238E27FC236}">
                <a16:creationId xmlns:a16="http://schemas.microsoft.com/office/drawing/2014/main" id="{0D160081-15DA-4733-8AC1-908ADF375F6A}"/>
              </a:ext>
            </a:extLst>
          </p:cNvPr>
          <p:cNvGrpSpPr/>
          <p:nvPr/>
        </p:nvGrpSpPr>
        <p:grpSpPr>
          <a:xfrm>
            <a:off x="1681869" y="3865447"/>
            <a:ext cx="3286369" cy="1053195"/>
            <a:chOff x="5929254" y="4489902"/>
            <a:chExt cx="3286369" cy="1053195"/>
          </a:xfrm>
          <a:solidFill>
            <a:srgbClr val="00B050"/>
          </a:solidFill>
          <a:scene3d>
            <a:camera prst="orthographicFront"/>
            <a:lightRig rig="flat" dir="t"/>
          </a:scene3d>
        </p:grpSpPr>
        <p:sp>
          <p:nvSpPr>
            <p:cNvPr id="21" name="Rectangle 20">
              <a:extLst>
                <a:ext uri="{FF2B5EF4-FFF2-40B4-BE49-F238E27FC236}">
                  <a16:creationId xmlns:a16="http://schemas.microsoft.com/office/drawing/2014/main" id="{851C5FFF-BE50-457D-9B5A-E063944E62F7}"/>
                </a:ext>
              </a:extLst>
            </p:cNvPr>
            <p:cNvSpPr/>
            <p:nvPr/>
          </p:nvSpPr>
          <p:spPr>
            <a:xfrm>
              <a:off x="5929254" y="4489902"/>
              <a:ext cx="3286369" cy="1053195"/>
            </a:xfrm>
            <a:prstGeom prst="rect">
              <a:avLst/>
            </a:prstGeom>
            <a:grpFill/>
            <a:ln w="76200">
              <a:solidFill>
                <a:srgbClr val="00B05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810D4584-3A57-4869-A88A-BBEF8520349A}"/>
                </a:ext>
              </a:extLst>
            </p:cNvPr>
            <p:cNvSpPr txBox="1"/>
            <p:nvPr/>
          </p:nvSpPr>
          <p:spPr>
            <a:xfrm>
              <a:off x="5929254" y="4489902"/>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Debt to assets ratio</a:t>
              </a:r>
            </a:p>
          </p:txBody>
        </p:sp>
      </p:grpSp>
      <p:grpSp>
        <p:nvGrpSpPr>
          <p:cNvPr id="23" name="Group 22">
            <a:extLst>
              <a:ext uri="{FF2B5EF4-FFF2-40B4-BE49-F238E27FC236}">
                <a16:creationId xmlns:a16="http://schemas.microsoft.com/office/drawing/2014/main" id="{8E95D24A-CF2F-4FBB-A76B-6A35ED79EB93}"/>
              </a:ext>
            </a:extLst>
          </p:cNvPr>
          <p:cNvGrpSpPr/>
          <p:nvPr/>
        </p:nvGrpSpPr>
        <p:grpSpPr>
          <a:xfrm>
            <a:off x="1681869" y="5360984"/>
            <a:ext cx="3286369" cy="1053195"/>
            <a:chOff x="5929254" y="5985439"/>
            <a:chExt cx="3286369" cy="1053195"/>
          </a:xfrm>
          <a:scene3d>
            <a:camera prst="orthographicFront"/>
            <a:lightRig rig="flat" dir="t"/>
          </a:scene3d>
        </p:grpSpPr>
        <p:sp>
          <p:nvSpPr>
            <p:cNvPr id="24" name="Rectangle 23">
              <a:extLst>
                <a:ext uri="{FF2B5EF4-FFF2-40B4-BE49-F238E27FC236}">
                  <a16:creationId xmlns:a16="http://schemas.microsoft.com/office/drawing/2014/main" id="{CF6727F6-8A90-4FA9-858A-13C86CB780A7}"/>
                </a:ext>
              </a:extLst>
            </p:cNvPr>
            <p:cNvSpPr/>
            <p:nvPr/>
          </p:nvSpPr>
          <p:spPr>
            <a:xfrm>
              <a:off x="5929254" y="5985439"/>
              <a:ext cx="3286369" cy="1053195"/>
            </a:xfrm>
            <a:prstGeom prst="rect">
              <a:avLst/>
            </a:prstGeom>
            <a:ln w="76200">
              <a:solidFill>
                <a:srgbClr val="00B05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9D506346-CC14-4A27-B2F4-C1934E89D936}"/>
                </a:ext>
              </a:extLst>
            </p:cNvPr>
            <p:cNvSpPr txBox="1"/>
            <p:nvPr/>
          </p:nvSpPr>
          <p:spPr>
            <a:xfrm>
              <a:off x="5929254"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Times interest earned</a:t>
              </a:r>
            </a:p>
          </p:txBody>
        </p:sp>
      </p:grpSp>
      <p:sp>
        <p:nvSpPr>
          <p:cNvPr id="26" name="Rectangle: Rounded Corners 25">
            <a:extLst>
              <a:ext uri="{FF2B5EF4-FFF2-40B4-BE49-F238E27FC236}">
                <a16:creationId xmlns:a16="http://schemas.microsoft.com/office/drawing/2014/main" id="{5DD3E83B-EC7C-4AC4-8E80-3E5C43D9C9B2}"/>
              </a:ext>
            </a:extLst>
          </p:cNvPr>
          <p:cNvSpPr/>
          <p:nvPr/>
        </p:nvSpPr>
        <p:spPr>
          <a:xfrm>
            <a:off x="5487214" y="2330450"/>
            <a:ext cx="17804586" cy="9865843"/>
          </a:xfrm>
          <a:prstGeom prst="roundRect">
            <a:avLst>
              <a:gd name="adj" fmla="val 3719"/>
            </a:avLst>
          </a:prstGeom>
          <a:solidFill>
            <a:schemeClr val="bg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5400" dirty="0">
              <a:solidFill>
                <a:schemeClr val="tx2"/>
              </a:solidFill>
            </a:endParaRPr>
          </a:p>
        </p:txBody>
      </p:sp>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0E191C26-07CD-4433-AFC1-E283CC8686F7}"/>
                  </a:ext>
                </a:extLst>
              </p:cNvPr>
              <p:cNvSpPr/>
              <p:nvPr/>
            </p:nvSpPr>
            <p:spPr>
              <a:xfrm>
                <a:off x="8783800" y="2805072"/>
                <a:ext cx="13872899" cy="1365492"/>
              </a:xfrm>
              <a:prstGeom prst="roundRect">
                <a:avLst>
                  <a:gd name="adj" fmla="val 7937"/>
                </a:avLst>
              </a:prstGeom>
              <a:solidFill>
                <a:schemeClr val="bg1"/>
              </a:solid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dirty="0" smtClean="0">
                          <a:solidFill>
                            <a:schemeClr val="tx2"/>
                          </a:solidFill>
                          <a:latin typeface="Cambria Math" panose="02040503050406030204" pitchFamily="18" charset="0"/>
                        </a:rPr>
                        <m:t>Debt</m:t>
                      </m:r>
                      <m:r>
                        <a:rPr lang="en-US" dirty="0" smtClean="0">
                          <a:solidFill>
                            <a:schemeClr val="tx2"/>
                          </a:solidFill>
                          <a:latin typeface="Cambria Math" panose="02040503050406030204" pitchFamily="18" charset="0"/>
                        </a:rPr>
                        <m:t> </m:t>
                      </m:r>
                      <m:r>
                        <m:rPr>
                          <m:sty m:val="p"/>
                        </m:rPr>
                        <a:rPr lang="en-US" dirty="0" smtClean="0">
                          <a:solidFill>
                            <a:schemeClr val="tx2"/>
                          </a:solidFill>
                          <a:latin typeface="Cambria Math" panose="02040503050406030204" pitchFamily="18" charset="0"/>
                        </a:rPr>
                        <m:t>to</m:t>
                      </m:r>
                      <m:r>
                        <a:rPr lang="en-US" dirty="0" smtClean="0">
                          <a:solidFill>
                            <a:schemeClr val="tx2"/>
                          </a:solidFill>
                          <a:latin typeface="Cambria Math" panose="02040503050406030204" pitchFamily="18" charset="0"/>
                        </a:rPr>
                        <m:t> </m:t>
                      </m:r>
                      <m:r>
                        <m:rPr>
                          <m:sty m:val="p"/>
                        </m:rPr>
                        <a:rPr lang="en-US" b="0" i="0" dirty="0" smtClean="0">
                          <a:solidFill>
                            <a:schemeClr val="tx2"/>
                          </a:solidFill>
                          <a:latin typeface="Cambria Math" panose="02040503050406030204" pitchFamily="18" charset="0"/>
                        </a:rPr>
                        <m:t>A</m:t>
                      </m:r>
                      <m:r>
                        <m:rPr>
                          <m:sty m:val="p"/>
                        </m:rPr>
                        <a:rPr lang="en-US" dirty="0">
                          <a:solidFill>
                            <a:schemeClr val="tx2"/>
                          </a:solidFill>
                          <a:latin typeface="Cambria Math" panose="02040503050406030204" pitchFamily="18" charset="0"/>
                        </a:rPr>
                        <m:t>ssets</m:t>
                      </m:r>
                      <m:r>
                        <a:rPr lang="en-US" dirty="0">
                          <a:solidFill>
                            <a:schemeClr val="tx2"/>
                          </a:solidFill>
                          <a:latin typeface="Cambria Math" panose="02040503050406030204" pitchFamily="18" charset="0"/>
                        </a:rPr>
                        <m:t> </m:t>
                      </m:r>
                      <m:r>
                        <m:rPr>
                          <m:sty m:val="p"/>
                        </m:rPr>
                        <a:rPr lang="en-US" b="0" i="0" dirty="0" smtClean="0">
                          <a:solidFill>
                            <a:schemeClr val="tx2"/>
                          </a:solidFill>
                          <a:latin typeface="Cambria Math" panose="02040503050406030204" pitchFamily="18" charset="0"/>
                        </a:rPr>
                        <m:t>R</m:t>
                      </m:r>
                      <m:r>
                        <m:rPr>
                          <m:sty m:val="p"/>
                        </m:rPr>
                        <a:rPr lang="en-US" dirty="0">
                          <a:solidFill>
                            <a:schemeClr val="tx2"/>
                          </a:solidFill>
                          <a:latin typeface="Cambria Math" panose="02040503050406030204" pitchFamily="18" charset="0"/>
                        </a:rPr>
                        <m:t>atio</m:t>
                      </m:r>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a:solidFill>
                                <a:schemeClr val="tx2"/>
                              </a:solidFill>
                              <a:latin typeface="Cambria Math" panose="02040503050406030204" pitchFamily="18" charset="0"/>
                            </a:rPr>
                            <m:t>Total</m:t>
                          </m:r>
                          <m:r>
                            <a:rPr lang="en-US">
                              <a:solidFill>
                                <a:schemeClr val="tx2"/>
                              </a:solidFill>
                              <a:latin typeface="Cambria Math" panose="02040503050406030204" pitchFamily="18" charset="0"/>
                            </a:rPr>
                            <m:t> </m:t>
                          </m:r>
                          <m:r>
                            <m:rPr>
                              <m:sty m:val="p"/>
                            </m:rPr>
                            <a:rPr lang="en-US" b="0" i="0" smtClean="0">
                              <a:solidFill>
                                <a:schemeClr val="tx2"/>
                              </a:solidFill>
                              <a:latin typeface="Cambria Math" panose="02040503050406030204" pitchFamily="18" charset="0"/>
                            </a:rPr>
                            <m:t>L</m:t>
                          </m:r>
                          <m:r>
                            <m:rPr>
                              <m:sty m:val="p"/>
                            </m:rPr>
                            <a:rPr lang="en-US">
                              <a:solidFill>
                                <a:schemeClr val="tx2"/>
                              </a:solidFill>
                              <a:latin typeface="Cambria Math" panose="02040503050406030204" pitchFamily="18" charset="0"/>
                            </a:rPr>
                            <m:t>iabilities</m:t>
                          </m:r>
                          <m:r>
                            <a:rPr lang="en-US">
                              <a:solidFill>
                                <a:schemeClr val="tx2"/>
                              </a:solidFill>
                              <a:latin typeface="Cambria Math" panose="02040503050406030204" pitchFamily="18" charset="0"/>
                            </a:rPr>
                            <m:t> </m:t>
                          </m:r>
                        </m:num>
                        <m:den>
                          <m:r>
                            <m:rPr>
                              <m:sty m:val="p"/>
                            </m:rPr>
                            <a:rPr lang="en-US">
                              <a:solidFill>
                                <a:schemeClr val="tx2"/>
                              </a:solidFill>
                              <a:latin typeface="Cambria Math" panose="02040503050406030204" pitchFamily="18" charset="0"/>
                            </a:rPr>
                            <m:t>Total</m:t>
                          </m:r>
                          <m:r>
                            <a:rPr lang="en-US">
                              <a:solidFill>
                                <a:schemeClr val="tx2"/>
                              </a:solidFill>
                              <a:latin typeface="Cambria Math" panose="02040503050406030204" pitchFamily="18" charset="0"/>
                            </a:rPr>
                            <m:t> </m:t>
                          </m:r>
                          <m:r>
                            <m:rPr>
                              <m:sty m:val="p"/>
                            </m:rPr>
                            <a:rPr lang="en-US" b="0" i="0" smtClean="0">
                              <a:solidFill>
                                <a:schemeClr val="tx2"/>
                              </a:solidFill>
                              <a:latin typeface="Cambria Math" panose="02040503050406030204" pitchFamily="18" charset="0"/>
                            </a:rPr>
                            <m:t>A</m:t>
                          </m:r>
                          <m:r>
                            <m:rPr>
                              <m:sty m:val="p"/>
                            </m:rPr>
                            <a:rPr lang="en-US">
                              <a:solidFill>
                                <a:schemeClr val="tx2"/>
                              </a:solidFill>
                              <a:latin typeface="Cambria Math" panose="02040503050406030204" pitchFamily="18" charset="0"/>
                            </a:rPr>
                            <m:t>ssets</m:t>
                          </m:r>
                          <m:r>
                            <a:rPr lang="en-US">
                              <a:solidFill>
                                <a:schemeClr val="tx2"/>
                              </a:solidFill>
                              <a:latin typeface="Cambria Math" panose="02040503050406030204" pitchFamily="18" charset="0"/>
                            </a:rPr>
                            <m:t> </m:t>
                          </m:r>
                        </m:den>
                      </m:f>
                    </m:oMath>
                  </m:oMathPara>
                </a14:m>
                <a:endParaRPr lang="en-US" sz="4400" dirty="0">
                  <a:solidFill>
                    <a:schemeClr val="tx2"/>
                  </a:solidFill>
                </a:endParaRPr>
              </a:p>
            </p:txBody>
          </p:sp>
        </mc:Choice>
        <mc:Fallback xmlns="">
          <p:sp>
            <p:nvSpPr>
              <p:cNvPr id="28" name="Rectangle: Rounded Corners 27">
                <a:extLst>
                  <a:ext uri="{FF2B5EF4-FFF2-40B4-BE49-F238E27FC236}">
                    <a16:creationId xmlns:a16="http://schemas.microsoft.com/office/drawing/2014/main" id="{0E191C26-07CD-4433-AFC1-E283CC8686F7}"/>
                  </a:ext>
                </a:extLst>
              </p:cNvPr>
              <p:cNvSpPr>
                <a:spLocks noRot="1" noChangeAspect="1" noMove="1" noResize="1" noEditPoints="1" noAdjustHandles="1" noChangeArrowheads="1" noChangeShapeType="1" noTextEdit="1"/>
              </p:cNvSpPr>
              <p:nvPr/>
            </p:nvSpPr>
            <p:spPr>
              <a:xfrm>
                <a:off x="8783800" y="2805072"/>
                <a:ext cx="13872899" cy="1365492"/>
              </a:xfrm>
              <a:prstGeom prst="roundRect">
                <a:avLst>
                  <a:gd name="adj" fmla="val 7937"/>
                </a:avLst>
              </a:prstGeom>
              <a:blipFill>
                <a:blip r:embed="rId2"/>
                <a:stretch>
                  <a:fillRect/>
                </a:stretch>
              </a:blipFill>
              <a:ln w="76200">
                <a:solidFill>
                  <a:srgbClr val="00B050"/>
                </a:solidFill>
                <a:prstDash val="sysDot"/>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99B6D504-4830-4D1B-948F-D72837721974}"/>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30" name="TextBox 29">
            <a:extLst>
              <a:ext uri="{FF2B5EF4-FFF2-40B4-BE49-F238E27FC236}">
                <a16:creationId xmlns:a16="http://schemas.microsoft.com/office/drawing/2014/main" id="{CB34997C-9933-41BD-8ACC-3F4D9F6C02B0}"/>
              </a:ext>
            </a:extLst>
          </p:cNvPr>
          <p:cNvSpPr txBox="1"/>
          <p:nvPr/>
        </p:nvSpPr>
        <p:spPr>
          <a:xfrm>
            <a:off x="5931794" y="4473159"/>
            <a:ext cx="2430887" cy="646331"/>
          </a:xfrm>
          <a:prstGeom prst="rect">
            <a:avLst/>
          </a:prstGeom>
          <a:noFill/>
        </p:spPr>
        <p:txBody>
          <a:bodyPr wrap="square">
            <a:spAutoFit/>
          </a:bodyPr>
          <a:lstStyle/>
          <a:p>
            <a:r>
              <a:rPr lang="en-US" b="1" dirty="0">
                <a:solidFill>
                  <a:schemeClr val="accent2"/>
                </a:solidFill>
              </a:rPr>
              <a:t>Calculation</a:t>
            </a:r>
          </a:p>
        </p:txBody>
      </p:sp>
      <p:sp>
        <p:nvSpPr>
          <p:cNvPr id="31" name="TextBox 30">
            <a:extLst>
              <a:ext uri="{FF2B5EF4-FFF2-40B4-BE49-F238E27FC236}">
                <a16:creationId xmlns:a16="http://schemas.microsoft.com/office/drawing/2014/main" id="{80C2A05B-E2C7-430A-A572-8E6C6FE2D4D3}"/>
              </a:ext>
            </a:extLst>
          </p:cNvPr>
          <p:cNvSpPr txBox="1"/>
          <p:nvPr/>
        </p:nvSpPr>
        <p:spPr>
          <a:xfrm>
            <a:off x="5931794" y="8770604"/>
            <a:ext cx="2430887" cy="646331"/>
          </a:xfrm>
          <a:prstGeom prst="rect">
            <a:avLst/>
          </a:prstGeom>
          <a:noFill/>
        </p:spPr>
        <p:txBody>
          <a:bodyPr wrap="square">
            <a:spAutoFit/>
          </a:bodyPr>
          <a:lstStyle/>
          <a:p>
            <a:r>
              <a:rPr lang="en-US" b="1" dirty="0">
                <a:solidFill>
                  <a:schemeClr val="accent2"/>
                </a:solidFill>
              </a:rPr>
              <a:t>Conclusion</a:t>
            </a:r>
          </a:p>
        </p:txBody>
      </p:sp>
      <p:sp>
        <p:nvSpPr>
          <p:cNvPr id="32" name="Rectangle: Rounded Corners 31">
            <a:extLst>
              <a:ext uri="{FF2B5EF4-FFF2-40B4-BE49-F238E27FC236}">
                <a16:creationId xmlns:a16="http://schemas.microsoft.com/office/drawing/2014/main" id="{AE25E5BC-7A16-414F-978A-EABDC7735322}"/>
              </a:ext>
            </a:extLst>
          </p:cNvPr>
          <p:cNvSpPr/>
          <p:nvPr/>
        </p:nvSpPr>
        <p:spPr>
          <a:xfrm>
            <a:off x="8658897" y="8808468"/>
            <a:ext cx="13997802" cy="1536117"/>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measures the percentage of the total assets that creditors provide. The lower the ratio, the more equity “buffer” there is available to the creditors. Thus, from the creditors’ point of view, a low ratio of debt to assets is usually desirable </a:t>
            </a:r>
          </a:p>
        </p:txBody>
      </p:sp>
      <p:pic>
        <p:nvPicPr>
          <p:cNvPr id="34" name="Picture 33">
            <a:extLst>
              <a:ext uri="{FF2B5EF4-FFF2-40B4-BE49-F238E27FC236}">
                <a16:creationId xmlns:a16="http://schemas.microsoft.com/office/drawing/2014/main" id="{403F03D5-CA18-40E4-AB78-F40DF1D85258}"/>
              </a:ext>
            </a:extLst>
          </p:cNvPr>
          <p:cNvPicPr>
            <a:picLocks noChangeAspect="1"/>
          </p:cNvPicPr>
          <p:nvPr/>
        </p:nvPicPr>
        <p:blipFill>
          <a:blip r:embed="rId3"/>
          <a:stretch>
            <a:fillRect/>
          </a:stretch>
        </p:blipFill>
        <p:spPr>
          <a:xfrm>
            <a:off x="9268496" y="4473158"/>
            <a:ext cx="12299733" cy="3966969"/>
          </a:xfrm>
          <a:prstGeom prst="rect">
            <a:avLst/>
          </a:prstGeom>
        </p:spPr>
      </p:pic>
      <p:sp>
        <p:nvSpPr>
          <p:cNvPr id="35" name="Footer Placeholder 34">
            <a:extLst>
              <a:ext uri="{FF2B5EF4-FFF2-40B4-BE49-F238E27FC236}">
                <a16:creationId xmlns:a16="http://schemas.microsoft.com/office/drawing/2014/main" id="{5287553F-02EB-4A71-8183-5C015C8AAF95}"/>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36" name="Slide Number Placeholder 35">
            <a:extLst>
              <a:ext uri="{FF2B5EF4-FFF2-40B4-BE49-F238E27FC236}">
                <a16:creationId xmlns:a16="http://schemas.microsoft.com/office/drawing/2014/main" id="{F9B8680B-9D48-4B24-AF11-D1DF2D33C3AE}"/>
              </a:ext>
            </a:extLst>
          </p:cNvPr>
          <p:cNvSpPr>
            <a:spLocks noGrp="1"/>
          </p:cNvSpPr>
          <p:nvPr>
            <p:ph type="sldNum" sz="quarter" idx="12"/>
          </p:nvPr>
        </p:nvSpPr>
        <p:spPr/>
        <p:txBody>
          <a:bodyPr/>
          <a:lstStyle/>
          <a:p>
            <a:fld id="{EBE3AD81-3AD4-9C46-856E-C08CF1183C60}" type="slidenum">
              <a:rPr lang="en-US" smtClean="0"/>
              <a:pPr/>
              <a:t>24</a:t>
            </a:fld>
            <a:endParaRPr lang="en-US" dirty="0"/>
          </a:p>
        </p:txBody>
      </p:sp>
    </p:spTree>
    <p:extLst>
      <p:ext uri="{BB962C8B-B14F-4D97-AF65-F5344CB8AC3E}">
        <p14:creationId xmlns:p14="http://schemas.microsoft.com/office/powerpoint/2010/main" val="2420900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2A12EC3-724D-421B-90E5-264FABD8A497}"/>
              </a:ext>
            </a:extLst>
          </p:cNvPr>
          <p:cNvSpPr>
            <a:spLocks noGrp="1"/>
          </p:cNvSpPr>
          <p:nvPr>
            <p:ph type="title"/>
          </p:nvPr>
        </p:nvSpPr>
        <p:spPr/>
        <p:txBody>
          <a:bodyPr>
            <a:normAutofit/>
          </a:bodyPr>
          <a:lstStyle/>
          <a:p>
            <a:r>
              <a:rPr lang="en-US" dirty="0"/>
              <a:t>Solvency Ratios - Times interest earned</a:t>
            </a:r>
          </a:p>
        </p:txBody>
      </p:sp>
      <p:sp>
        <p:nvSpPr>
          <p:cNvPr id="15" name="Straight Connector 3">
            <a:extLst>
              <a:ext uri="{FF2B5EF4-FFF2-40B4-BE49-F238E27FC236}">
                <a16:creationId xmlns:a16="http://schemas.microsoft.com/office/drawing/2014/main" id="{FDFB7E17-2347-41F2-8354-E9058620AF96}"/>
              </a:ext>
            </a:extLst>
          </p:cNvPr>
          <p:cNvSpPr/>
          <p:nvPr/>
        </p:nvSpPr>
        <p:spPr>
          <a:xfrm>
            <a:off x="1449158" y="3423105"/>
            <a:ext cx="232710" cy="2464477"/>
          </a:xfrm>
          <a:custGeom>
            <a:avLst/>
            <a:gdLst/>
            <a:ahLst/>
            <a:cxnLst/>
            <a:rect l="0" t="0" r="0" b="0"/>
            <a:pathLst>
              <a:path>
                <a:moveTo>
                  <a:pt x="0" y="0"/>
                </a:moveTo>
                <a:lnTo>
                  <a:pt x="0" y="2464477"/>
                </a:lnTo>
                <a:lnTo>
                  <a:pt x="232710" y="2464477"/>
                </a:lnTo>
              </a:path>
            </a:pathLst>
          </a:custGeom>
          <a:noFill/>
          <a:ln w="76200">
            <a:solidFill>
              <a:srgbClr val="00B05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16" name="Straight Connector 4">
            <a:extLst>
              <a:ext uri="{FF2B5EF4-FFF2-40B4-BE49-F238E27FC236}">
                <a16:creationId xmlns:a16="http://schemas.microsoft.com/office/drawing/2014/main" id="{E9766195-1631-42A5-A9A6-BB9390ED3C48}"/>
              </a:ext>
            </a:extLst>
          </p:cNvPr>
          <p:cNvSpPr/>
          <p:nvPr/>
        </p:nvSpPr>
        <p:spPr>
          <a:xfrm>
            <a:off x="1449158" y="3423105"/>
            <a:ext cx="232710" cy="968939"/>
          </a:xfrm>
          <a:custGeom>
            <a:avLst/>
            <a:gdLst/>
            <a:ahLst/>
            <a:cxnLst/>
            <a:rect l="0" t="0" r="0" b="0"/>
            <a:pathLst>
              <a:path>
                <a:moveTo>
                  <a:pt x="0" y="0"/>
                </a:moveTo>
                <a:lnTo>
                  <a:pt x="0" y="968939"/>
                </a:lnTo>
                <a:lnTo>
                  <a:pt x="232710" y="968939"/>
                </a:lnTo>
              </a:path>
            </a:pathLst>
          </a:custGeom>
          <a:noFill/>
          <a:ln w="76200">
            <a:solidFill>
              <a:srgbClr val="00B05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17" name="Group 16">
            <a:extLst>
              <a:ext uri="{FF2B5EF4-FFF2-40B4-BE49-F238E27FC236}">
                <a16:creationId xmlns:a16="http://schemas.microsoft.com/office/drawing/2014/main" id="{DF2E6C9C-ED45-4C12-A27B-4025354628F7}"/>
              </a:ext>
            </a:extLst>
          </p:cNvPr>
          <p:cNvGrpSpPr/>
          <p:nvPr/>
        </p:nvGrpSpPr>
        <p:grpSpPr>
          <a:xfrm>
            <a:off x="1120521" y="2369909"/>
            <a:ext cx="3286369" cy="1053195"/>
            <a:chOff x="5367906" y="2994364"/>
            <a:chExt cx="3286369" cy="1053195"/>
          </a:xfrm>
          <a:scene3d>
            <a:camera prst="orthographicFront"/>
            <a:lightRig rig="flat" dir="t"/>
          </a:scene3d>
        </p:grpSpPr>
        <p:sp>
          <p:nvSpPr>
            <p:cNvPr id="18" name="Rectangle 17">
              <a:extLst>
                <a:ext uri="{FF2B5EF4-FFF2-40B4-BE49-F238E27FC236}">
                  <a16:creationId xmlns:a16="http://schemas.microsoft.com/office/drawing/2014/main" id="{828D49D0-0F28-496E-915D-23D7534E50A1}"/>
                </a:ext>
              </a:extLst>
            </p:cNvPr>
            <p:cNvSpPr/>
            <p:nvPr/>
          </p:nvSpPr>
          <p:spPr>
            <a:xfrm>
              <a:off x="5367906" y="2994364"/>
              <a:ext cx="3286369" cy="1053195"/>
            </a:xfrm>
            <a:prstGeom prst="rect">
              <a:avLst/>
            </a:prstGeom>
            <a:ln w="76200">
              <a:solidFill>
                <a:srgbClr val="00B05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F5CE3942-A1AD-4969-9655-5DED459A782A}"/>
                </a:ext>
              </a:extLst>
            </p:cNvPr>
            <p:cNvSpPr txBox="1"/>
            <p:nvPr/>
          </p:nvSpPr>
          <p:spPr>
            <a:xfrm>
              <a:off x="5367906"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00B050"/>
                  </a:solidFill>
                </a:rPr>
                <a:t>Solvency</a:t>
              </a:r>
            </a:p>
          </p:txBody>
        </p:sp>
      </p:grpSp>
      <p:grpSp>
        <p:nvGrpSpPr>
          <p:cNvPr id="20" name="Group 19">
            <a:extLst>
              <a:ext uri="{FF2B5EF4-FFF2-40B4-BE49-F238E27FC236}">
                <a16:creationId xmlns:a16="http://schemas.microsoft.com/office/drawing/2014/main" id="{0D160081-15DA-4733-8AC1-908ADF375F6A}"/>
              </a:ext>
            </a:extLst>
          </p:cNvPr>
          <p:cNvGrpSpPr/>
          <p:nvPr/>
        </p:nvGrpSpPr>
        <p:grpSpPr>
          <a:xfrm>
            <a:off x="1681869" y="3865447"/>
            <a:ext cx="3286369" cy="1053195"/>
            <a:chOff x="5929254" y="4489902"/>
            <a:chExt cx="3286369" cy="1053195"/>
          </a:xfrm>
          <a:solidFill>
            <a:schemeClr val="bg1"/>
          </a:solidFill>
          <a:scene3d>
            <a:camera prst="orthographicFront"/>
            <a:lightRig rig="flat" dir="t"/>
          </a:scene3d>
        </p:grpSpPr>
        <p:sp>
          <p:nvSpPr>
            <p:cNvPr id="21" name="Rectangle 20">
              <a:extLst>
                <a:ext uri="{FF2B5EF4-FFF2-40B4-BE49-F238E27FC236}">
                  <a16:creationId xmlns:a16="http://schemas.microsoft.com/office/drawing/2014/main" id="{851C5FFF-BE50-457D-9B5A-E063944E62F7}"/>
                </a:ext>
              </a:extLst>
            </p:cNvPr>
            <p:cNvSpPr/>
            <p:nvPr/>
          </p:nvSpPr>
          <p:spPr>
            <a:xfrm>
              <a:off x="5929254" y="4489902"/>
              <a:ext cx="3286369" cy="1053195"/>
            </a:xfrm>
            <a:prstGeom prst="rect">
              <a:avLst/>
            </a:prstGeom>
            <a:grpFill/>
            <a:ln w="76200">
              <a:solidFill>
                <a:srgbClr val="00B05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810D4584-3A57-4869-A88A-BBEF8520349A}"/>
                </a:ext>
              </a:extLst>
            </p:cNvPr>
            <p:cNvSpPr txBox="1"/>
            <p:nvPr/>
          </p:nvSpPr>
          <p:spPr>
            <a:xfrm>
              <a:off x="5929254" y="4489902"/>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Debt to assets ratio</a:t>
              </a:r>
            </a:p>
          </p:txBody>
        </p:sp>
      </p:grpSp>
      <p:grpSp>
        <p:nvGrpSpPr>
          <p:cNvPr id="23" name="Group 22">
            <a:extLst>
              <a:ext uri="{FF2B5EF4-FFF2-40B4-BE49-F238E27FC236}">
                <a16:creationId xmlns:a16="http://schemas.microsoft.com/office/drawing/2014/main" id="{8E95D24A-CF2F-4FBB-A76B-6A35ED79EB93}"/>
              </a:ext>
            </a:extLst>
          </p:cNvPr>
          <p:cNvGrpSpPr/>
          <p:nvPr/>
        </p:nvGrpSpPr>
        <p:grpSpPr>
          <a:xfrm>
            <a:off x="1681869" y="5360984"/>
            <a:ext cx="3286369" cy="1053195"/>
            <a:chOff x="5929254" y="5985439"/>
            <a:chExt cx="3286369" cy="1053195"/>
          </a:xfrm>
          <a:solidFill>
            <a:srgbClr val="00B050"/>
          </a:solidFill>
          <a:scene3d>
            <a:camera prst="orthographicFront"/>
            <a:lightRig rig="flat" dir="t"/>
          </a:scene3d>
        </p:grpSpPr>
        <p:sp>
          <p:nvSpPr>
            <p:cNvPr id="24" name="Rectangle 23">
              <a:extLst>
                <a:ext uri="{FF2B5EF4-FFF2-40B4-BE49-F238E27FC236}">
                  <a16:creationId xmlns:a16="http://schemas.microsoft.com/office/drawing/2014/main" id="{CF6727F6-8A90-4FA9-858A-13C86CB780A7}"/>
                </a:ext>
              </a:extLst>
            </p:cNvPr>
            <p:cNvSpPr/>
            <p:nvPr/>
          </p:nvSpPr>
          <p:spPr>
            <a:xfrm>
              <a:off x="5929254" y="5985439"/>
              <a:ext cx="3286369" cy="1053195"/>
            </a:xfrm>
            <a:prstGeom prst="rect">
              <a:avLst/>
            </a:prstGeom>
            <a:grpFill/>
            <a:ln w="76200">
              <a:solidFill>
                <a:srgbClr val="00B05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9D506346-CC14-4A27-B2F4-C1934E89D936}"/>
                </a:ext>
              </a:extLst>
            </p:cNvPr>
            <p:cNvSpPr txBox="1"/>
            <p:nvPr/>
          </p:nvSpPr>
          <p:spPr>
            <a:xfrm>
              <a:off x="5929254" y="5985439"/>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Times interest earned</a:t>
              </a:r>
            </a:p>
          </p:txBody>
        </p:sp>
      </p:grpSp>
      <p:sp>
        <p:nvSpPr>
          <p:cNvPr id="26" name="Rectangle: Rounded Corners 25">
            <a:extLst>
              <a:ext uri="{FF2B5EF4-FFF2-40B4-BE49-F238E27FC236}">
                <a16:creationId xmlns:a16="http://schemas.microsoft.com/office/drawing/2014/main" id="{5DD3E83B-EC7C-4AC4-8E80-3E5C43D9C9B2}"/>
              </a:ext>
            </a:extLst>
          </p:cNvPr>
          <p:cNvSpPr/>
          <p:nvPr/>
        </p:nvSpPr>
        <p:spPr>
          <a:xfrm>
            <a:off x="5487214" y="2330450"/>
            <a:ext cx="17804586" cy="9865843"/>
          </a:xfrm>
          <a:prstGeom prst="roundRect">
            <a:avLst>
              <a:gd name="adj" fmla="val 3719"/>
            </a:avLst>
          </a:prstGeom>
          <a:solidFill>
            <a:schemeClr val="bg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5400" dirty="0">
              <a:solidFill>
                <a:schemeClr val="tx2"/>
              </a:solidFill>
            </a:endParaRPr>
          </a:p>
        </p:txBody>
      </p:sp>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0E191C26-07CD-4433-AFC1-E283CC8686F7}"/>
                  </a:ext>
                </a:extLst>
              </p:cNvPr>
              <p:cNvSpPr/>
              <p:nvPr/>
            </p:nvSpPr>
            <p:spPr>
              <a:xfrm>
                <a:off x="8783800" y="2805072"/>
                <a:ext cx="13872899" cy="1945930"/>
              </a:xfrm>
              <a:prstGeom prst="roundRect">
                <a:avLst>
                  <a:gd name="adj" fmla="val 7937"/>
                </a:avLst>
              </a:prstGeom>
              <a:solidFill>
                <a:schemeClr val="bg1"/>
              </a:solid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i="1" dirty="0">
                          <a:solidFill>
                            <a:schemeClr val="tx2"/>
                          </a:solidFill>
                          <a:latin typeface="Cambria Math" panose="02040503050406030204" pitchFamily="18" charset="0"/>
                        </a:rPr>
                        <m:t>Times</m:t>
                      </m:r>
                      <m:r>
                        <a:rPr lang="en-US" i="1" dirty="0">
                          <a:solidFill>
                            <a:schemeClr val="tx2"/>
                          </a:solidFill>
                          <a:latin typeface="Cambria Math" panose="02040503050406030204" pitchFamily="18" charset="0"/>
                        </a:rPr>
                        <m:t> </m:t>
                      </m:r>
                      <m:r>
                        <m:rPr>
                          <m:sty m:val="p"/>
                        </m:rPr>
                        <a:rPr lang="en-US" i="1" dirty="0">
                          <a:solidFill>
                            <a:schemeClr val="tx2"/>
                          </a:solidFill>
                          <a:latin typeface="Cambria Math" panose="02040503050406030204" pitchFamily="18" charset="0"/>
                        </a:rPr>
                        <m:t>Interest</m:t>
                      </m:r>
                      <m:r>
                        <a:rPr lang="en-US" i="1" dirty="0">
                          <a:solidFill>
                            <a:schemeClr val="tx2"/>
                          </a:solidFill>
                          <a:latin typeface="Cambria Math" panose="02040503050406030204" pitchFamily="18" charset="0"/>
                        </a:rPr>
                        <m:t> </m:t>
                      </m:r>
                      <m:r>
                        <m:rPr>
                          <m:sty m:val="p"/>
                        </m:rPr>
                        <a:rPr lang="en-US" i="1" dirty="0">
                          <a:solidFill>
                            <a:schemeClr val="tx2"/>
                          </a:solidFill>
                          <a:latin typeface="Cambria Math" panose="02040503050406030204" pitchFamily="18" charset="0"/>
                        </a:rPr>
                        <m:t>Earned</m:t>
                      </m:r>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i="1">
                              <a:solidFill>
                                <a:schemeClr val="tx2"/>
                              </a:solidFill>
                              <a:latin typeface="Cambria Math" panose="02040503050406030204" pitchFamily="18" charset="0"/>
                            </a:rPr>
                            <m:t>Net</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Income</m:t>
                          </m:r>
                          <m:r>
                            <a:rPr lang="en-US" i="1">
                              <a:solidFill>
                                <a:schemeClr val="tx2"/>
                              </a:solidFill>
                              <a:latin typeface="Cambria Math" panose="02040503050406030204" pitchFamily="18" charset="0"/>
                            </a:rPr>
                            <m:t> + </m:t>
                          </m:r>
                          <m:r>
                            <m:rPr>
                              <m:sty m:val="p"/>
                            </m:rPr>
                            <a:rPr lang="en-US" i="1">
                              <a:solidFill>
                                <a:schemeClr val="tx2"/>
                              </a:solidFill>
                              <a:latin typeface="Cambria Math" panose="02040503050406030204" pitchFamily="18" charset="0"/>
                            </a:rPr>
                            <m:t>Interest</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Expense</m:t>
                          </m:r>
                          <m:r>
                            <a:rPr lang="en-US" i="1">
                              <a:solidFill>
                                <a:schemeClr val="tx2"/>
                              </a:solidFill>
                              <a:latin typeface="Cambria Math" panose="02040503050406030204" pitchFamily="18" charset="0"/>
                            </a:rPr>
                            <m:t> + </m:t>
                          </m:r>
                          <m:r>
                            <m:rPr>
                              <m:sty m:val="p"/>
                            </m:rPr>
                            <a:rPr lang="en-US" i="1">
                              <a:solidFill>
                                <a:schemeClr val="tx2"/>
                              </a:solidFill>
                              <a:latin typeface="Cambria Math" panose="02040503050406030204" pitchFamily="18" charset="0"/>
                            </a:rPr>
                            <m:t>Income</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Tax</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Expense</m:t>
                          </m:r>
                          <m:r>
                            <a:rPr lang="en-US" i="1">
                              <a:solidFill>
                                <a:schemeClr val="tx2"/>
                              </a:solidFill>
                              <a:latin typeface="Cambria Math" panose="02040503050406030204" pitchFamily="18" charset="0"/>
                            </a:rPr>
                            <m:t> </m:t>
                          </m:r>
                        </m:num>
                        <m:den>
                          <m:r>
                            <m:rPr>
                              <m:sty m:val="p"/>
                            </m:rPr>
                            <a:rPr lang="en-US" i="1">
                              <a:solidFill>
                                <a:schemeClr val="tx2"/>
                              </a:solidFill>
                              <a:latin typeface="Cambria Math" panose="02040503050406030204" pitchFamily="18" charset="0"/>
                            </a:rPr>
                            <m:t>Interest</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Expense</m:t>
                          </m:r>
                          <m:r>
                            <a:rPr lang="en-US" i="1">
                              <a:solidFill>
                                <a:schemeClr val="tx2"/>
                              </a:solidFill>
                              <a:latin typeface="Cambria Math" panose="02040503050406030204" pitchFamily="18" charset="0"/>
                            </a:rPr>
                            <m:t> </m:t>
                          </m:r>
                        </m:den>
                      </m:f>
                    </m:oMath>
                  </m:oMathPara>
                </a14:m>
                <a:endParaRPr lang="en-US" sz="4400" dirty="0">
                  <a:solidFill>
                    <a:schemeClr val="tx2"/>
                  </a:solidFill>
                </a:endParaRPr>
              </a:p>
            </p:txBody>
          </p:sp>
        </mc:Choice>
        <mc:Fallback xmlns="">
          <p:sp>
            <p:nvSpPr>
              <p:cNvPr id="28" name="Rectangle: Rounded Corners 27">
                <a:extLst>
                  <a:ext uri="{FF2B5EF4-FFF2-40B4-BE49-F238E27FC236}">
                    <a16:creationId xmlns:a16="http://schemas.microsoft.com/office/drawing/2014/main" id="{0E191C26-07CD-4433-AFC1-E283CC8686F7}"/>
                  </a:ext>
                </a:extLst>
              </p:cNvPr>
              <p:cNvSpPr>
                <a:spLocks noRot="1" noChangeAspect="1" noMove="1" noResize="1" noEditPoints="1" noAdjustHandles="1" noChangeArrowheads="1" noChangeShapeType="1" noTextEdit="1"/>
              </p:cNvSpPr>
              <p:nvPr/>
            </p:nvSpPr>
            <p:spPr>
              <a:xfrm>
                <a:off x="8783800" y="2805072"/>
                <a:ext cx="13872899" cy="1945930"/>
              </a:xfrm>
              <a:prstGeom prst="roundRect">
                <a:avLst>
                  <a:gd name="adj" fmla="val 7937"/>
                </a:avLst>
              </a:prstGeom>
              <a:blipFill>
                <a:blip r:embed="rId2"/>
                <a:stretch>
                  <a:fillRect/>
                </a:stretch>
              </a:blipFill>
              <a:ln w="76200">
                <a:solidFill>
                  <a:srgbClr val="00B050"/>
                </a:solidFill>
                <a:prstDash val="sysDot"/>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99B6D504-4830-4D1B-948F-D72837721974}"/>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30" name="TextBox 29">
            <a:extLst>
              <a:ext uri="{FF2B5EF4-FFF2-40B4-BE49-F238E27FC236}">
                <a16:creationId xmlns:a16="http://schemas.microsoft.com/office/drawing/2014/main" id="{CB34997C-9933-41BD-8ACC-3F4D9F6C02B0}"/>
              </a:ext>
            </a:extLst>
          </p:cNvPr>
          <p:cNvSpPr txBox="1"/>
          <p:nvPr/>
        </p:nvSpPr>
        <p:spPr>
          <a:xfrm>
            <a:off x="5931794" y="5537935"/>
            <a:ext cx="2430887" cy="646331"/>
          </a:xfrm>
          <a:prstGeom prst="rect">
            <a:avLst/>
          </a:prstGeom>
          <a:noFill/>
        </p:spPr>
        <p:txBody>
          <a:bodyPr wrap="square">
            <a:spAutoFit/>
          </a:bodyPr>
          <a:lstStyle/>
          <a:p>
            <a:r>
              <a:rPr lang="en-US" b="1" dirty="0">
                <a:solidFill>
                  <a:schemeClr val="accent2"/>
                </a:solidFill>
              </a:rPr>
              <a:t>Calculation</a:t>
            </a:r>
          </a:p>
        </p:txBody>
      </p:sp>
      <p:sp>
        <p:nvSpPr>
          <p:cNvPr id="31" name="TextBox 30">
            <a:extLst>
              <a:ext uri="{FF2B5EF4-FFF2-40B4-BE49-F238E27FC236}">
                <a16:creationId xmlns:a16="http://schemas.microsoft.com/office/drawing/2014/main" id="{80C2A05B-E2C7-430A-A572-8E6C6FE2D4D3}"/>
              </a:ext>
            </a:extLst>
          </p:cNvPr>
          <p:cNvSpPr txBox="1"/>
          <p:nvPr/>
        </p:nvSpPr>
        <p:spPr>
          <a:xfrm>
            <a:off x="5931794" y="9835380"/>
            <a:ext cx="2430887" cy="646331"/>
          </a:xfrm>
          <a:prstGeom prst="rect">
            <a:avLst/>
          </a:prstGeom>
          <a:noFill/>
        </p:spPr>
        <p:txBody>
          <a:bodyPr wrap="square">
            <a:spAutoFit/>
          </a:bodyPr>
          <a:lstStyle/>
          <a:p>
            <a:r>
              <a:rPr lang="en-US" b="1" dirty="0">
                <a:solidFill>
                  <a:schemeClr val="accent2"/>
                </a:solidFill>
              </a:rPr>
              <a:t>Conclusion</a:t>
            </a:r>
          </a:p>
        </p:txBody>
      </p:sp>
      <p:sp>
        <p:nvSpPr>
          <p:cNvPr id="32" name="Rectangle: Rounded Corners 31">
            <a:extLst>
              <a:ext uri="{FF2B5EF4-FFF2-40B4-BE49-F238E27FC236}">
                <a16:creationId xmlns:a16="http://schemas.microsoft.com/office/drawing/2014/main" id="{AE25E5BC-7A16-414F-978A-EABDC7735322}"/>
              </a:ext>
            </a:extLst>
          </p:cNvPr>
          <p:cNvSpPr/>
          <p:nvPr/>
        </p:nvSpPr>
        <p:spPr>
          <a:xfrm>
            <a:off x="8658897" y="9873244"/>
            <a:ext cx="13997802" cy="2057499"/>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provides an indication of the company’s ability to meet interest payments as they come due. Quality’s interest expense is well covered at 13 times. It is less than the industry average of 16.1 times but significantly exceeds Park Street’s 2.9 times and is an improvement over the 2019 ratio of 9.6 times</a:t>
            </a:r>
          </a:p>
        </p:txBody>
      </p:sp>
      <p:pic>
        <p:nvPicPr>
          <p:cNvPr id="3" name="Picture 2">
            <a:extLst>
              <a:ext uri="{FF2B5EF4-FFF2-40B4-BE49-F238E27FC236}">
                <a16:creationId xmlns:a16="http://schemas.microsoft.com/office/drawing/2014/main" id="{7592BF35-BD92-4A30-8902-B0962ADC91B4}"/>
              </a:ext>
            </a:extLst>
          </p:cNvPr>
          <p:cNvPicPr>
            <a:picLocks noChangeAspect="1"/>
          </p:cNvPicPr>
          <p:nvPr/>
        </p:nvPicPr>
        <p:blipFill>
          <a:blip r:embed="rId3"/>
          <a:stretch>
            <a:fillRect/>
          </a:stretch>
        </p:blipFill>
        <p:spPr>
          <a:xfrm>
            <a:off x="8783800" y="5537935"/>
            <a:ext cx="13872898" cy="3833004"/>
          </a:xfrm>
          <a:prstGeom prst="rect">
            <a:avLst/>
          </a:prstGeom>
        </p:spPr>
      </p:pic>
      <p:sp>
        <p:nvSpPr>
          <p:cNvPr id="4" name="Footer Placeholder 3">
            <a:extLst>
              <a:ext uri="{FF2B5EF4-FFF2-40B4-BE49-F238E27FC236}">
                <a16:creationId xmlns:a16="http://schemas.microsoft.com/office/drawing/2014/main" id="{5B2635DB-2696-446E-B3C0-87BD483549DA}"/>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5" name="Slide Number Placeholder 4">
            <a:extLst>
              <a:ext uri="{FF2B5EF4-FFF2-40B4-BE49-F238E27FC236}">
                <a16:creationId xmlns:a16="http://schemas.microsoft.com/office/drawing/2014/main" id="{A45F5445-1CA5-45BD-BF93-DE634D08CCE4}"/>
              </a:ext>
            </a:extLst>
          </p:cNvPr>
          <p:cNvSpPr>
            <a:spLocks noGrp="1"/>
          </p:cNvSpPr>
          <p:nvPr>
            <p:ph type="sldNum" sz="quarter" idx="12"/>
          </p:nvPr>
        </p:nvSpPr>
        <p:spPr/>
        <p:txBody>
          <a:bodyPr/>
          <a:lstStyle/>
          <a:p>
            <a:fld id="{EBE3AD81-3AD4-9C46-856E-C08CF1183C60}" type="slidenum">
              <a:rPr lang="en-US" smtClean="0"/>
              <a:pPr/>
              <a:t>25</a:t>
            </a:fld>
            <a:endParaRPr lang="en-US" dirty="0"/>
          </a:p>
        </p:txBody>
      </p:sp>
    </p:spTree>
    <p:extLst>
      <p:ext uri="{BB962C8B-B14F-4D97-AF65-F5344CB8AC3E}">
        <p14:creationId xmlns:p14="http://schemas.microsoft.com/office/powerpoint/2010/main" val="478270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Profitability Ratios</a:t>
            </a:r>
          </a:p>
        </p:txBody>
      </p:sp>
      <p:sp>
        <p:nvSpPr>
          <p:cNvPr id="5" name="Rectangle: Rounded Corners 4">
            <a:extLst>
              <a:ext uri="{FF2B5EF4-FFF2-40B4-BE49-F238E27FC236}">
                <a16:creationId xmlns:a16="http://schemas.microsoft.com/office/drawing/2014/main" id="{A6AF6DCC-0FC4-4001-9518-23E882584B4A}"/>
              </a:ext>
            </a:extLst>
          </p:cNvPr>
          <p:cNvSpPr/>
          <p:nvPr/>
        </p:nvSpPr>
        <p:spPr>
          <a:xfrm>
            <a:off x="5396248" y="2330380"/>
            <a:ext cx="17990801" cy="9865914"/>
          </a:xfrm>
          <a:prstGeom prst="roundRect">
            <a:avLst>
              <a:gd name="adj" fmla="val 3719"/>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7C80"/>
                </a:solidFill>
              </a:rPr>
              <a:t>Profitability Ratios</a:t>
            </a:r>
          </a:p>
          <a:p>
            <a:pPr algn="ctr"/>
            <a:endParaRPr lang="en-US" sz="5400" dirty="0">
              <a:solidFill>
                <a:schemeClr val="tx2"/>
              </a:solidFill>
            </a:endParaRPr>
          </a:p>
          <a:p>
            <a:pPr marL="571500" indent="-571500">
              <a:buFont typeface="Arial" panose="020B0604020202020204" pitchFamily="34" charset="0"/>
              <a:buChar char="•"/>
            </a:pPr>
            <a:r>
              <a:rPr lang="en-US" sz="5400" dirty="0">
                <a:solidFill>
                  <a:schemeClr val="tx2"/>
                </a:solidFill>
              </a:rPr>
              <a:t>Profitability ratios measure the income or operating success of a company for a given period of time</a:t>
            </a:r>
          </a:p>
          <a:p>
            <a:pPr marL="571500" indent="-571500">
              <a:buFont typeface="Arial" panose="020B0604020202020204" pitchFamily="34" charset="0"/>
              <a:buChar char="•"/>
            </a:pPr>
            <a:r>
              <a:rPr lang="en-US" sz="5400" dirty="0">
                <a:solidFill>
                  <a:schemeClr val="tx2"/>
                </a:solidFill>
              </a:rPr>
              <a:t>Income, or the lack of it, affects the company’s ability to obtain debt and equity financing</a:t>
            </a:r>
          </a:p>
          <a:p>
            <a:pPr marL="571500" indent="-571500">
              <a:buFont typeface="Arial" panose="020B0604020202020204" pitchFamily="34" charset="0"/>
              <a:buChar char="•"/>
            </a:pPr>
            <a:r>
              <a:rPr lang="en-US" sz="5400" dirty="0">
                <a:solidFill>
                  <a:schemeClr val="tx2"/>
                </a:solidFill>
              </a:rPr>
              <a:t>It also affects the company’s liquidity position and the company’s ability to grow</a:t>
            </a:r>
          </a:p>
          <a:p>
            <a:pPr marL="571500" indent="-571500">
              <a:buFont typeface="Arial" panose="020B0604020202020204" pitchFamily="34" charset="0"/>
              <a:buChar char="•"/>
            </a:pPr>
            <a:r>
              <a:rPr lang="en-US" sz="5400" dirty="0">
                <a:solidFill>
                  <a:schemeClr val="tx2"/>
                </a:solidFill>
              </a:rPr>
              <a:t>As a consequence, both creditors and investors are interested in evaluating earning power—profitability</a:t>
            </a:r>
          </a:p>
        </p:txBody>
      </p:sp>
      <p:sp>
        <p:nvSpPr>
          <p:cNvPr id="25" name="Straight Connector 3">
            <a:extLst>
              <a:ext uri="{FF2B5EF4-FFF2-40B4-BE49-F238E27FC236}">
                <a16:creationId xmlns:a16="http://schemas.microsoft.com/office/drawing/2014/main" id="{FEADA5E4-F751-4E78-9778-40C3E39F35FD}"/>
              </a:ext>
            </a:extLst>
          </p:cNvPr>
          <p:cNvSpPr/>
          <p:nvPr/>
        </p:nvSpPr>
        <p:spPr>
          <a:xfrm>
            <a:off x="1430484" y="3415767"/>
            <a:ext cx="222494" cy="3960014"/>
          </a:xfrm>
          <a:custGeom>
            <a:avLst/>
            <a:gdLst/>
            <a:ahLst/>
            <a:cxnLst/>
            <a:rect l="0" t="0" r="0" b="0"/>
            <a:pathLst>
              <a:path>
                <a:moveTo>
                  <a:pt x="0" y="0"/>
                </a:moveTo>
                <a:lnTo>
                  <a:pt x="0" y="3960014"/>
                </a:lnTo>
                <a:lnTo>
                  <a:pt x="222494" y="3960014"/>
                </a:lnTo>
              </a:path>
            </a:pathLst>
          </a:custGeom>
          <a:noFill/>
          <a:ln w="76200">
            <a:solidFill>
              <a:srgbClr val="FF7C8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6" name="Straight Connector 4">
            <a:extLst>
              <a:ext uri="{FF2B5EF4-FFF2-40B4-BE49-F238E27FC236}">
                <a16:creationId xmlns:a16="http://schemas.microsoft.com/office/drawing/2014/main" id="{93791AC0-5594-4BAE-AD9E-44CC8AF287D1}"/>
              </a:ext>
            </a:extLst>
          </p:cNvPr>
          <p:cNvSpPr/>
          <p:nvPr/>
        </p:nvSpPr>
        <p:spPr>
          <a:xfrm>
            <a:off x="1430484" y="3415767"/>
            <a:ext cx="232710" cy="2464477"/>
          </a:xfrm>
          <a:custGeom>
            <a:avLst/>
            <a:gdLst/>
            <a:ahLst/>
            <a:cxnLst/>
            <a:rect l="0" t="0" r="0" b="0"/>
            <a:pathLst>
              <a:path>
                <a:moveTo>
                  <a:pt x="0" y="0"/>
                </a:moveTo>
                <a:lnTo>
                  <a:pt x="0" y="2464477"/>
                </a:lnTo>
                <a:lnTo>
                  <a:pt x="232710" y="2464477"/>
                </a:lnTo>
              </a:path>
            </a:pathLst>
          </a:custGeom>
          <a:noFill/>
          <a:ln w="76200">
            <a:solidFill>
              <a:srgbClr val="FF7C8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27" name="Straight Connector 5">
            <a:extLst>
              <a:ext uri="{FF2B5EF4-FFF2-40B4-BE49-F238E27FC236}">
                <a16:creationId xmlns:a16="http://schemas.microsoft.com/office/drawing/2014/main" id="{A4AAE9E5-8351-4043-A905-7D2B25D21BC9}"/>
              </a:ext>
            </a:extLst>
          </p:cNvPr>
          <p:cNvSpPr/>
          <p:nvPr/>
        </p:nvSpPr>
        <p:spPr>
          <a:xfrm>
            <a:off x="1430484" y="3415767"/>
            <a:ext cx="232710" cy="968939"/>
          </a:xfrm>
          <a:custGeom>
            <a:avLst/>
            <a:gdLst/>
            <a:ahLst/>
            <a:cxnLst/>
            <a:rect l="0" t="0" r="0" b="0"/>
            <a:pathLst>
              <a:path>
                <a:moveTo>
                  <a:pt x="0" y="0"/>
                </a:moveTo>
                <a:lnTo>
                  <a:pt x="0" y="968939"/>
                </a:lnTo>
                <a:lnTo>
                  <a:pt x="232710" y="968939"/>
                </a:lnTo>
              </a:path>
            </a:pathLst>
          </a:custGeom>
          <a:noFill/>
          <a:ln w="76200">
            <a:solidFill>
              <a:srgbClr val="FF7C8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28" name="Group 27">
            <a:extLst>
              <a:ext uri="{FF2B5EF4-FFF2-40B4-BE49-F238E27FC236}">
                <a16:creationId xmlns:a16="http://schemas.microsoft.com/office/drawing/2014/main" id="{8967E658-7DBC-4E1A-92F9-FACD69450F7F}"/>
              </a:ext>
            </a:extLst>
          </p:cNvPr>
          <p:cNvGrpSpPr/>
          <p:nvPr/>
        </p:nvGrpSpPr>
        <p:grpSpPr>
          <a:xfrm>
            <a:off x="1101847" y="2362571"/>
            <a:ext cx="3286369" cy="1053195"/>
            <a:chOff x="10410269" y="2994364"/>
            <a:chExt cx="3286369" cy="1053195"/>
          </a:xfrm>
          <a:scene3d>
            <a:camera prst="orthographicFront"/>
            <a:lightRig rig="flat" dir="t"/>
          </a:scene3d>
        </p:grpSpPr>
        <p:sp>
          <p:nvSpPr>
            <p:cNvPr id="38" name="Rectangle 37">
              <a:extLst>
                <a:ext uri="{FF2B5EF4-FFF2-40B4-BE49-F238E27FC236}">
                  <a16:creationId xmlns:a16="http://schemas.microsoft.com/office/drawing/2014/main" id="{262EF815-1A70-46F2-9AEA-E5B1EFF9509C}"/>
                </a:ext>
              </a:extLst>
            </p:cNvPr>
            <p:cNvSpPr/>
            <p:nvPr/>
          </p:nvSpPr>
          <p:spPr>
            <a:xfrm>
              <a:off x="10410269" y="2994364"/>
              <a:ext cx="3286369"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9" name="TextBox 38">
              <a:extLst>
                <a:ext uri="{FF2B5EF4-FFF2-40B4-BE49-F238E27FC236}">
                  <a16:creationId xmlns:a16="http://schemas.microsoft.com/office/drawing/2014/main" id="{EB496326-6286-4C64-A572-CA57D9A03C4C}"/>
                </a:ext>
              </a:extLst>
            </p:cNvPr>
            <p:cNvSpPr txBox="1"/>
            <p:nvPr/>
          </p:nvSpPr>
          <p:spPr>
            <a:xfrm>
              <a:off x="10410269"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9999"/>
                  </a:solidFill>
                </a:rPr>
                <a:t>Profitability of the firm</a:t>
              </a:r>
            </a:p>
          </p:txBody>
        </p:sp>
      </p:grpSp>
      <p:grpSp>
        <p:nvGrpSpPr>
          <p:cNvPr id="29" name="Group 28">
            <a:extLst>
              <a:ext uri="{FF2B5EF4-FFF2-40B4-BE49-F238E27FC236}">
                <a16:creationId xmlns:a16="http://schemas.microsoft.com/office/drawing/2014/main" id="{660A9F2F-98B4-44A0-BECB-89C27E7EF60E}"/>
              </a:ext>
            </a:extLst>
          </p:cNvPr>
          <p:cNvGrpSpPr/>
          <p:nvPr/>
        </p:nvGrpSpPr>
        <p:grpSpPr>
          <a:xfrm>
            <a:off x="1663195" y="3858109"/>
            <a:ext cx="3286369" cy="1053195"/>
            <a:chOff x="10971617" y="4489902"/>
            <a:chExt cx="3286369" cy="1053195"/>
          </a:xfrm>
          <a:scene3d>
            <a:camera prst="orthographicFront"/>
            <a:lightRig rig="flat" dir="t"/>
          </a:scene3d>
        </p:grpSpPr>
        <p:sp>
          <p:nvSpPr>
            <p:cNvPr id="36" name="Rectangle 35">
              <a:extLst>
                <a:ext uri="{FF2B5EF4-FFF2-40B4-BE49-F238E27FC236}">
                  <a16:creationId xmlns:a16="http://schemas.microsoft.com/office/drawing/2014/main" id="{3B230856-D60D-4E0A-8E22-01D97C3EFC62}"/>
                </a:ext>
              </a:extLst>
            </p:cNvPr>
            <p:cNvSpPr/>
            <p:nvPr/>
          </p:nvSpPr>
          <p:spPr>
            <a:xfrm>
              <a:off x="10971617" y="4489902"/>
              <a:ext cx="3286369"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7" name="TextBox 36">
              <a:extLst>
                <a:ext uri="{FF2B5EF4-FFF2-40B4-BE49-F238E27FC236}">
                  <a16:creationId xmlns:a16="http://schemas.microsoft.com/office/drawing/2014/main" id="{025EDD11-E508-4D17-AAD6-96554419C236}"/>
                </a:ext>
              </a:extLst>
            </p:cNvPr>
            <p:cNvSpPr txBox="1"/>
            <p:nvPr/>
          </p:nvSpPr>
          <p:spPr>
            <a:xfrm>
              <a:off x="10971617" y="4489902"/>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Profit margin</a:t>
              </a:r>
            </a:p>
          </p:txBody>
        </p:sp>
      </p:grpSp>
      <p:grpSp>
        <p:nvGrpSpPr>
          <p:cNvPr id="30" name="Group 29">
            <a:extLst>
              <a:ext uri="{FF2B5EF4-FFF2-40B4-BE49-F238E27FC236}">
                <a16:creationId xmlns:a16="http://schemas.microsoft.com/office/drawing/2014/main" id="{8BD176E4-FE2C-476B-A358-FD06E76CB120}"/>
              </a:ext>
            </a:extLst>
          </p:cNvPr>
          <p:cNvGrpSpPr/>
          <p:nvPr/>
        </p:nvGrpSpPr>
        <p:grpSpPr>
          <a:xfrm>
            <a:off x="1663195" y="5353646"/>
            <a:ext cx="3286369" cy="1053195"/>
            <a:chOff x="10971617" y="5985439"/>
            <a:chExt cx="3286369" cy="1053195"/>
          </a:xfrm>
          <a:scene3d>
            <a:camera prst="orthographicFront"/>
            <a:lightRig rig="flat" dir="t"/>
          </a:scene3d>
        </p:grpSpPr>
        <p:sp>
          <p:nvSpPr>
            <p:cNvPr id="34" name="Rectangle 33">
              <a:extLst>
                <a:ext uri="{FF2B5EF4-FFF2-40B4-BE49-F238E27FC236}">
                  <a16:creationId xmlns:a16="http://schemas.microsoft.com/office/drawing/2014/main" id="{EA7940F8-1DE0-4752-9396-5DF3E17F1034}"/>
                </a:ext>
              </a:extLst>
            </p:cNvPr>
            <p:cNvSpPr/>
            <p:nvPr/>
          </p:nvSpPr>
          <p:spPr>
            <a:xfrm>
              <a:off x="10971617" y="5985439"/>
              <a:ext cx="3286369"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FF16D40D-F6D3-4868-A258-23F44528D25E}"/>
                </a:ext>
              </a:extLst>
            </p:cNvPr>
            <p:cNvSpPr txBox="1"/>
            <p:nvPr/>
          </p:nvSpPr>
          <p:spPr>
            <a:xfrm>
              <a:off x="10971617"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Asset turnover</a:t>
              </a:r>
            </a:p>
          </p:txBody>
        </p:sp>
      </p:grpSp>
      <p:grpSp>
        <p:nvGrpSpPr>
          <p:cNvPr id="31" name="Group 30">
            <a:extLst>
              <a:ext uri="{FF2B5EF4-FFF2-40B4-BE49-F238E27FC236}">
                <a16:creationId xmlns:a16="http://schemas.microsoft.com/office/drawing/2014/main" id="{636794D7-29FB-410A-B24D-67B8C39565AA}"/>
              </a:ext>
            </a:extLst>
          </p:cNvPr>
          <p:cNvGrpSpPr/>
          <p:nvPr/>
        </p:nvGrpSpPr>
        <p:grpSpPr>
          <a:xfrm>
            <a:off x="1652979" y="6849184"/>
            <a:ext cx="3282704" cy="1053195"/>
            <a:chOff x="10961401" y="7480977"/>
            <a:chExt cx="3282704" cy="1053195"/>
          </a:xfrm>
          <a:scene3d>
            <a:camera prst="orthographicFront"/>
            <a:lightRig rig="flat" dir="t"/>
          </a:scene3d>
        </p:grpSpPr>
        <p:sp>
          <p:nvSpPr>
            <p:cNvPr id="32" name="Rectangle 31">
              <a:extLst>
                <a:ext uri="{FF2B5EF4-FFF2-40B4-BE49-F238E27FC236}">
                  <a16:creationId xmlns:a16="http://schemas.microsoft.com/office/drawing/2014/main" id="{B803E9CA-4327-48C8-83C3-F100B1781064}"/>
                </a:ext>
              </a:extLst>
            </p:cNvPr>
            <p:cNvSpPr/>
            <p:nvPr/>
          </p:nvSpPr>
          <p:spPr>
            <a:xfrm>
              <a:off x="10961401" y="7480977"/>
              <a:ext cx="3282704"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B1731CBF-6079-46A6-8E9C-114FABBE3E03}"/>
                </a:ext>
              </a:extLst>
            </p:cNvPr>
            <p:cNvSpPr txBox="1"/>
            <p:nvPr/>
          </p:nvSpPr>
          <p:spPr>
            <a:xfrm>
              <a:off x="10961401" y="7480977"/>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Return on assets</a:t>
              </a:r>
            </a:p>
          </p:txBody>
        </p:sp>
      </p:grpSp>
      <p:sp>
        <p:nvSpPr>
          <p:cNvPr id="3" name="Footer Placeholder 2">
            <a:extLst>
              <a:ext uri="{FF2B5EF4-FFF2-40B4-BE49-F238E27FC236}">
                <a16:creationId xmlns:a16="http://schemas.microsoft.com/office/drawing/2014/main" id="{A9F3B289-3C17-4722-9CD6-FCBD1B3E3A0F}"/>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4" name="Slide Number Placeholder 3">
            <a:extLst>
              <a:ext uri="{FF2B5EF4-FFF2-40B4-BE49-F238E27FC236}">
                <a16:creationId xmlns:a16="http://schemas.microsoft.com/office/drawing/2014/main" id="{D90AB97C-7BA4-46D2-93C5-F1359843762D}"/>
              </a:ext>
            </a:extLst>
          </p:cNvPr>
          <p:cNvSpPr>
            <a:spLocks noGrp="1"/>
          </p:cNvSpPr>
          <p:nvPr>
            <p:ph type="sldNum" sz="quarter" idx="12"/>
          </p:nvPr>
        </p:nvSpPr>
        <p:spPr/>
        <p:txBody>
          <a:bodyPr/>
          <a:lstStyle/>
          <a:p>
            <a:fld id="{EBE3AD81-3AD4-9C46-856E-C08CF1183C60}" type="slidenum">
              <a:rPr lang="en-US" smtClean="0"/>
              <a:pPr/>
              <a:t>26</a:t>
            </a:fld>
            <a:endParaRPr lang="en-US" dirty="0"/>
          </a:p>
        </p:txBody>
      </p:sp>
    </p:spTree>
    <p:extLst>
      <p:ext uri="{BB962C8B-B14F-4D97-AF65-F5344CB8AC3E}">
        <p14:creationId xmlns:p14="http://schemas.microsoft.com/office/powerpoint/2010/main" val="2797816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Profitability Ratios - Profit margin</a:t>
            </a:r>
          </a:p>
        </p:txBody>
      </p:sp>
      <p:sp>
        <p:nvSpPr>
          <p:cNvPr id="5" name="Rectangle: Rounded Corners 4">
            <a:extLst>
              <a:ext uri="{FF2B5EF4-FFF2-40B4-BE49-F238E27FC236}">
                <a16:creationId xmlns:a16="http://schemas.microsoft.com/office/drawing/2014/main" id="{A6AF6DCC-0FC4-4001-9518-23E882584B4A}"/>
              </a:ext>
            </a:extLst>
          </p:cNvPr>
          <p:cNvSpPr/>
          <p:nvPr/>
        </p:nvSpPr>
        <p:spPr>
          <a:xfrm>
            <a:off x="5396248" y="2330380"/>
            <a:ext cx="17990801" cy="9865914"/>
          </a:xfrm>
          <a:prstGeom prst="roundRect">
            <a:avLst>
              <a:gd name="adj" fmla="val 3719"/>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2"/>
              </a:solidFill>
            </a:endParaRPr>
          </a:p>
        </p:txBody>
      </p:sp>
      <p:sp>
        <p:nvSpPr>
          <p:cNvPr id="25" name="Straight Connector 3">
            <a:extLst>
              <a:ext uri="{FF2B5EF4-FFF2-40B4-BE49-F238E27FC236}">
                <a16:creationId xmlns:a16="http://schemas.microsoft.com/office/drawing/2014/main" id="{FEADA5E4-F751-4E78-9778-40C3E39F35FD}"/>
              </a:ext>
            </a:extLst>
          </p:cNvPr>
          <p:cNvSpPr/>
          <p:nvPr/>
        </p:nvSpPr>
        <p:spPr>
          <a:xfrm>
            <a:off x="1430484" y="3415767"/>
            <a:ext cx="222494" cy="3960014"/>
          </a:xfrm>
          <a:custGeom>
            <a:avLst/>
            <a:gdLst/>
            <a:ahLst/>
            <a:cxnLst/>
            <a:rect l="0" t="0" r="0" b="0"/>
            <a:pathLst>
              <a:path>
                <a:moveTo>
                  <a:pt x="0" y="0"/>
                </a:moveTo>
                <a:lnTo>
                  <a:pt x="0" y="3960014"/>
                </a:lnTo>
                <a:lnTo>
                  <a:pt x="222494" y="3960014"/>
                </a:lnTo>
              </a:path>
            </a:pathLst>
          </a:custGeom>
          <a:noFill/>
          <a:ln w="76200">
            <a:solidFill>
              <a:srgbClr val="FF7C8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6" name="Straight Connector 4">
            <a:extLst>
              <a:ext uri="{FF2B5EF4-FFF2-40B4-BE49-F238E27FC236}">
                <a16:creationId xmlns:a16="http://schemas.microsoft.com/office/drawing/2014/main" id="{93791AC0-5594-4BAE-AD9E-44CC8AF287D1}"/>
              </a:ext>
            </a:extLst>
          </p:cNvPr>
          <p:cNvSpPr/>
          <p:nvPr/>
        </p:nvSpPr>
        <p:spPr>
          <a:xfrm>
            <a:off x="1430484" y="3415767"/>
            <a:ext cx="232710" cy="2464477"/>
          </a:xfrm>
          <a:custGeom>
            <a:avLst/>
            <a:gdLst/>
            <a:ahLst/>
            <a:cxnLst/>
            <a:rect l="0" t="0" r="0" b="0"/>
            <a:pathLst>
              <a:path>
                <a:moveTo>
                  <a:pt x="0" y="0"/>
                </a:moveTo>
                <a:lnTo>
                  <a:pt x="0" y="2464477"/>
                </a:lnTo>
                <a:lnTo>
                  <a:pt x="232710" y="2464477"/>
                </a:lnTo>
              </a:path>
            </a:pathLst>
          </a:custGeom>
          <a:noFill/>
          <a:ln w="76200">
            <a:solidFill>
              <a:srgbClr val="FF7C8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27" name="Straight Connector 5">
            <a:extLst>
              <a:ext uri="{FF2B5EF4-FFF2-40B4-BE49-F238E27FC236}">
                <a16:creationId xmlns:a16="http://schemas.microsoft.com/office/drawing/2014/main" id="{A4AAE9E5-8351-4043-A905-7D2B25D21BC9}"/>
              </a:ext>
            </a:extLst>
          </p:cNvPr>
          <p:cNvSpPr/>
          <p:nvPr/>
        </p:nvSpPr>
        <p:spPr>
          <a:xfrm>
            <a:off x="1430484" y="3415767"/>
            <a:ext cx="232710" cy="968939"/>
          </a:xfrm>
          <a:custGeom>
            <a:avLst/>
            <a:gdLst/>
            <a:ahLst/>
            <a:cxnLst/>
            <a:rect l="0" t="0" r="0" b="0"/>
            <a:pathLst>
              <a:path>
                <a:moveTo>
                  <a:pt x="0" y="0"/>
                </a:moveTo>
                <a:lnTo>
                  <a:pt x="0" y="968939"/>
                </a:lnTo>
                <a:lnTo>
                  <a:pt x="232710" y="968939"/>
                </a:lnTo>
              </a:path>
            </a:pathLst>
          </a:custGeom>
          <a:noFill/>
          <a:ln w="76200">
            <a:solidFill>
              <a:srgbClr val="FF7C8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28" name="Group 27">
            <a:extLst>
              <a:ext uri="{FF2B5EF4-FFF2-40B4-BE49-F238E27FC236}">
                <a16:creationId xmlns:a16="http://schemas.microsoft.com/office/drawing/2014/main" id="{8967E658-7DBC-4E1A-92F9-FACD69450F7F}"/>
              </a:ext>
            </a:extLst>
          </p:cNvPr>
          <p:cNvGrpSpPr/>
          <p:nvPr/>
        </p:nvGrpSpPr>
        <p:grpSpPr>
          <a:xfrm>
            <a:off x="1101847" y="2362571"/>
            <a:ext cx="3286369" cy="1053195"/>
            <a:chOff x="10410269" y="2994364"/>
            <a:chExt cx="3286369" cy="1053195"/>
          </a:xfrm>
          <a:scene3d>
            <a:camera prst="orthographicFront"/>
            <a:lightRig rig="flat" dir="t"/>
          </a:scene3d>
        </p:grpSpPr>
        <p:sp>
          <p:nvSpPr>
            <p:cNvPr id="38" name="Rectangle 37">
              <a:extLst>
                <a:ext uri="{FF2B5EF4-FFF2-40B4-BE49-F238E27FC236}">
                  <a16:creationId xmlns:a16="http://schemas.microsoft.com/office/drawing/2014/main" id="{262EF815-1A70-46F2-9AEA-E5B1EFF9509C}"/>
                </a:ext>
              </a:extLst>
            </p:cNvPr>
            <p:cNvSpPr/>
            <p:nvPr/>
          </p:nvSpPr>
          <p:spPr>
            <a:xfrm>
              <a:off x="10410269" y="2994364"/>
              <a:ext cx="3286369"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9" name="TextBox 38">
              <a:extLst>
                <a:ext uri="{FF2B5EF4-FFF2-40B4-BE49-F238E27FC236}">
                  <a16:creationId xmlns:a16="http://schemas.microsoft.com/office/drawing/2014/main" id="{EB496326-6286-4C64-A572-CA57D9A03C4C}"/>
                </a:ext>
              </a:extLst>
            </p:cNvPr>
            <p:cNvSpPr txBox="1"/>
            <p:nvPr/>
          </p:nvSpPr>
          <p:spPr>
            <a:xfrm>
              <a:off x="10410269"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9999"/>
                  </a:solidFill>
                </a:rPr>
                <a:t>Profitability of the firm</a:t>
              </a:r>
            </a:p>
          </p:txBody>
        </p:sp>
      </p:grpSp>
      <p:grpSp>
        <p:nvGrpSpPr>
          <p:cNvPr id="29" name="Group 28">
            <a:extLst>
              <a:ext uri="{FF2B5EF4-FFF2-40B4-BE49-F238E27FC236}">
                <a16:creationId xmlns:a16="http://schemas.microsoft.com/office/drawing/2014/main" id="{660A9F2F-98B4-44A0-BECB-89C27E7EF60E}"/>
              </a:ext>
            </a:extLst>
          </p:cNvPr>
          <p:cNvGrpSpPr/>
          <p:nvPr/>
        </p:nvGrpSpPr>
        <p:grpSpPr>
          <a:xfrm>
            <a:off x="1663195" y="3858109"/>
            <a:ext cx="3286369" cy="1053195"/>
            <a:chOff x="10971617" y="4489902"/>
            <a:chExt cx="3286369" cy="1053195"/>
          </a:xfrm>
          <a:solidFill>
            <a:srgbClr val="FF7C80"/>
          </a:solidFill>
          <a:scene3d>
            <a:camera prst="orthographicFront"/>
            <a:lightRig rig="flat" dir="t"/>
          </a:scene3d>
        </p:grpSpPr>
        <p:sp>
          <p:nvSpPr>
            <p:cNvPr id="36" name="Rectangle 35">
              <a:extLst>
                <a:ext uri="{FF2B5EF4-FFF2-40B4-BE49-F238E27FC236}">
                  <a16:creationId xmlns:a16="http://schemas.microsoft.com/office/drawing/2014/main" id="{3B230856-D60D-4E0A-8E22-01D97C3EFC62}"/>
                </a:ext>
              </a:extLst>
            </p:cNvPr>
            <p:cNvSpPr/>
            <p:nvPr/>
          </p:nvSpPr>
          <p:spPr>
            <a:xfrm>
              <a:off x="10971617" y="4489902"/>
              <a:ext cx="3286369" cy="1053195"/>
            </a:xfrm>
            <a:prstGeom prst="rect">
              <a:avLst/>
            </a:prstGeom>
            <a:grpFill/>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7" name="TextBox 36">
              <a:extLst>
                <a:ext uri="{FF2B5EF4-FFF2-40B4-BE49-F238E27FC236}">
                  <a16:creationId xmlns:a16="http://schemas.microsoft.com/office/drawing/2014/main" id="{025EDD11-E508-4D17-AAD6-96554419C236}"/>
                </a:ext>
              </a:extLst>
            </p:cNvPr>
            <p:cNvSpPr txBox="1"/>
            <p:nvPr/>
          </p:nvSpPr>
          <p:spPr>
            <a:xfrm>
              <a:off x="10971617" y="4489902"/>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Profit margin</a:t>
              </a:r>
            </a:p>
          </p:txBody>
        </p:sp>
      </p:grpSp>
      <p:grpSp>
        <p:nvGrpSpPr>
          <p:cNvPr id="30" name="Group 29">
            <a:extLst>
              <a:ext uri="{FF2B5EF4-FFF2-40B4-BE49-F238E27FC236}">
                <a16:creationId xmlns:a16="http://schemas.microsoft.com/office/drawing/2014/main" id="{8BD176E4-FE2C-476B-A358-FD06E76CB120}"/>
              </a:ext>
            </a:extLst>
          </p:cNvPr>
          <p:cNvGrpSpPr/>
          <p:nvPr/>
        </p:nvGrpSpPr>
        <p:grpSpPr>
          <a:xfrm>
            <a:off x="1663195" y="5353646"/>
            <a:ext cx="3286369" cy="1053195"/>
            <a:chOff x="10971617" y="5985439"/>
            <a:chExt cx="3286369" cy="1053195"/>
          </a:xfrm>
          <a:scene3d>
            <a:camera prst="orthographicFront"/>
            <a:lightRig rig="flat" dir="t"/>
          </a:scene3d>
        </p:grpSpPr>
        <p:sp>
          <p:nvSpPr>
            <p:cNvPr id="34" name="Rectangle 33">
              <a:extLst>
                <a:ext uri="{FF2B5EF4-FFF2-40B4-BE49-F238E27FC236}">
                  <a16:creationId xmlns:a16="http://schemas.microsoft.com/office/drawing/2014/main" id="{EA7940F8-1DE0-4752-9396-5DF3E17F1034}"/>
                </a:ext>
              </a:extLst>
            </p:cNvPr>
            <p:cNvSpPr/>
            <p:nvPr/>
          </p:nvSpPr>
          <p:spPr>
            <a:xfrm>
              <a:off x="10971617" y="5985439"/>
              <a:ext cx="3286369"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FF16D40D-F6D3-4868-A258-23F44528D25E}"/>
                </a:ext>
              </a:extLst>
            </p:cNvPr>
            <p:cNvSpPr txBox="1"/>
            <p:nvPr/>
          </p:nvSpPr>
          <p:spPr>
            <a:xfrm>
              <a:off x="10971617"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Asset turnover</a:t>
              </a:r>
            </a:p>
          </p:txBody>
        </p:sp>
      </p:grpSp>
      <p:grpSp>
        <p:nvGrpSpPr>
          <p:cNvPr id="31" name="Group 30">
            <a:extLst>
              <a:ext uri="{FF2B5EF4-FFF2-40B4-BE49-F238E27FC236}">
                <a16:creationId xmlns:a16="http://schemas.microsoft.com/office/drawing/2014/main" id="{636794D7-29FB-410A-B24D-67B8C39565AA}"/>
              </a:ext>
            </a:extLst>
          </p:cNvPr>
          <p:cNvGrpSpPr/>
          <p:nvPr/>
        </p:nvGrpSpPr>
        <p:grpSpPr>
          <a:xfrm>
            <a:off x="1652979" y="6849184"/>
            <a:ext cx="3282704" cy="1053195"/>
            <a:chOff x="10961401" y="7480977"/>
            <a:chExt cx="3282704" cy="1053195"/>
          </a:xfrm>
          <a:scene3d>
            <a:camera prst="orthographicFront"/>
            <a:lightRig rig="flat" dir="t"/>
          </a:scene3d>
        </p:grpSpPr>
        <p:sp>
          <p:nvSpPr>
            <p:cNvPr id="32" name="Rectangle 31">
              <a:extLst>
                <a:ext uri="{FF2B5EF4-FFF2-40B4-BE49-F238E27FC236}">
                  <a16:creationId xmlns:a16="http://schemas.microsoft.com/office/drawing/2014/main" id="{B803E9CA-4327-48C8-83C3-F100B1781064}"/>
                </a:ext>
              </a:extLst>
            </p:cNvPr>
            <p:cNvSpPr/>
            <p:nvPr/>
          </p:nvSpPr>
          <p:spPr>
            <a:xfrm>
              <a:off x="10961401" y="7480977"/>
              <a:ext cx="3282704"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B1731CBF-6079-46A6-8E9C-114FABBE3E03}"/>
                </a:ext>
              </a:extLst>
            </p:cNvPr>
            <p:cNvSpPr txBox="1"/>
            <p:nvPr/>
          </p:nvSpPr>
          <p:spPr>
            <a:xfrm>
              <a:off x="10961401" y="7480977"/>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Return on assets</a:t>
              </a:r>
            </a:p>
          </p:txBody>
        </p:sp>
      </p:grpSp>
      <mc:AlternateContent xmlns:mc="http://schemas.openxmlformats.org/markup-compatibility/2006" xmlns:a14="http://schemas.microsoft.com/office/drawing/2010/main">
        <mc:Choice Requires="a14">
          <p:sp>
            <p:nvSpPr>
              <p:cNvPr id="19" name="Rectangle: Rounded Corners 18">
                <a:extLst>
                  <a:ext uri="{FF2B5EF4-FFF2-40B4-BE49-F238E27FC236}">
                    <a16:creationId xmlns:a16="http://schemas.microsoft.com/office/drawing/2014/main" id="{51A29B6B-C713-4241-84D3-5BBD62EF5DF0}"/>
                  </a:ext>
                </a:extLst>
              </p:cNvPr>
              <p:cNvSpPr/>
              <p:nvPr/>
            </p:nvSpPr>
            <p:spPr>
              <a:xfrm>
                <a:off x="8783800" y="2805072"/>
                <a:ext cx="13872899" cy="1365492"/>
              </a:xfrm>
              <a:prstGeom prst="roundRect">
                <a:avLst>
                  <a:gd name="adj" fmla="val 7937"/>
                </a:avLst>
              </a:prstGeom>
              <a:solidFill>
                <a:schemeClr val="bg1"/>
              </a:solidFill>
              <a:ln w="76200">
                <a:solidFill>
                  <a:srgbClr val="FF7C8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i="1" dirty="0">
                          <a:solidFill>
                            <a:schemeClr val="tx2"/>
                          </a:solidFill>
                          <a:latin typeface="Cambria Math" panose="02040503050406030204" pitchFamily="18" charset="0"/>
                        </a:rPr>
                        <m:t>Profit</m:t>
                      </m:r>
                      <m:r>
                        <a:rPr lang="en-US" i="1" dirty="0">
                          <a:solidFill>
                            <a:schemeClr val="tx2"/>
                          </a:solidFill>
                          <a:latin typeface="Cambria Math" panose="02040503050406030204" pitchFamily="18" charset="0"/>
                        </a:rPr>
                        <m:t> </m:t>
                      </m:r>
                      <m:r>
                        <m:rPr>
                          <m:sty m:val="p"/>
                        </m:rPr>
                        <a:rPr lang="en-US" i="1" dirty="0">
                          <a:solidFill>
                            <a:schemeClr val="tx2"/>
                          </a:solidFill>
                          <a:latin typeface="Cambria Math" panose="02040503050406030204" pitchFamily="18" charset="0"/>
                        </a:rPr>
                        <m:t>Margin</m:t>
                      </m:r>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i="1">
                              <a:solidFill>
                                <a:schemeClr val="tx2"/>
                              </a:solidFill>
                              <a:latin typeface="Cambria Math" panose="02040503050406030204" pitchFamily="18" charset="0"/>
                            </a:rPr>
                            <m:t>Net</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Income</m:t>
                          </m:r>
                        </m:num>
                        <m:den>
                          <m:r>
                            <m:rPr>
                              <m:sty m:val="p"/>
                            </m:rPr>
                            <a:rPr lang="en-US" i="1">
                              <a:solidFill>
                                <a:schemeClr val="tx2"/>
                              </a:solidFill>
                              <a:latin typeface="Cambria Math" panose="02040503050406030204" pitchFamily="18" charset="0"/>
                            </a:rPr>
                            <m:t>Net</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Sales</m:t>
                          </m:r>
                        </m:den>
                      </m:f>
                    </m:oMath>
                  </m:oMathPara>
                </a14:m>
                <a:endParaRPr lang="en-US" sz="4400" dirty="0">
                  <a:solidFill>
                    <a:schemeClr val="tx2"/>
                  </a:solidFill>
                </a:endParaRPr>
              </a:p>
            </p:txBody>
          </p:sp>
        </mc:Choice>
        <mc:Fallback xmlns="">
          <p:sp>
            <p:nvSpPr>
              <p:cNvPr id="19" name="Rectangle: Rounded Corners 18">
                <a:extLst>
                  <a:ext uri="{FF2B5EF4-FFF2-40B4-BE49-F238E27FC236}">
                    <a16:creationId xmlns:a16="http://schemas.microsoft.com/office/drawing/2014/main" id="{51A29B6B-C713-4241-84D3-5BBD62EF5DF0}"/>
                  </a:ext>
                </a:extLst>
              </p:cNvPr>
              <p:cNvSpPr>
                <a:spLocks noRot="1" noChangeAspect="1" noMove="1" noResize="1" noEditPoints="1" noAdjustHandles="1" noChangeArrowheads="1" noChangeShapeType="1" noTextEdit="1"/>
              </p:cNvSpPr>
              <p:nvPr/>
            </p:nvSpPr>
            <p:spPr>
              <a:xfrm>
                <a:off x="8783800" y="2805072"/>
                <a:ext cx="13872899" cy="1365492"/>
              </a:xfrm>
              <a:prstGeom prst="roundRect">
                <a:avLst>
                  <a:gd name="adj" fmla="val 7937"/>
                </a:avLst>
              </a:prstGeom>
              <a:blipFill>
                <a:blip r:embed="rId2"/>
                <a:stretch>
                  <a:fillRect/>
                </a:stretch>
              </a:blipFill>
              <a:ln w="76200">
                <a:solidFill>
                  <a:srgbClr val="FF7C80"/>
                </a:solidFill>
                <a:prstDash val="sysDot"/>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6B5181D6-22BB-4455-8167-A5BB96F73419}"/>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21" name="TextBox 20">
            <a:extLst>
              <a:ext uri="{FF2B5EF4-FFF2-40B4-BE49-F238E27FC236}">
                <a16:creationId xmlns:a16="http://schemas.microsoft.com/office/drawing/2014/main" id="{C52311FD-7482-4659-A686-837DD229D098}"/>
              </a:ext>
            </a:extLst>
          </p:cNvPr>
          <p:cNvSpPr txBox="1"/>
          <p:nvPr/>
        </p:nvSpPr>
        <p:spPr>
          <a:xfrm>
            <a:off x="5931794" y="4473159"/>
            <a:ext cx="2430887" cy="646331"/>
          </a:xfrm>
          <a:prstGeom prst="rect">
            <a:avLst/>
          </a:prstGeom>
          <a:noFill/>
        </p:spPr>
        <p:txBody>
          <a:bodyPr wrap="square">
            <a:spAutoFit/>
          </a:bodyPr>
          <a:lstStyle/>
          <a:p>
            <a:r>
              <a:rPr lang="en-US" b="1" dirty="0">
                <a:solidFill>
                  <a:schemeClr val="accent2"/>
                </a:solidFill>
              </a:rPr>
              <a:t>Calculation</a:t>
            </a:r>
          </a:p>
        </p:txBody>
      </p:sp>
      <p:sp>
        <p:nvSpPr>
          <p:cNvPr id="22" name="TextBox 21">
            <a:extLst>
              <a:ext uri="{FF2B5EF4-FFF2-40B4-BE49-F238E27FC236}">
                <a16:creationId xmlns:a16="http://schemas.microsoft.com/office/drawing/2014/main" id="{D14EF8AD-ED83-408A-BE7F-17F19B48A9A8}"/>
              </a:ext>
            </a:extLst>
          </p:cNvPr>
          <p:cNvSpPr txBox="1"/>
          <p:nvPr/>
        </p:nvSpPr>
        <p:spPr>
          <a:xfrm>
            <a:off x="5931794" y="8770604"/>
            <a:ext cx="2430887" cy="646331"/>
          </a:xfrm>
          <a:prstGeom prst="rect">
            <a:avLst/>
          </a:prstGeom>
          <a:noFill/>
        </p:spPr>
        <p:txBody>
          <a:bodyPr wrap="square">
            <a:spAutoFit/>
          </a:bodyPr>
          <a:lstStyle/>
          <a:p>
            <a:r>
              <a:rPr lang="en-US" b="1" dirty="0">
                <a:solidFill>
                  <a:schemeClr val="accent2"/>
                </a:solidFill>
              </a:rPr>
              <a:t>Conclusion</a:t>
            </a:r>
          </a:p>
        </p:txBody>
      </p:sp>
      <p:sp>
        <p:nvSpPr>
          <p:cNvPr id="23" name="Rectangle: Rounded Corners 22">
            <a:extLst>
              <a:ext uri="{FF2B5EF4-FFF2-40B4-BE49-F238E27FC236}">
                <a16:creationId xmlns:a16="http://schemas.microsoft.com/office/drawing/2014/main" id="{BA37BF48-F311-4FDE-97CC-3D3E9B004196}"/>
              </a:ext>
            </a:extLst>
          </p:cNvPr>
          <p:cNvSpPr/>
          <p:nvPr/>
        </p:nvSpPr>
        <p:spPr>
          <a:xfrm>
            <a:off x="8658897" y="8808468"/>
            <a:ext cx="13997802" cy="2577151"/>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is a measure of the percentage of each unit of sales that results in net income. Quality experienced an increase in its profit  margin from 2019 to 2020. Its profit margin is unusually high in comparison with the industry average of 8% and Park Street’s 1.4%</a:t>
            </a:r>
          </a:p>
          <a:p>
            <a:pPr lvl="0"/>
            <a:r>
              <a:rPr lang="en-US" sz="3200" dirty="0">
                <a:solidFill>
                  <a:schemeClr val="tx2"/>
                </a:solidFill>
              </a:rPr>
              <a:t>Profit margin varies across industries, and it depends on market competition</a:t>
            </a:r>
          </a:p>
        </p:txBody>
      </p:sp>
      <p:pic>
        <p:nvPicPr>
          <p:cNvPr id="4" name="Picture 3">
            <a:extLst>
              <a:ext uri="{FF2B5EF4-FFF2-40B4-BE49-F238E27FC236}">
                <a16:creationId xmlns:a16="http://schemas.microsoft.com/office/drawing/2014/main" id="{7CADE6AC-B02B-4A3F-9243-B96AA7715794}"/>
              </a:ext>
            </a:extLst>
          </p:cNvPr>
          <p:cNvPicPr>
            <a:picLocks noChangeAspect="1"/>
          </p:cNvPicPr>
          <p:nvPr/>
        </p:nvPicPr>
        <p:blipFill>
          <a:blip r:embed="rId3"/>
          <a:stretch>
            <a:fillRect/>
          </a:stretch>
        </p:blipFill>
        <p:spPr>
          <a:xfrm>
            <a:off x="9104166" y="4473159"/>
            <a:ext cx="13117206" cy="4170074"/>
          </a:xfrm>
          <a:prstGeom prst="rect">
            <a:avLst/>
          </a:prstGeom>
        </p:spPr>
      </p:pic>
      <p:sp>
        <p:nvSpPr>
          <p:cNvPr id="6" name="Footer Placeholder 5">
            <a:extLst>
              <a:ext uri="{FF2B5EF4-FFF2-40B4-BE49-F238E27FC236}">
                <a16:creationId xmlns:a16="http://schemas.microsoft.com/office/drawing/2014/main" id="{828A0F95-24E6-4DCC-8857-9D7735897EF0}"/>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7" name="Slide Number Placeholder 6">
            <a:extLst>
              <a:ext uri="{FF2B5EF4-FFF2-40B4-BE49-F238E27FC236}">
                <a16:creationId xmlns:a16="http://schemas.microsoft.com/office/drawing/2014/main" id="{F111A805-FA84-4815-9826-68E2E38B85C1}"/>
              </a:ext>
            </a:extLst>
          </p:cNvPr>
          <p:cNvSpPr>
            <a:spLocks noGrp="1"/>
          </p:cNvSpPr>
          <p:nvPr>
            <p:ph type="sldNum" sz="quarter" idx="12"/>
          </p:nvPr>
        </p:nvSpPr>
        <p:spPr/>
        <p:txBody>
          <a:bodyPr/>
          <a:lstStyle/>
          <a:p>
            <a:fld id="{EBE3AD81-3AD4-9C46-856E-C08CF1183C60}" type="slidenum">
              <a:rPr lang="en-US" smtClean="0"/>
              <a:pPr/>
              <a:t>27</a:t>
            </a:fld>
            <a:endParaRPr lang="en-US" dirty="0"/>
          </a:p>
        </p:txBody>
      </p:sp>
    </p:spTree>
    <p:extLst>
      <p:ext uri="{BB962C8B-B14F-4D97-AF65-F5344CB8AC3E}">
        <p14:creationId xmlns:p14="http://schemas.microsoft.com/office/powerpoint/2010/main" val="593054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Profitability Ratios - Asset turnover</a:t>
            </a:r>
          </a:p>
        </p:txBody>
      </p:sp>
      <p:sp>
        <p:nvSpPr>
          <p:cNvPr id="5" name="Rectangle: Rounded Corners 4">
            <a:extLst>
              <a:ext uri="{FF2B5EF4-FFF2-40B4-BE49-F238E27FC236}">
                <a16:creationId xmlns:a16="http://schemas.microsoft.com/office/drawing/2014/main" id="{A6AF6DCC-0FC4-4001-9518-23E882584B4A}"/>
              </a:ext>
            </a:extLst>
          </p:cNvPr>
          <p:cNvSpPr/>
          <p:nvPr/>
        </p:nvSpPr>
        <p:spPr>
          <a:xfrm>
            <a:off x="5396248" y="2330380"/>
            <a:ext cx="17990801" cy="9865914"/>
          </a:xfrm>
          <a:prstGeom prst="roundRect">
            <a:avLst>
              <a:gd name="adj" fmla="val 3719"/>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2"/>
              </a:solidFill>
            </a:endParaRPr>
          </a:p>
        </p:txBody>
      </p:sp>
      <p:sp>
        <p:nvSpPr>
          <p:cNvPr id="25" name="Straight Connector 3">
            <a:extLst>
              <a:ext uri="{FF2B5EF4-FFF2-40B4-BE49-F238E27FC236}">
                <a16:creationId xmlns:a16="http://schemas.microsoft.com/office/drawing/2014/main" id="{FEADA5E4-F751-4E78-9778-40C3E39F35FD}"/>
              </a:ext>
            </a:extLst>
          </p:cNvPr>
          <p:cNvSpPr/>
          <p:nvPr/>
        </p:nvSpPr>
        <p:spPr>
          <a:xfrm>
            <a:off x="1430484" y="3415767"/>
            <a:ext cx="222494" cy="3960014"/>
          </a:xfrm>
          <a:custGeom>
            <a:avLst/>
            <a:gdLst/>
            <a:ahLst/>
            <a:cxnLst/>
            <a:rect l="0" t="0" r="0" b="0"/>
            <a:pathLst>
              <a:path>
                <a:moveTo>
                  <a:pt x="0" y="0"/>
                </a:moveTo>
                <a:lnTo>
                  <a:pt x="0" y="3960014"/>
                </a:lnTo>
                <a:lnTo>
                  <a:pt x="222494" y="3960014"/>
                </a:lnTo>
              </a:path>
            </a:pathLst>
          </a:custGeom>
          <a:noFill/>
          <a:ln w="76200">
            <a:solidFill>
              <a:srgbClr val="FF7C8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6" name="Straight Connector 4">
            <a:extLst>
              <a:ext uri="{FF2B5EF4-FFF2-40B4-BE49-F238E27FC236}">
                <a16:creationId xmlns:a16="http://schemas.microsoft.com/office/drawing/2014/main" id="{93791AC0-5594-4BAE-AD9E-44CC8AF287D1}"/>
              </a:ext>
            </a:extLst>
          </p:cNvPr>
          <p:cNvSpPr/>
          <p:nvPr/>
        </p:nvSpPr>
        <p:spPr>
          <a:xfrm>
            <a:off x="1430484" y="3415767"/>
            <a:ext cx="232710" cy="2464477"/>
          </a:xfrm>
          <a:custGeom>
            <a:avLst/>
            <a:gdLst/>
            <a:ahLst/>
            <a:cxnLst/>
            <a:rect l="0" t="0" r="0" b="0"/>
            <a:pathLst>
              <a:path>
                <a:moveTo>
                  <a:pt x="0" y="0"/>
                </a:moveTo>
                <a:lnTo>
                  <a:pt x="0" y="2464477"/>
                </a:lnTo>
                <a:lnTo>
                  <a:pt x="232710" y="2464477"/>
                </a:lnTo>
              </a:path>
            </a:pathLst>
          </a:custGeom>
          <a:noFill/>
          <a:ln w="76200">
            <a:solidFill>
              <a:srgbClr val="FF7C8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27" name="Straight Connector 5">
            <a:extLst>
              <a:ext uri="{FF2B5EF4-FFF2-40B4-BE49-F238E27FC236}">
                <a16:creationId xmlns:a16="http://schemas.microsoft.com/office/drawing/2014/main" id="{A4AAE9E5-8351-4043-A905-7D2B25D21BC9}"/>
              </a:ext>
            </a:extLst>
          </p:cNvPr>
          <p:cNvSpPr/>
          <p:nvPr/>
        </p:nvSpPr>
        <p:spPr>
          <a:xfrm>
            <a:off x="1430484" y="3415767"/>
            <a:ext cx="232710" cy="968939"/>
          </a:xfrm>
          <a:custGeom>
            <a:avLst/>
            <a:gdLst/>
            <a:ahLst/>
            <a:cxnLst/>
            <a:rect l="0" t="0" r="0" b="0"/>
            <a:pathLst>
              <a:path>
                <a:moveTo>
                  <a:pt x="0" y="0"/>
                </a:moveTo>
                <a:lnTo>
                  <a:pt x="0" y="968939"/>
                </a:lnTo>
                <a:lnTo>
                  <a:pt x="232710" y="968939"/>
                </a:lnTo>
              </a:path>
            </a:pathLst>
          </a:custGeom>
          <a:noFill/>
          <a:ln w="76200">
            <a:solidFill>
              <a:srgbClr val="FF7C8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28" name="Group 27">
            <a:extLst>
              <a:ext uri="{FF2B5EF4-FFF2-40B4-BE49-F238E27FC236}">
                <a16:creationId xmlns:a16="http://schemas.microsoft.com/office/drawing/2014/main" id="{8967E658-7DBC-4E1A-92F9-FACD69450F7F}"/>
              </a:ext>
            </a:extLst>
          </p:cNvPr>
          <p:cNvGrpSpPr/>
          <p:nvPr/>
        </p:nvGrpSpPr>
        <p:grpSpPr>
          <a:xfrm>
            <a:off x="1101847" y="2362571"/>
            <a:ext cx="3286369" cy="1053195"/>
            <a:chOff x="10410269" y="2994364"/>
            <a:chExt cx="3286369" cy="1053195"/>
          </a:xfrm>
          <a:scene3d>
            <a:camera prst="orthographicFront"/>
            <a:lightRig rig="flat" dir="t"/>
          </a:scene3d>
        </p:grpSpPr>
        <p:sp>
          <p:nvSpPr>
            <p:cNvPr id="38" name="Rectangle 37">
              <a:extLst>
                <a:ext uri="{FF2B5EF4-FFF2-40B4-BE49-F238E27FC236}">
                  <a16:creationId xmlns:a16="http://schemas.microsoft.com/office/drawing/2014/main" id="{262EF815-1A70-46F2-9AEA-E5B1EFF9509C}"/>
                </a:ext>
              </a:extLst>
            </p:cNvPr>
            <p:cNvSpPr/>
            <p:nvPr/>
          </p:nvSpPr>
          <p:spPr>
            <a:xfrm>
              <a:off x="10410269" y="2994364"/>
              <a:ext cx="3286369"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9" name="TextBox 38">
              <a:extLst>
                <a:ext uri="{FF2B5EF4-FFF2-40B4-BE49-F238E27FC236}">
                  <a16:creationId xmlns:a16="http://schemas.microsoft.com/office/drawing/2014/main" id="{EB496326-6286-4C64-A572-CA57D9A03C4C}"/>
                </a:ext>
              </a:extLst>
            </p:cNvPr>
            <p:cNvSpPr txBox="1"/>
            <p:nvPr/>
          </p:nvSpPr>
          <p:spPr>
            <a:xfrm>
              <a:off x="10410269"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9999"/>
                  </a:solidFill>
                </a:rPr>
                <a:t>Profitability of the firm</a:t>
              </a:r>
            </a:p>
          </p:txBody>
        </p:sp>
      </p:grpSp>
      <p:grpSp>
        <p:nvGrpSpPr>
          <p:cNvPr id="29" name="Group 28">
            <a:extLst>
              <a:ext uri="{FF2B5EF4-FFF2-40B4-BE49-F238E27FC236}">
                <a16:creationId xmlns:a16="http://schemas.microsoft.com/office/drawing/2014/main" id="{660A9F2F-98B4-44A0-BECB-89C27E7EF60E}"/>
              </a:ext>
            </a:extLst>
          </p:cNvPr>
          <p:cNvGrpSpPr/>
          <p:nvPr/>
        </p:nvGrpSpPr>
        <p:grpSpPr>
          <a:xfrm>
            <a:off x="1663195" y="3858109"/>
            <a:ext cx="3286369" cy="1053195"/>
            <a:chOff x="10971617" y="4489902"/>
            <a:chExt cx="3286369" cy="1053195"/>
          </a:xfrm>
          <a:solidFill>
            <a:srgbClr val="FF7C80"/>
          </a:solidFill>
          <a:scene3d>
            <a:camera prst="orthographicFront"/>
            <a:lightRig rig="flat" dir="t"/>
          </a:scene3d>
        </p:grpSpPr>
        <p:sp>
          <p:nvSpPr>
            <p:cNvPr id="36" name="Rectangle 35">
              <a:extLst>
                <a:ext uri="{FF2B5EF4-FFF2-40B4-BE49-F238E27FC236}">
                  <a16:creationId xmlns:a16="http://schemas.microsoft.com/office/drawing/2014/main" id="{3B230856-D60D-4E0A-8E22-01D97C3EFC62}"/>
                </a:ext>
              </a:extLst>
            </p:cNvPr>
            <p:cNvSpPr/>
            <p:nvPr/>
          </p:nvSpPr>
          <p:spPr>
            <a:xfrm>
              <a:off x="10971617" y="4489902"/>
              <a:ext cx="3286369" cy="1053195"/>
            </a:xfrm>
            <a:prstGeom prst="rect">
              <a:avLst/>
            </a:prstGeom>
            <a:grpFill/>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7" name="TextBox 36">
              <a:extLst>
                <a:ext uri="{FF2B5EF4-FFF2-40B4-BE49-F238E27FC236}">
                  <a16:creationId xmlns:a16="http://schemas.microsoft.com/office/drawing/2014/main" id="{025EDD11-E508-4D17-AAD6-96554419C236}"/>
                </a:ext>
              </a:extLst>
            </p:cNvPr>
            <p:cNvSpPr txBox="1"/>
            <p:nvPr/>
          </p:nvSpPr>
          <p:spPr>
            <a:xfrm>
              <a:off x="10971617" y="4489902"/>
              <a:ext cx="3286369" cy="1053195"/>
            </a:xfrm>
            <a:prstGeom prst="rect">
              <a:avLst/>
            </a:prstGeom>
            <a:solidFill>
              <a:schemeClr val="bg1"/>
            </a:solid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Profit margin</a:t>
              </a:r>
            </a:p>
          </p:txBody>
        </p:sp>
      </p:grpSp>
      <p:grpSp>
        <p:nvGrpSpPr>
          <p:cNvPr id="30" name="Group 29">
            <a:extLst>
              <a:ext uri="{FF2B5EF4-FFF2-40B4-BE49-F238E27FC236}">
                <a16:creationId xmlns:a16="http://schemas.microsoft.com/office/drawing/2014/main" id="{8BD176E4-FE2C-476B-A358-FD06E76CB120}"/>
              </a:ext>
            </a:extLst>
          </p:cNvPr>
          <p:cNvGrpSpPr/>
          <p:nvPr/>
        </p:nvGrpSpPr>
        <p:grpSpPr>
          <a:xfrm>
            <a:off x="1663195" y="5353646"/>
            <a:ext cx="3286369" cy="1053195"/>
            <a:chOff x="10971617" y="5985439"/>
            <a:chExt cx="3286369" cy="1053195"/>
          </a:xfrm>
          <a:solidFill>
            <a:srgbClr val="FF7C80"/>
          </a:solidFill>
          <a:scene3d>
            <a:camera prst="orthographicFront"/>
            <a:lightRig rig="flat" dir="t"/>
          </a:scene3d>
        </p:grpSpPr>
        <p:sp>
          <p:nvSpPr>
            <p:cNvPr id="34" name="Rectangle 33">
              <a:extLst>
                <a:ext uri="{FF2B5EF4-FFF2-40B4-BE49-F238E27FC236}">
                  <a16:creationId xmlns:a16="http://schemas.microsoft.com/office/drawing/2014/main" id="{EA7940F8-1DE0-4752-9396-5DF3E17F1034}"/>
                </a:ext>
              </a:extLst>
            </p:cNvPr>
            <p:cNvSpPr/>
            <p:nvPr/>
          </p:nvSpPr>
          <p:spPr>
            <a:xfrm>
              <a:off x="10971617" y="5985439"/>
              <a:ext cx="3286369" cy="1053195"/>
            </a:xfrm>
            <a:prstGeom prst="rect">
              <a:avLst/>
            </a:prstGeom>
            <a:grpFill/>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FF16D40D-F6D3-4868-A258-23F44528D25E}"/>
                </a:ext>
              </a:extLst>
            </p:cNvPr>
            <p:cNvSpPr txBox="1"/>
            <p:nvPr/>
          </p:nvSpPr>
          <p:spPr>
            <a:xfrm>
              <a:off x="10971617" y="5985439"/>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Asset turnover</a:t>
              </a:r>
            </a:p>
          </p:txBody>
        </p:sp>
      </p:grpSp>
      <p:grpSp>
        <p:nvGrpSpPr>
          <p:cNvPr id="31" name="Group 30">
            <a:extLst>
              <a:ext uri="{FF2B5EF4-FFF2-40B4-BE49-F238E27FC236}">
                <a16:creationId xmlns:a16="http://schemas.microsoft.com/office/drawing/2014/main" id="{636794D7-29FB-410A-B24D-67B8C39565AA}"/>
              </a:ext>
            </a:extLst>
          </p:cNvPr>
          <p:cNvGrpSpPr/>
          <p:nvPr/>
        </p:nvGrpSpPr>
        <p:grpSpPr>
          <a:xfrm>
            <a:off x="1652979" y="6849184"/>
            <a:ext cx="3282704" cy="1053195"/>
            <a:chOff x="10961401" y="7480977"/>
            <a:chExt cx="3282704" cy="1053195"/>
          </a:xfrm>
          <a:scene3d>
            <a:camera prst="orthographicFront"/>
            <a:lightRig rig="flat" dir="t"/>
          </a:scene3d>
        </p:grpSpPr>
        <p:sp>
          <p:nvSpPr>
            <p:cNvPr id="32" name="Rectangle 31">
              <a:extLst>
                <a:ext uri="{FF2B5EF4-FFF2-40B4-BE49-F238E27FC236}">
                  <a16:creationId xmlns:a16="http://schemas.microsoft.com/office/drawing/2014/main" id="{B803E9CA-4327-48C8-83C3-F100B1781064}"/>
                </a:ext>
              </a:extLst>
            </p:cNvPr>
            <p:cNvSpPr/>
            <p:nvPr/>
          </p:nvSpPr>
          <p:spPr>
            <a:xfrm>
              <a:off x="10961401" y="7480977"/>
              <a:ext cx="3282704"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B1731CBF-6079-46A6-8E9C-114FABBE3E03}"/>
                </a:ext>
              </a:extLst>
            </p:cNvPr>
            <p:cNvSpPr txBox="1"/>
            <p:nvPr/>
          </p:nvSpPr>
          <p:spPr>
            <a:xfrm>
              <a:off x="10961401" y="7480977"/>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Return on assets</a:t>
              </a:r>
            </a:p>
          </p:txBody>
        </p:sp>
      </p:grpSp>
      <mc:AlternateContent xmlns:mc="http://schemas.openxmlformats.org/markup-compatibility/2006" xmlns:a14="http://schemas.microsoft.com/office/drawing/2010/main">
        <mc:Choice Requires="a14">
          <p:sp>
            <p:nvSpPr>
              <p:cNvPr id="19" name="Rectangle: Rounded Corners 18">
                <a:extLst>
                  <a:ext uri="{FF2B5EF4-FFF2-40B4-BE49-F238E27FC236}">
                    <a16:creationId xmlns:a16="http://schemas.microsoft.com/office/drawing/2014/main" id="{51A29B6B-C713-4241-84D3-5BBD62EF5DF0}"/>
                  </a:ext>
                </a:extLst>
              </p:cNvPr>
              <p:cNvSpPr/>
              <p:nvPr/>
            </p:nvSpPr>
            <p:spPr>
              <a:xfrm>
                <a:off x="8783800" y="2805072"/>
                <a:ext cx="13872899" cy="1365492"/>
              </a:xfrm>
              <a:prstGeom prst="roundRect">
                <a:avLst>
                  <a:gd name="adj" fmla="val 7937"/>
                </a:avLst>
              </a:prstGeom>
              <a:solidFill>
                <a:schemeClr val="bg1"/>
              </a:solidFill>
              <a:ln w="76200">
                <a:solidFill>
                  <a:srgbClr val="FF7C8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i="0" dirty="0">
                          <a:solidFill>
                            <a:schemeClr val="tx2"/>
                          </a:solidFill>
                          <a:latin typeface="Cambria Math" panose="02040503050406030204" pitchFamily="18" charset="0"/>
                        </a:rPr>
                        <m:t>Asset</m:t>
                      </m:r>
                      <m:r>
                        <a:rPr lang="en-US" i="0" dirty="0">
                          <a:solidFill>
                            <a:schemeClr val="tx2"/>
                          </a:solidFill>
                          <a:latin typeface="Cambria Math" panose="02040503050406030204" pitchFamily="18" charset="0"/>
                        </a:rPr>
                        <m:t> </m:t>
                      </m:r>
                      <m:r>
                        <m:rPr>
                          <m:sty m:val="p"/>
                        </m:rPr>
                        <a:rPr lang="en-US" i="0" dirty="0">
                          <a:solidFill>
                            <a:schemeClr val="tx2"/>
                          </a:solidFill>
                          <a:latin typeface="Cambria Math" panose="02040503050406030204" pitchFamily="18" charset="0"/>
                        </a:rPr>
                        <m:t>Turnover</m:t>
                      </m:r>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i="0">
                              <a:solidFill>
                                <a:schemeClr val="tx2"/>
                              </a:solidFill>
                              <a:latin typeface="Cambria Math" panose="02040503050406030204" pitchFamily="18" charset="0"/>
                            </a:rPr>
                            <m:t>Net</m:t>
                          </m:r>
                          <m:r>
                            <a:rPr lang="en-US" i="0">
                              <a:solidFill>
                                <a:schemeClr val="tx2"/>
                              </a:solidFill>
                              <a:latin typeface="Cambria Math" panose="02040503050406030204" pitchFamily="18" charset="0"/>
                            </a:rPr>
                            <m:t> </m:t>
                          </m:r>
                          <m:r>
                            <m:rPr>
                              <m:sty m:val="p"/>
                            </m:rPr>
                            <a:rPr lang="en-US" i="0">
                              <a:solidFill>
                                <a:schemeClr val="tx2"/>
                              </a:solidFill>
                              <a:latin typeface="Cambria Math" panose="02040503050406030204" pitchFamily="18" charset="0"/>
                            </a:rPr>
                            <m:t>Sales</m:t>
                          </m:r>
                          <m:r>
                            <a:rPr lang="en-US" i="0">
                              <a:solidFill>
                                <a:schemeClr val="tx2"/>
                              </a:solidFill>
                              <a:latin typeface="Cambria Math" panose="02040503050406030204" pitchFamily="18" charset="0"/>
                            </a:rPr>
                            <m:t> </m:t>
                          </m:r>
                        </m:num>
                        <m:den>
                          <m:r>
                            <m:rPr>
                              <m:sty m:val="p"/>
                            </m:rPr>
                            <a:rPr lang="en-US" i="0">
                              <a:solidFill>
                                <a:schemeClr val="tx2"/>
                              </a:solidFill>
                              <a:latin typeface="Cambria Math" panose="02040503050406030204" pitchFamily="18" charset="0"/>
                            </a:rPr>
                            <m:t>Average</m:t>
                          </m:r>
                          <m:r>
                            <a:rPr lang="en-US" i="0">
                              <a:solidFill>
                                <a:schemeClr val="tx2"/>
                              </a:solidFill>
                              <a:latin typeface="Cambria Math" panose="02040503050406030204" pitchFamily="18" charset="0"/>
                            </a:rPr>
                            <m:t> </m:t>
                          </m:r>
                          <m:r>
                            <m:rPr>
                              <m:sty m:val="p"/>
                            </m:rPr>
                            <a:rPr lang="en-US" i="0">
                              <a:solidFill>
                                <a:schemeClr val="tx2"/>
                              </a:solidFill>
                              <a:latin typeface="Cambria Math" panose="02040503050406030204" pitchFamily="18" charset="0"/>
                            </a:rPr>
                            <m:t>Assets</m:t>
                          </m:r>
                          <m:r>
                            <a:rPr lang="en-US" i="0">
                              <a:solidFill>
                                <a:schemeClr val="tx2"/>
                              </a:solidFill>
                              <a:latin typeface="Cambria Math" panose="02040503050406030204" pitchFamily="18" charset="0"/>
                            </a:rPr>
                            <m:t> </m:t>
                          </m:r>
                        </m:den>
                      </m:f>
                    </m:oMath>
                  </m:oMathPara>
                </a14:m>
                <a:endParaRPr lang="en-US" sz="4400" dirty="0">
                  <a:solidFill>
                    <a:schemeClr val="tx2"/>
                  </a:solidFill>
                </a:endParaRPr>
              </a:p>
            </p:txBody>
          </p:sp>
        </mc:Choice>
        <mc:Fallback xmlns="">
          <p:sp>
            <p:nvSpPr>
              <p:cNvPr id="19" name="Rectangle: Rounded Corners 18">
                <a:extLst>
                  <a:ext uri="{FF2B5EF4-FFF2-40B4-BE49-F238E27FC236}">
                    <a16:creationId xmlns:a16="http://schemas.microsoft.com/office/drawing/2014/main" id="{51A29B6B-C713-4241-84D3-5BBD62EF5DF0}"/>
                  </a:ext>
                </a:extLst>
              </p:cNvPr>
              <p:cNvSpPr>
                <a:spLocks noRot="1" noChangeAspect="1" noMove="1" noResize="1" noEditPoints="1" noAdjustHandles="1" noChangeArrowheads="1" noChangeShapeType="1" noTextEdit="1"/>
              </p:cNvSpPr>
              <p:nvPr/>
            </p:nvSpPr>
            <p:spPr>
              <a:xfrm>
                <a:off x="8783800" y="2805072"/>
                <a:ext cx="13872899" cy="1365492"/>
              </a:xfrm>
              <a:prstGeom prst="roundRect">
                <a:avLst>
                  <a:gd name="adj" fmla="val 7937"/>
                </a:avLst>
              </a:prstGeom>
              <a:blipFill>
                <a:blip r:embed="rId2"/>
                <a:stretch>
                  <a:fillRect/>
                </a:stretch>
              </a:blipFill>
              <a:ln w="76200">
                <a:solidFill>
                  <a:srgbClr val="FF7C80"/>
                </a:solidFill>
                <a:prstDash val="sysDot"/>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6B5181D6-22BB-4455-8167-A5BB96F73419}"/>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21" name="TextBox 20">
            <a:extLst>
              <a:ext uri="{FF2B5EF4-FFF2-40B4-BE49-F238E27FC236}">
                <a16:creationId xmlns:a16="http://schemas.microsoft.com/office/drawing/2014/main" id="{C52311FD-7482-4659-A686-837DD229D098}"/>
              </a:ext>
            </a:extLst>
          </p:cNvPr>
          <p:cNvSpPr txBox="1"/>
          <p:nvPr/>
        </p:nvSpPr>
        <p:spPr>
          <a:xfrm>
            <a:off x="5931794" y="4473159"/>
            <a:ext cx="2430887" cy="646331"/>
          </a:xfrm>
          <a:prstGeom prst="rect">
            <a:avLst/>
          </a:prstGeom>
          <a:noFill/>
        </p:spPr>
        <p:txBody>
          <a:bodyPr wrap="square">
            <a:spAutoFit/>
          </a:bodyPr>
          <a:lstStyle/>
          <a:p>
            <a:r>
              <a:rPr lang="en-US" b="1" dirty="0">
                <a:solidFill>
                  <a:schemeClr val="accent2"/>
                </a:solidFill>
              </a:rPr>
              <a:t>Calculation</a:t>
            </a:r>
          </a:p>
        </p:txBody>
      </p:sp>
      <p:sp>
        <p:nvSpPr>
          <p:cNvPr id="22" name="TextBox 21">
            <a:extLst>
              <a:ext uri="{FF2B5EF4-FFF2-40B4-BE49-F238E27FC236}">
                <a16:creationId xmlns:a16="http://schemas.microsoft.com/office/drawing/2014/main" id="{D14EF8AD-ED83-408A-BE7F-17F19B48A9A8}"/>
              </a:ext>
            </a:extLst>
          </p:cNvPr>
          <p:cNvSpPr txBox="1"/>
          <p:nvPr/>
        </p:nvSpPr>
        <p:spPr>
          <a:xfrm>
            <a:off x="5931794" y="8770604"/>
            <a:ext cx="2430887" cy="646331"/>
          </a:xfrm>
          <a:prstGeom prst="rect">
            <a:avLst/>
          </a:prstGeom>
          <a:noFill/>
        </p:spPr>
        <p:txBody>
          <a:bodyPr wrap="square">
            <a:spAutoFit/>
          </a:bodyPr>
          <a:lstStyle/>
          <a:p>
            <a:r>
              <a:rPr lang="en-US" b="1" dirty="0">
                <a:solidFill>
                  <a:schemeClr val="accent2"/>
                </a:solidFill>
              </a:rPr>
              <a:t>Conclusion</a:t>
            </a:r>
          </a:p>
        </p:txBody>
      </p:sp>
      <p:sp>
        <p:nvSpPr>
          <p:cNvPr id="23" name="Rectangle: Rounded Corners 22">
            <a:extLst>
              <a:ext uri="{FF2B5EF4-FFF2-40B4-BE49-F238E27FC236}">
                <a16:creationId xmlns:a16="http://schemas.microsoft.com/office/drawing/2014/main" id="{BA37BF48-F311-4FDE-97CC-3D3E9B004196}"/>
              </a:ext>
            </a:extLst>
          </p:cNvPr>
          <p:cNvSpPr/>
          <p:nvPr/>
        </p:nvSpPr>
        <p:spPr>
          <a:xfrm>
            <a:off x="8658897" y="8808469"/>
            <a:ext cx="13997802" cy="2102460"/>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measures how efficiently a company uses its assets to generate sales. Quality’s asset turnover is below both the industry average of 1.4 times and Park Street’s ratio of 1.4 times</a:t>
            </a:r>
          </a:p>
          <a:p>
            <a:pPr lvl="0"/>
            <a:r>
              <a:rPr lang="en-US" sz="3200" dirty="0">
                <a:solidFill>
                  <a:schemeClr val="tx2"/>
                </a:solidFill>
              </a:rPr>
              <a:t>Asset turnover varies across industries</a:t>
            </a:r>
          </a:p>
        </p:txBody>
      </p:sp>
      <p:pic>
        <p:nvPicPr>
          <p:cNvPr id="6" name="Picture 5">
            <a:extLst>
              <a:ext uri="{FF2B5EF4-FFF2-40B4-BE49-F238E27FC236}">
                <a16:creationId xmlns:a16="http://schemas.microsoft.com/office/drawing/2014/main" id="{FB4CCBF5-1958-49D8-BCB3-B662E9FF7D7F}"/>
              </a:ext>
            </a:extLst>
          </p:cNvPr>
          <p:cNvPicPr>
            <a:picLocks noChangeAspect="1"/>
          </p:cNvPicPr>
          <p:nvPr/>
        </p:nvPicPr>
        <p:blipFill>
          <a:blip r:embed="rId3"/>
          <a:stretch>
            <a:fillRect/>
          </a:stretch>
        </p:blipFill>
        <p:spPr>
          <a:xfrm>
            <a:off x="8692833" y="4473158"/>
            <a:ext cx="13872899" cy="4096605"/>
          </a:xfrm>
          <a:prstGeom prst="rect">
            <a:avLst/>
          </a:prstGeom>
        </p:spPr>
      </p:pic>
      <p:sp>
        <p:nvSpPr>
          <p:cNvPr id="7" name="Footer Placeholder 6">
            <a:extLst>
              <a:ext uri="{FF2B5EF4-FFF2-40B4-BE49-F238E27FC236}">
                <a16:creationId xmlns:a16="http://schemas.microsoft.com/office/drawing/2014/main" id="{CC21F5BC-DF43-451A-897E-D81E32E82C7D}"/>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8" name="Slide Number Placeholder 7">
            <a:extLst>
              <a:ext uri="{FF2B5EF4-FFF2-40B4-BE49-F238E27FC236}">
                <a16:creationId xmlns:a16="http://schemas.microsoft.com/office/drawing/2014/main" id="{87C3CF08-8F70-4C39-AE1B-9BE7D7A74B40}"/>
              </a:ext>
            </a:extLst>
          </p:cNvPr>
          <p:cNvSpPr>
            <a:spLocks noGrp="1"/>
          </p:cNvSpPr>
          <p:nvPr>
            <p:ph type="sldNum" sz="quarter" idx="12"/>
          </p:nvPr>
        </p:nvSpPr>
        <p:spPr/>
        <p:txBody>
          <a:bodyPr/>
          <a:lstStyle/>
          <a:p>
            <a:fld id="{EBE3AD81-3AD4-9C46-856E-C08CF1183C60}" type="slidenum">
              <a:rPr lang="en-US" smtClean="0"/>
              <a:pPr/>
              <a:t>28</a:t>
            </a:fld>
            <a:endParaRPr lang="en-US" dirty="0"/>
          </a:p>
        </p:txBody>
      </p:sp>
    </p:spTree>
    <p:extLst>
      <p:ext uri="{BB962C8B-B14F-4D97-AF65-F5344CB8AC3E}">
        <p14:creationId xmlns:p14="http://schemas.microsoft.com/office/powerpoint/2010/main" val="4075844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8384-3A2A-4FA1-875C-FBD9C47CDF9B}"/>
              </a:ext>
            </a:extLst>
          </p:cNvPr>
          <p:cNvSpPr>
            <a:spLocks noGrp="1"/>
          </p:cNvSpPr>
          <p:nvPr>
            <p:ph type="title"/>
          </p:nvPr>
        </p:nvSpPr>
        <p:spPr/>
        <p:txBody>
          <a:bodyPr>
            <a:normAutofit/>
          </a:bodyPr>
          <a:lstStyle/>
          <a:p>
            <a:r>
              <a:rPr lang="en-US" dirty="0"/>
              <a:t>Profitability Ratios - Return on assets (ROA)</a:t>
            </a:r>
          </a:p>
        </p:txBody>
      </p:sp>
      <p:sp>
        <p:nvSpPr>
          <p:cNvPr id="5" name="Rectangle: Rounded Corners 4">
            <a:extLst>
              <a:ext uri="{FF2B5EF4-FFF2-40B4-BE49-F238E27FC236}">
                <a16:creationId xmlns:a16="http://schemas.microsoft.com/office/drawing/2014/main" id="{A6AF6DCC-0FC4-4001-9518-23E882584B4A}"/>
              </a:ext>
            </a:extLst>
          </p:cNvPr>
          <p:cNvSpPr/>
          <p:nvPr/>
        </p:nvSpPr>
        <p:spPr>
          <a:xfrm>
            <a:off x="5396248" y="2330380"/>
            <a:ext cx="17990801" cy="9865914"/>
          </a:xfrm>
          <a:prstGeom prst="roundRect">
            <a:avLst>
              <a:gd name="adj" fmla="val 3719"/>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2"/>
              </a:solidFill>
            </a:endParaRPr>
          </a:p>
        </p:txBody>
      </p:sp>
      <p:sp>
        <p:nvSpPr>
          <p:cNvPr id="25" name="Straight Connector 3">
            <a:extLst>
              <a:ext uri="{FF2B5EF4-FFF2-40B4-BE49-F238E27FC236}">
                <a16:creationId xmlns:a16="http://schemas.microsoft.com/office/drawing/2014/main" id="{FEADA5E4-F751-4E78-9778-40C3E39F35FD}"/>
              </a:ext>
            </a:extLst>
          </p:cNvPr>
          <p:cNvSpPr/>
          <p:nvPr/>
        </p:nvSpPr>
        <p:spPr>
          <a:xfrm>
            <a:off x="1430484" y="3415767"/>
            <a:ext cx="222494" cy="3960014"/>
          </a:xfrm>
          <a:custGeom>
            <a:avLst/>
            <a:gdLst/>
            <a:ahLst/>
            <a:cxnLst/>
            <a:rect l="0" t="0" r="0" b="0"/>
            <a:pathLst>
              <a:path>
                <a:moveTo>
                  <a:pt x="0" y="0"/>
                </a:moveTo>
                <a:lnTo>
                  <a:pt x="0" y="3960014"/>
                </a:lnTo>
                <a:lnTo>
                  <a:pt x="222494" y="3960014"/>
                </a:lnTo>
              </a:path>
            </a:pathLst>
          </a:custGeom>
          <a:noFill/>
          <a:ln w="76200">
            <a:solidFill>
              <a:srgbClr val="FF7C8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6" name="Straight Connector 4">
            <a:extLst>
              <a:ext uri="{FF2B5EF4-FFF2-40B4-BE49-F238E27FC236}">
                <a16:creationId xmlns:a16="http://schemas.microsoft.com/office/drawing/2014/main" id="{93791AC0-5594-4BAE-AD9E-44CC8AF287D1}"/>
              </a:ext>
            </a:extLst>
          </p:cNvPr>
          <p:cNvSpPr/>
          <p:nvPr/>
        </p:nvSpPr>
        <p:spPr>
          <a:xfrm>
            <a:off x="1430484" y="3415767"/>
            <a:ext cx="232710" cy="2464477"/>
          </a:xfrm>
          <a:custGeom>
            <a:avLst/>
            <a:gdLst/>
            <a:ahLst/>
            <a:cxnLst/>
            <a:rect l="0" t="0" r="0" b="0"/>
            <a:pathLst>
              <a:path>
                <a:moveTo>
                  <a:pt x="0" y="0"/>
                </a:moveTo>
                <a:lnTo>
                  <a:pt x="0" y="2464477"/>
                </a:lnTo>
                <a:lnTo>
                  <a:pt x="232710" y="2464477"/>
                </a:lnTo>
              </a:path>
            </a:pathLst>
          </a:custGeom>
          <a:noFill/>
          <a:ln w="76200">
            <a:solidFill>
              <a:srgbClr val="FF7C8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27" name="Straight Connector 5">
            <a:extLst>
              <a:ext uri="{FF2B5EF4-FFF2-40B4-BE49-F238E27FC236}">
                <a16:creationId xmlns:a16="http://schemas.microsoft.com/office/drawing/2014/main" id="{A4AAE9E5-8351-4043-A905-7D2B25D21BC9}"/>
              </a:ext>
            </a:extLst>
          </p:cNvPr>
          <p:cNvSpPr/>
          <p:nvPr/>
        </p:nvSpPr>
        <p:spPr>
          <a:xfrm>
            <a:off x="1430484" y="3415767"/>
            <a:ext cx="232710" cy="968939"/>
          </a:xfrm>
          <a:custGeom>
            <a:avLst/>
            <a:gdLst/>
            <a:ahLst/>
            <a:cxnLst/>
            <a:rect l="0" t="0" r="0" b="0"/>
            <a:pathLst>
              <a:path>
                <a:moveTo>
                  <a:pt x="0" y="0"/>
                </a:moveTo>
                <a:lnTo>
                  <a:pt x="0" y="968939"/>
                </a:lnTo>
                <a:lnTo>
                  <a:pt x="232710" y="968939"/>
                </a:lnTo>
              </a:path>
            </a:pathLst>
          </a:custGeom>
          <a:noFill/>
          <a:ln w="76200">
            <a:solidFill>
              <a:srgbClr val="FF7C8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28" name="Group 27">
            <a:extLst>
              <a:ext uri="{FF2B5EF4-FFF2-40B4-BE49-F238E27FC236}">
                <a16:creationId xmlns:a16="http://schemas.microsoft.com/office/drawing/2014/main" id="{8967E658-7DBC-4E1A-92F9-FACD69450F7F}"/>
              </a:ext>
            </a:extLst>
          </p:cNvPr>
          <p:cNvGrpSpPr/>
          <p:nvPr/>
        </p:nvGrpSpPr>
        <p:grpSpPr>
          <a:xfrm>
            <a:off x="1101847" y="2362571"/>
            <a:ext cx="3286369" cy="1053195"/>
            <a:chOff x="10410269" y="2994364"/>
            <a:chExt cx="3286369" cy="1053195"/>
          </a:xfrm>
          <a:scene3d>
            <a:camera prst="orthographicFront"/>
            <a:lightRig rig="flat" dir="t"/>
          </a:scene3d>
        </p:grpSpPr>
        <p:sp>
          <p:nvSpPr>
            <p:cNvPr id="38" name="Rectangle 37">
              <a:extLst>
                <a:ext uri="{FF2B5EF4-FFF2-40B4-BE49-F238E27FC236}">
                  <a16:creationId xmlns:a16="http://schemas.microsoft.com/office/drawing/2014/main" id="{262EF815-1A70-46F2-9AEA-E5B1EFF9509C}"/>
                </a:ext>
              </a:extLst>
            </p:cNvPr>
            <p:cNvSpPr/>
            <p:nvPr/>
          </p:nvSpPr>
          <p:spPr>
            <a:xfrm>
              <a:off x="10410269" y="2994364"/>
              <a:ext cx="3286369" cy="1053195"/>
            </a:xfrm>
            <a:prstGeom prst="rect">
              <a:avLst/>
            </a:prstGeom>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9" name="TextBox 38">
              <a:extLst>
                <a:ext uri="{FF2B5EF4-FFF2-40B4-BE49-F238E27FC236}">
                  <a16:creationId xmlns:a16="http://schemas.microsoft.com/office/drawing/2014/main" id="{EB496326-6286-4C64-A572-CA57D9A03C4C}"/>
                </a:ext>
              </a:extLst>
            </p:cNvPr>
            <p:cNvSpPr txBox="1"/>
            <p:nvPr/>
          </p:nvSpPr>
          <p:spPr>
            <a:xfrm>
              <a:off x="10410269"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9999"/>
                  </a:solidFill>
                </a:rPr>
                <a:t>Profitability of the firm</a:t>
              </a:r>
            </a:p>
          </p:txBody>
        </p:sp>
      </p:grpSp>
      <p:grpSp>
        <p:nvGrpSpPr>
          <p:cNvPr id="29" name="Group 28">
            <a:extLst>
              <a:ext uri="{FF2B5EF4-FFF2-40B4-BE49-F238E27FC236}">
                <a16:creationId xmlns:a16="http://schemas.microsoft.com/office/drawing/2014/main" id="{660A9F2F-98B4-44A0-BECB-89C27E7EF60E}"/>
              </a:ext>
            </a:extLst>
          </p:cNvPr>
          <p:cNvGrpSpPr/>
          <p:nvPr/>
        </p:nvGrpSpPr>
        <p:grpSpPr>
          <a:xfrm>
            <a:off x="1663195" y="3858109"/>
            <a:ext cx="3286369" cy="1053195"/>
            <a:chOff x="10971617" y="4489902"/>
            <a:chExt cx="3286369" cy="1053195"/>
          </a:xfrm>
          <a:solidFill>
            <a:srgbClr val="FF7C80"/>
          </a:solidFill>
          <a:scene3d>
            <a:camera prst="orthographicFront"/>
            <a:lightRig rig="flat" dir="t"/>
          </a:scene3d>
        </p:grpSpPr>
        <p:sp>
          <p:nvSpPr>
            <p:cNvPr id="36" name="Rectangle 35">
              <a:extLst>
                <a:ext uri="{FF2B5EF4-FFF2-40B4-BE49-F238E27FC236}">
                  <a16:creationId xmlns:a16="http://schemas.microsoft.com/office/drawing/2014/main" id="{3B230856-D60D-4E0A-8E22-01D97C3EFC62}"/>
                </a:ext>
              </a:extLst>
            </p:cNvPr>
            <p:cNvSpPr/>
            <p:nvPr/>
          </p:nvSpPr>
          <p:spPr>
            <a:xfrm>
              <a:off x="10971617" y="4489902"/>
              <a:ext cx="3286369" cy="1053195"/>
            </a:xfrm>
            <a:prstGeom prst="rect">
              <a:avLst/>
            </a:prstGeom>
            <a:grpFill/>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7" name="TextBox 36">
              <a:extLst>
                <a:ext uri="{FF2B5EF4-FFF2-40B4-BE49-F238E27FC236}">
                  <a16:creationId xmlns:a16="http://schemas.microsoft.com/office/drawing/2014/main" id="{025EDD11-E508-4D17-AAD6-96554419C236}"/>
                </a:ext>
              </a:extLst>
            </p:cNvPr>
            <p:cNvSpPr txBox="1"/>
            <p:nvPr/>
          </p:nvSpPr>
          <p:spPr>
            <a:xfrm>
              <a:off x="10971617" y="4489902"/>
              <a:ext cx="3286369" cy="1053195"/>
            </a:xfrm>
            <a:prstGeom prst="rect">
              <a:avLst/>
            </a:prstGeom>
            <a:solidFill>
              <a:schemeClr val="bg1"/>
            </a:solid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Profit margin</a:t>
              </a:r>
            </a:p>
          </p:txBody>
        </p:sp>
      </p:grpSp>
      <p:grpSp>
        <p:nvGrpSpPr>
          <p:cNvPr id="30" name="Group 29">
            <a:extLst>
              <a:ext uri="{FF2B5EF4-FFF2-40B4-BE49-F238E27FC236}">
                <a16:creationId xmlns:a16="http://schemas.microsoft.com/office/drawing/2014/main" id="{8BD176E4-FE2C-476B-A358-FD06E76CB120}"/>
              </a:ext>
            </a:extLst>
          </p:cNvPr>
          <p:cNvGrpSpPr/>
          <p:nvPr/>
        </p:nvGrpSpPr>
        <p:grpSpPr>
          <a:xfrm>
            <a:off x="1663195" y="5353646"/>
            <a:ext cx="3286369" cy="1053195"/>
            <a:chOff x="10971617" y="5985439"/>
            <a:chExt cx="3286369" cy="1053195"/>
          </a:xfrm>
          <a:solidFill>
            <a:schemeClr val="bg1"/>
          </a:solidFill>
          <a:scene3d>
            <a:camera prst="orthographicFront"/>
            <a:lightRig rig="flat" dir="t"/>
          </a:scene3d>
        </p:grpSpPr>
        <p:sp>
          <p:nvSpPr>
            <p:cNvPr id="34" name="Rectangle 33">
              <a:extLst>
                <a:ext uri="{FF2B5EF4-FFF2-40B4-BE49-F238E27FC236}">
                  <a16:creationId xmlns:a16="http://schemas.microsoft.com/office/drawing/2014/main" id="{EA7940F8-1DE0-4752-9396-5DF3E17F1034}"/>
                </a:ext>
              </a:extLst>
            </p:cNvPr>
            <p:cNvSpPr/>
            <p:nvPr/>
          </p:nvSpPr>
          <p:spPr>
            <a:xfrm>
              <a:off x="10971617" y="5985439"/>
              <a:ext cx="3286369" cy="1053195"/>
            </a:xfrm>
            <a:prstGeom prst="rect">
              <a:avLst/>
            </a:prstGeom>
            <a:grpFill/>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FF16D40D-F6D3-4868-A258-23F44528D25E}"/>
                </a:ext>
              </a:extLst>
            </p:cNvPr>
            <p:cNvSpPr txBox="1"/>
            <p:nvPr/>
          </p:nvSpPr>
          <p:spPr>
            <a:xfrm>
              <a:off x="10971617" y="5985439"/>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Asset turnover</a:t>
              </a:r>
            </a:p>
          </p:txBody>
        </p:sp>
      </p:grpSp>
      <p:grpSp>
        <p:nvGrpSpPr>
          <p:cNvPr id="31" name="Group 30">
            <a:extLst>
              <a:ext uri="{FF2B5EF4-FFF2-40B4-BE49-F238E27FC236}">
                <a16:creationId xmlns:a16="http://schemas.microsoft.com/office/drawing/2014/main" id="{636794D7-29FB-410A-B24D-67B8C39565AA}"/>
              </a:ext>
            </a:extLst>
          </p:cNvPr>
          <p:cNvGrpSpPr/>
          <p:nvPr/>
        </p:nvGrpSpPr>
        <p:grpSpPr>
          <a:xfrm>
            <a:off x="1652979" y="6849184"/>
            <a:ext cx="3282704" cy="1053195"/>
            <a:chOff x="10961401" y="7480977"/>
            <a:chExt cx="3282704" cy="1053195"/>
          </a:xfrm>
          <a:solidFill>
            <a:srgbClr val="FF7C80"/>
          </a:solidFill>
          <a:scene3d>
            <a:camera prst="orthographicFront"/>
            <a:lightRig rig="flat" dir="t"/>
          </a:scene3d>
        </p:grpSpPr>
        <p:sp>
          <p:nvSpPr>
            <p:cNvPr id="32" name="Rectangle 31">
              <a:extLst>
                <a:ext uri="{FF2B5EF4-FFF2-40B4-BE49-F238E27FC236}">
                  <a16:creationId xmlns:a16="http://schemas.microsoft.com/office/drawing/2014/main" id="{B803E9CA-4327-48C8-83C3-F100B1781064}"/>
                </a:ext>
              </a:extLst>
            </p:cNvPr>
            <p:cNvSpPr/>
            <p:nvPr/>
          </p:nvSpPr>
          <p:spPr>
            <a:xfrm>
              <a:off x="10961401" y="7480977"/>
              <a:ext cx="3282704" cy="1053195"/>
            </a:xfrm>
            <a:prstGeom prst="rect">
              <a:avLst/>
            </a:prstGeom>
            <a:grpFill/>
            <a:ln w="76200">
              <a:solidFill>
                <a:srgbClr val="FF7C8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B1731CBF-6079-46A6-8E9C-114FABBE3E03}"/>
                </a:ext>
              </a:extLst>
            </p:cNvPr>
            <p:cNvSpPr txBox="1"/>
            <p:nvPr/>
          </p:nvSpPr>
          <p:spPr>
            <a:xfrm>
              <a:off x="10961401" y="7480977"/>
              <a:ext cx="3282704"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kern="1200" dirty="0">
                  <a:solidFill>
                    <a:schemeClr val="tx2"/>
                  </a:solidFill>
                </a:rPr>
                <a:t>Return on assets</a:t>
              </a:r>
            </a:p>
          </p:txBody>
        </p:sp>
      </p:grpSp>
      <mc:AlternateContent xmlns:mc="http://schemas.openxmlformats.org/markup-compatibility/2006" xmlns:a14="http://schemas.microsoft.com/office/drawing/2010/main">
        <mc:Choice Requires="a14">
          <p:sp>
            <p:nvSpPr>
              <p:cNvPr id="19" name="Rectangle: Rounded Corners 18">
                <a:extLst>
                  <a:ext uri="{FF2B5EF4-FFF2-40B4-BE49-F238E27FC236}">
                    <a16:creationId xmlns:a16="http://schemas.microsoft.com/office/drawing/2014/main" id="{51A29B6B-C713-4241-84D3-5BBD62EF5DF0}"/>
                  </a:ext>
                </a:extLst>
              </p:cNvPr>
              <p:cNvSpPr/>
              <p:nvPr/>
            </p:nvSpPr>
            <p:spPr>
              <a:xfrm>
                <a:off x="8783800" y="2805072"/>
                <a:ext cx="13872899" cy="1365492"/>
              </a:xfrm>
              <a:prstGeom prst="roundRect">
                <a:avLst>
                  <a:gd name="adj" fmla="val 7937"/>
                </a:avLst>
              </a:prstGeom>
              <a:solidFill>
                <a:schemeClr val="bg1"/>
              </a:solidFill>
              <a:ln w="76200">
                <a:solidFill>
                  <a:srgbClr val="FF7C8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dirty="0">
                          <a:solidFill>
                            <a:schemeClr val="tx2"/>
                          </a:solidFill>
                          <a:latin typeface="Cambria Math" panose="02040503050406030204" pitchFamily="18" charset="0"/>
                        </a:rPr>
                        <m:t>Return</m:t>
                      </m:r>
                      <m:r>
                        <a:rPr lang="en-US" dirty="0">
                          <a:solidFill>
                            <a:schemeClr val="tx2"/>
                          </a:solidFill>
                          <a:latin typeface="Cambria Math" panose="02040503050406030204" pitchFamily="18" charset="0"/>
                        </a:rPr>
                        <m:t> </m:t>
                      </m:r>
                      <m:r>
                        <m:rPr>
                          <m:sty m:val="p"/>
                        </m:rPr>
                        <a:rPr lang="en-US" dirty="0">
                          <a:solidFill>
                            <a:schemeClr val="tx2"/>
                          </a:solidFill>
                          <a:latin typeface="Cambria Math" panose="02040503050406030204" pitchFamily="18" charset="0"/>
                        </a:rPr>
                        <m:t>on</m:t>
                      </m:r>
                      <m:r>
                        <a:rPr lang="en-US" dirty="0">
                          <a:solidFill>
                            <a:schemeClr val="tx2"/>
                          </a:solidFill>
                          <a:latin typeface="Cambria Math" panose="02040503050406030204" pitchFamily="18" charset="0"/>
                        </a:rPr>
                        <m:t> </m:t>
                      </m:r>
                      <m:r>
                        <m:rPr>
                          <m:sty m:val="p"/>
                        </m:rPr>
                        <a:rPr lang="en-US" dirty="0">
                          <a:solidFill>
                            <a:schemeClr val="tx2"/>
                          </a:solidFill>
                          <a:latin typeface="Cambria Math" panose="02040503050406030204" pitchFamily="18" charset="0"/>
                        </a:rPr>
                        <m:t>assets</m:t>
                      </m:r>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a:solidFill>
                                <a:schemeClr val="tx2"/>
                              </a:solidFill>
                              <a:latin typeface="Cambria Math" panose="02040503050406030204" pitchFamily="18" charset="0"/>
                            </a:rPr>
                            <m:t>Net</m:t>
                          </m:r>
                          <m:r>
                            <a:rPr lang="en-US">
                              <a:solidFill>
                                <a:schemeClr val="tx2"/>
                              </a:solidFill>
                              <a:latin typeface="Cambria Math" panose="02040503050406030204" pitchFamily="18" charset="0"/>
                            </a:rPr>
                            <m:t> </m:t>
                          </m:r>
                          <m:r>
                            <m:rPr>
                              <m:sty m:val="p"/>
                            </m:rPr>
                            <a:rPr lang="en-US">
                              <a:solidFill>
                                <a:schemeClr val="tx2"/>
                              </a:solidFill>
                              <a:latin typeface="Cambria Math" panose="02040503050406030204" pitchFamily="18" charset="0"/>
                            </a:rPr>
                            <m:t>Income</m:t>
                          </m:r>
                          <m:r>
                            <a:rPr lang="en-US">
                              <a:solidFill>
                                <a:schemeClr val="tx2"/>
                              </a:solidFill>
                              <a:latin typeface="Cambria Math" panose="02040503050406030204" pitchFamily="18" charset="0"/>
                            </a:rPr>
                            <m:t> </m:t>
                          </m:r>
                        </m:num>
                        <m:den>
                          <m:r>
                            <m:rPr>
                              <m:sty m:val="p"/>
                            </m:rPr>
                            <a:rPr lang="en-US" i="0">
                              <a:solidFill>
                                <a:schemeClr val="tx2"/>
                              </a:solidFill>
                              <a:latin typeface="Cambria Math" panose="02040503050406030204" pitchFamily="18" charset="0"/>
                            </a:rPr>
                            <m:t>Average</m:t>
                          </m:r>
                          <m:r>
                            <a:rPr lang="en-US" i="0">
                              <a:solidFill>
                                <a:schemeClr val="tx2"/>
                              </a:solidFill>
                              <a:latin typeface="Cambria Math" panose="02040503050406030204" pitchFamily="18" charset="0"/>
                            </a:rPr>
                            <m:t> </m:t>
                          </m:r>
                          <m:r>
                            <m:rPr>
                              <m:sty m:val="p"/>
                            </m:rPr>
                            <a:rPr lang="en-US" i="0">
                              <a:solidFill>
                                <a:schemeClr val="tx2"/>
                              </a:solidFill>
                              <a:latin typeface="Cambria Math" panose="02040503050406030204" pitchFamily="18" charset="0"/>
                            </a:rPr>
                            <m:t>Assets</m:t>
                          </m:r>
                          <m:r>
                            <a:rPr lang="en-US" i="0">
                              <a:solidFill>
                                <a:schemeClr val="tx2"/>
                              </a:solidFill>
                              <a:latin typeface="Cambria Math" panose="02040503050406030204" pitchFamily="18" charset="0"/>
                            </a:rPr>
                            <m:t> </m:t>
                          </m:r>
                        </m:den>
                      </m:f>
                    </m:oMath>
                  </m:oMathPara>
                </a14:m>
                <a:endParaRPr lang="en-US" sz="4400" dirty="0">
                  <a:solidFill>
                    <a:schemeClr val="tx2"/>
                  </a:solidFill>
                </a:endParaRPr>
              </a:p>
            </p:txBody>
          </p:sp>
        </mc:Choice>
        <mc:Fallback xmlns="">
          <p:sp>
            <p:nvSpPr>
              <p:cNvPr id="19" name="Rectangle: Rounded Corners 18">
                <a:extLst>
                  <a:ext uri="{FF2B5EF4-FFF2-40B4-BE49-F238E27FC236}">
                    <a16:creationId xmlns:a16="http://schemas.microsoft.com/office/drawing/2014/main" id="{51A29B6B-C713-4241-84D3-5BBD62EF5DF0}"/>
                  </a:ext>
                </a:extLst>
              </p:cNvPr>
              <p:cNvSpPr>
                <a:spLocks noRot="1" noChangeAspect="1" noMove="1" noResize="1" noEditPoints="1" noAdjustHandles="1" noChangeArrowheads="1" noChangeShapeType="1" noTextEdit="1"/>
              </p:cNvSpPr>
              <p:nvPr/>
            </p:nvSpPr>
            <p:spPr>
              <a:xfrm>
                <a:off x="8783800" y="2805072"/>
                <a:ext cx="13872899" cy="1365492"/>
              </a:xfrm>
              <a:prstGeom prst="roundRect">
                <a:avLst>
                  <a:gd name="adj" fmla="val 7937"/>
                </a:avLst>
              </a:prstGeom>
              <a:blipFill>
                <a:blip r:embed="rId2"/>
                <a:stretch>
                  <a:fillRect/>
                </a:stretch>
              </a:blipFill>
              <a:ln w="76200">
                <a:solidFill>
                  <a:srgbClr val="FF7C80"/>
                </a:solidFill>
                <a:prstDash val="sysDot"/>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6B5181D6-22BB-4455-8167-A5BB96F73419}"/>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21" name="TextBox 20">
            <a:extLst>
              <a:ext uri="{FF2B5EF4-FFF2-40B4-BE49-F238E27FC236}">
                <a16:creationId xmlns:a16="http://schemas.microsoft.com/office/drawing/2014/main" id="{C52311FD-7482-4659-A686-837DD229D098}"/>
              </a:ext>
            </a:extLst>
          </p:cNvPr>
          <p:cNvSpPr txBox="1"/>
          <p:nvPr/>
        </p:nvSpPr>
        <p:spPr>
          <a:xfrm>
            <a:off x="5931794" y="4473159"/>
            <a:ext cx="2430887" cy="646331"/>
          </a:xfrm>
          <a:prstGeom prst="rect">
            <a:avLst/>
          </a:prstGeom>
          <a:noFill/>
        </p:spPr>
        <p:txBody>
          <a:bodyPr wrap="square">
            <a:spAutoFit/>
          </a:bodyPr>
          <a:lstStyle/>
          <a:p>
            <a:r>
              <a:rPr lang="en-US" b="1" dirty="0">
                <a:solidFill>
                  <a:schemeClr val="accent2"/>
                </a:solidFill>
              </a:rPr>
              <a:t>Calculation</a:t>
            </a:r>
          </a:p>
        </p:txBody>
      </p:sp>
      <p:sp>
        <p:nvSpPr>
          <p:cNvPr id="22" name="TextBox 21">
            <a:extLst>
              <a:ext uri="{FF2B5EF4-FFF2-40B4-BE49-F238E27FC236}">
                <a16:creationId xmlns:a16="http://schemas.microsoft.com/office/drawing/2014/main" id="{D14EF8AD-ED83-408A-BE7F-17F19B48A9A8}"/>
              </a:ext>
            </a:extLst>
          </p:cNvPr>
          <p:cNvSpPr txBox="1"/>
          <p:nvPr/>
        </p:nvSpPr>
        <p:spPr>
          <a:xfrm>
            <a:off x="5931794" y="8770604"/>
            <a:ext cx="2430887" cy="646331"/>
          </a:xfrm>
          <a:prstGeom prst="rect">
            <a:avLst/>
          </a:prstGeom>
          <a:noFill/>
        </p:spPr>
        <p:txBody>
          <a:bodyPr wrap="square">
            <a:spAutoFit/>
          </a:bodyPr>
          <a:lstStyle/>
          <a:p>
            <a:r>
              <a:rPr lang="en-US" b="1" dirty="0">
                <a:solidFill>
                  <a:schemeClr val="accent2"/>
                </a:solidFill>
              </a:rPr>
              <a:t>Conclusion</a:t>
            </a:r>
          </a:p>
        </p:txBody>
      </p:sp>
      <p:sp>
        <p:nvSpPr>
          <p:cNvPr id="23" name="Rectangle: Rounded Corners 22">
            <a:extLst>
              <a:ext uri="{FF2B5EF4-FFF2-40B4-BE49-F238E27FC236}">
                <a16:creationId xmlns:a16="http://schemas.microsoft.com/office/drawing/2014/main" id="{BA37BF48-F311-4FDE-97CC-3D3E9B004196}"/>
              </a:ext>
            </a:extLst>
          </p:cNvPr>
          <p:cNvSpPr/>
          <p:nvPr/>
        </p:nvSpPr>
        <p:spPr>
          <a:xfrm>
            <a:off x="8658897" y="8808469"/>
            <a:ext cx="13997802" cy="2102460"/>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is an overall measure of profitability. Its return of 15.4% is very high compared with the department store industry average of 8.9% and Park Street’s 2.4%</a:t>
            </a:r>
          </a:p>
          <a:p>
            <a:pPr lvl="0"/>
            <a:endParaRPr lang="en-US" sz="3200" dirty="0">
              <a:solidFill>
                <a:schemeClr val="tx2"/>
              </a:solidFill>
            </a:endParaRPr>
          </a:p>
          <a:p>
            <a:pPr lvl="0"/>
            <a:endParaRPr lang="en-US" sz="3200" dirty="0">
              <a:solidFill>
                <a:schemeClr val="tx2"/>
              </a:solidFill>
            </a:endParaRPr>
          </a:p>
        </p:txBody>
      </p:sp>
      <p:sp>
        <p:nvSpPr>
          <p:cNvPr id="40" name="TextBox 39">
            <a:extLst>
              <a:ext uri="{FF2B5EF4-FFF2-40B4-BE49-F238E27FC236}">
                <a16:creationId xmlns:a16="http://schemas.microsoft.com/office/drawing/2014/main" id="{DD68209B-FC2E-480C-8470-6D220012D288}"/>
              </a:ext>
            </a:extLst>
          </p:cNvPr>
          <p:cNvSpPr txBox="1"/>
          <p:nvPr/>
        </p:nvSpPr>
        <p:spPr>
          <a:xfrm>
            <a:off x="5931793" y="10283247"/>
            <a:ext cx="2727104" cy="646331"/>
          </a:xfrm>
          <a:prstGeom prst="rect">
            <a:avLst/>
          </a:prstGeom>
          <a:noFill/>
        </p:spPr>
        <p:txBody>
          <a:bodyPr wrap="square">
            <a:spAutoFit/>
          </a:bodyPr>
          <a:lstStyle/>
          <a:p>
            <a:r>
              <a:rPr lang="en-US" b="1" dirty="0">
                <a:solidFill>
                  <a:schemeClr val="accent2"/>
                </a:solidFill>
              </a:rPr>
              <a:t>Relationship</a:t>
            </a:r>
          </a:p>
        </p:txBody>
      </p:sp>
      <mc:AlternateContent xmlns:mc="http://schemas.openxmlformats.org/markup-compatibility/2006" xmlns:a14="http://schemas.microsoft.com/office/drawing/2010/main">
        <mc:Choice Requires="a14">
          <p:sp>
            <p:nvSpPr>
              <p:cNvPr id="41" name="Rectangle: Rounded Corners 40">
                <a:extLst>
                  <a:ext uri="{FF2B5EF4-FFF2-40B4-BE49-F238E27FC236}">
                    <a16:creationId xmlns:a16="http://schemas.microsoft.com/office/drawing/2014/main" id="{1A064C00-4570-4E91-850F-463E558015F4}"/>
                  </a:ext>
                </a:extLst>
              </p:cNvPr>
              <p:cNvSpPr/>
              <p:nvPr/>
            </p:nvSpPr>
            <p:spPr>
              <a:xfrm>
                <a:off x="8783800" y="10312395"/>
                <a:ext cx="13872899" cy="1365492"/>
              </a:xfrm>
              <a:prstGeom prst="roundRect">
                <a:avLst>
                  <a:gd name="adj" fmla="val 7937"/>
                </a:avLst>
              </a:prstGeom>
              <a:solidFill>
                <a:schemeClr val="bg1"/>
              </a:solidFill>
              <a:ln w="76200">
                <a:solidFill>
                  <a:srgbClr val="FF7C8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dirty="0" smtClean="0">
                          <a:solidFill>
                            <a:schemeClr val="tx2"/>
                          </a:solidFill>
                          <a:latin typeface="Cambria Math" panose="02040503050406030204" pitchFamily="18" charset="0"/>
                        </a:rPr>
                        <m:t>Return</m:t>
                      </m:r>
                      <m:r>
                        <a:rPr lang="en-US" dirty="0" smtClean="0">
                          <a:solidFill>
                            <a:schemeClr val="tx2"/>
                          </a:solidFill>
                          <a:latin typeface="Cambria Math" panose="02040503050406030204" pitchFamily="18" charset="0"/>
                        </a:rPr>
                        <m:t> </m:t>
                      </m:r>
                      <m:r>
                        <m:rPr>
                          <m:sty m:val="p"/>
                        </m:rPr>
                        <a:rPr lang="en-US" dirty="0" smtClean="0">
                          <a:solidFill>
                            <a:schemeClr val="tx2"/>
                          </a:solidFill>
                          <a:latin typeface="Cambria Math" panose="02040503050406030204" pitchFamily="18" charset="0"/>
                        </a:rPr>
                        <m:t>on</m:t>
                      </m:r>
                      <m:r>
                        <a:rPr lang="en-US" dirty="0" smtClean="0">
                          <a:solidFill>
                            <a:schemeClr val="tx2"/>
                          </a:solidFill>
                          <a:latin typeface="Cambria Math" panose="02040503050406030204" pitchFamily="18" charset="0"/>
                        </a:rPr>
                        <m:t> </m:t>
                      </m:r>
                      <m:r>
                        <m:rPr>
                          <m:sty m:val="p"/>
                        </m:rPr>
                        <a:rPr lang="en-US" dirty="0" smtClean="0">
                          <a:solidFill>
                            <a:schemeClr val="tx2"/>
                          </a:solidFill>
                          <a:latin typeface="Cambria Math" panose="02040503050406030204" pitchFamily="18" charset="0"/>
                        </a:rPr>
                        <m:t>assets</m:t>
                      </m:r>
                      <m:r>
                        <a:rPr lang="en-US" sz="3600" i="0">
                          <a:solidFill>
                            <a:schemeClr val="tx2"/>
                          </a:solidFill>
                          <a:latin typeface="Cambria Math" panose="02040503050406030204" pitchFamily="18" charset="0"/>
                        </a:rPr>
                        <m:t>=</m:t>
                      </m:r>
                      <m:r>
                        <m:rPr>
                          <m:sty m:val="p"/>
                        </m:rPr>
                        <a:rPr lang="en-US" dirty="0">
                          <a:solidFill>
                            <a:schemeClr val="tx2"/>
                          </a:solidFill>
                          <a:latin typeface="Cambria Math" panose="02040503050406030204" pitchFamily="18" charset="0"/>
                        </a:rPr>
                        <m:t>Asset</m:t>
                      </m:r>
                      <m:r>
                        <a:rPr lang="en-US" dirty="0">
                          <a:solidFill>
                            <a:schemeClr val="tx2"/>
                          </a:solidFill>
                          <a:latin typeface="Cambria Math" panose="02040503050406030204" pitchFamily="18" charset="0"/>
                        </a:rPr>
                        <m:t> </m:t>
                      </m:r>
                      <m:r>
                        <m:rPr>
                          <m:sty m:val="p"/>
                        </m:rPr>
                        <a:rPr lang="en-US" dirty="0">
                          <a:solidFill>
                            <a:schemeClr val="tx2"/>
                          </a:solidFill>
                          <a:latin typeface="Cambria Math" panose="02040503050406030204" pitchFamily="18" charset="0"/>
                        </a:rPr>
                        <m:t>Turnover</m:t>
                      </m:r>
                      <m:r>
                        <a:rPr lang="en-US" i="1" dirty="0">
                          <a:solidFill>
                            <a:schemeClr val="tx2"/>
                          </a:solidFill>
                          <a:latin typeface="Cambria Math" panose="02040503050406030204" pitchFamily="18" charset="0"/>
                          <a:ea typeface="Cambria Math" panose="02040503050406030204" pitchFamily="18" charset="0"/>
                        </a:rPr>
                        <m:t>×</m:t>
                      </m:r>
                      <m:r>
                        <m:rPr>
                          <m:sty m:val="p"/>
                        </m:rPr>
                        <a:rPr lang="en-US" i="0" dirty="0">
                          <a:solidFill>
                            <a:schemeClr val="tx2"/>
                          </a:solidFill>
                          <a:latin typeface="Cambria Math" panose="02040503050406030204" pitchFamily="18" charset="0"/>
                          <a:ea typeface="Cambria Math" panose="02040503050406030204" pitchFamily="18" charset="0"/>
                        </a:rPr>
                        <m:t>Profit</m:t>
                      </m:r>
                      <m:r>
                        <a:rPr lang="en-US" i="0" dirty="0">
                          <a:solidFill>
                            <a:schemeClr val="tx2"/>
                          </a:solidFill>
                          <a:latin typeface="Cambria Math" panose="02040503050406030204" pitchFamily="18" charset="0"/>
                          <a:ea typeface="Cambria Math" panose="02040503050406030204" pitchFamily="18" charset="0"/>
                        </a:rPr>
                        <m:t> </m:t>
                      </m:r>
                      <m:r>
                        <m:rPr>
                          <m:sty m:val="p"/>
                        </m:rPr>
                        <a:rPr lang="en-US" i="0" dirty="0">
                          <a:solidFill>
                            <a:schemeClr val="tx2"/>
                          </a:solidFill>
                          <a:latin typeface="Cambria Math" panose="02040503050406030204" pitchFamily="18" charset="0"/>
                          <a:ea typeface="Cambria Math" panose="02040503050406030204" pitchFamily="18" charset="0"/>
                        </a:rPr>
                        <m:t>Margin</m:t>
                      </m:r>
                    </m:oMath>
                  </m:oMathPara>
                </a14:m>
                <a:endParaRPr lang="en-US" sz="4400" dirty="0">
                  <a:solidFill>
                    <a:schemeClr val="tx2"/>
                  </a:solidFill>
                </a:endParaRPr>
              </a:p>
            </p:txBody>
          </p:sp>
        </mc:Choice>
        <mc:Fallback xmlns="">
          <p:sp>
            <p:nvSpPr>
              <p:cNvPr id="41" name="Rectangle: Rounded Corners 40">
                <a:extLst>
                  <a:ext uri="{FF2B5EF4-FFF2-40B4-BE49-F238E27FC236}">
                    <a16:creationId xmlns:a16="http://schemas.microsoft.com/office/drawing/2014/main" id="{1A064C00-4570-4E91-850F-463E558015F4}"/>
                  </a:ext>
                </a:extLst>
              </p:cNvPr>
              <p:cNvSpPr>
                <a:spLocks noRot="1" noChangeAspect="1" noMove="1" noResize="1" noEditPoints="1" noAdjustHandles="1" noChangeArrowheads="1" noChangeShapeType="1" noTextEdit="1"/>
              </p:cNvSpPr>
              <p:nvPr/>
            </p:nvSpPr>
            <p:spPr>
              <a:xfrm>
                <a:off x="8783800" y="10312395"/>
                <a:ext cx="13872899" cy="1365492"/>
              </a:xfrm>
              <a:prstGeom prst="roundRect">
                <a:avLst>
                  <a:gd name="adj" fmla="val 7937"/>
                </a:avLst>
              </a:prstGeom>
              <a:blipFill>
                <a:blip r:embed="rId3"/>
                <a:stretch>
                  <a:fillRect/>
                </a:stretch>
              </a:blipFill>
              <a:ln w="76200">
                <a:solidFill>
                  <a:srgbClr val="FF7C80"/>
                </a:solidFill>
                <a:prstDash val="sysDot"/>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60BCFDE1-1093-4C41-B807-97A8551C743E}"/>
              </a:ext>
            </a:extLst>
          </p:cNvPr>
          <p:cNvPicPr>
            <a:picLocks noChangeAspect="1"/>
          </p:cNvPicPr>
          <p:nvPr/>
        </p:nvPicPr>
        <p:blipFill>
          <a:blip r:embed="rId4"/>
          <a:stretch>
            <a:fillRect/>
          </a:stretch>
        </p:blipFill>
        <p:spPr>
          <a:xfrm>
            <a:off x="9100457" y="4645256"/>
            <a:ext cx="13426794" cy="3966345"/>
          </a:xfrm>
          <a:prstGeom prst="rect">
            <a:avLst/>
          </a:prstGeom>
        </p:spPr>
      </p:pic>
      <p:sp>
        <p:nvSpPr>
          <p:cNvPr id="7" name="Footer Placeholder 6">
            <a:extLst>
              <a:ext uri="{FF2B5EF4-FFF2-40B4-BE49-F238E27FC236}">
                <a16:creationId xmlns:a16="http://schemas.microsoft.com/office/drawing/2014/main" id="{281FD0B7-A379-435E-B3FD-23B6A234FCC2}"/>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8" name="Slide Number Placeholder 7">
            <a:extLst>
              <a:ext uri="{FF2B5EF4-FFF2-40B4-BE49-F238E27FC236}">
                <a16:creationId xmlns:a16="http://schemas.microsoft.com/office/drawing/2014/main" id="{F51EB62B-EF07-4042-90D5-C84A9286C44D}"/>
              </a:ext>
            </a:extLst>
          </p:cNvPr>
          <p:cNvSpPr>
            <a:spLocks noGrp="1"/>
          </p:cNvSpPr>
          <p:nvPr>
            <p:ph type="sldNum" sz="quarter" idx="12"/>
          </p:nvPr>
        </p:nvSpPr>
        <p:spPr/>
        <p:txBody>
          <a:bodyPr/>
          <a:lstStyle/>
          <a:p>
            <a:fld id="{EBE3AD81-3AD4-9C46-856E-C08CF1183C60}" type="slidenum">
              <a:rPr lang="en-US" smtClean="0"/>
              <a:pPr/>
              <a:t>29</a:t>
            </a:fld>
            <a:endParaRPr lang="en-US" dirty="0"/>
          </a:p>
        </p:txBody>
      </p:sp>
    </p:spTree>
    <p:extLst>
      <p:ext uri="{BB962C8B-B14F-4D97-AF65-F5344CB8AC3E}">
        <p14:creationId xmlns:p14="http://schemas.microsoft.com/office/powerpoint/2010/main" val="3666488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5DFF3-CAEB-4579-A305-C567467A406B}"/>
              </a:ext>
            </a:extLst>
          </p:cNvPr>
          <p:cNvSpPr>
            <a:spLocks noGrp="1"/>
          </p:cNvSpPr>
          <p:nvPr>
            <p:ph type="title"/>
          </p:nvPr>
        </p:nvSpPr>
        <p:spPr/>
        <p:txBody>
          <a:bodyPr/>
          <a:lstStyle/>
          <a:p>
            <a:r>
              <a:rPr lang="en-US" dirty="0"/>
              <a:t>Tools of </a:t>
            </a:r>
            <a:r>
              <a:rPr lang="en-US" altLang="zh-CN" dirty="0"/>
              <a:t>Financial </a:t>
            </a:r>
            <a:r>
              <a:rPr lang="en-US" dirty="0"/>
              <a:t>Analysis</a:t>
            </a:r>
          </a:p>
        </p:txBody>
      </p:sp>
      <p:sp>
        <p:nvSpPr>
          <p:cNvPr id="3" name="Content Placeholder 2">
            <a:extLst>
              <a:ext uri="{FF2B5EF4-FFF2-40B4-BE49-F238E27FC236}">
                <a16:creationId xmlns:a16="http://schemas.microsoft.com/office/drawing/2014/main" id="{AC17F77C-2142-4690-800B-6F6E1D4A68BE}"/>
              </a:ext>
            </a:extLst>
          </p:cNvPr>
          <p:cNvSpPr>
            <a:spLocks noGrp="1"/>
          </p:cNvSpPr>
          <p:nvPr>
            <p:ph sz="quarter" idx="13"/>
          </p:nvPr>
        </p:nvSpPr>
        <p:spPr/>
        <p:txBody>
          <a:bodyPr/>
          <a:lstStyle/>
          <a:p>
            <a:r>
              <a:rPr lang="en-US" b="1" dirty="0"/>
              <a:t>Horizontal analysis </a:t>
            </a:r>
            <a:r>
              <a:rPr lang="en-US" dirty="0"/>
              <a:t>evaluates a series of financial statement data over a period of time</a:t>
            </a:r>
          </a:p>
          <a:p>
            <a:r>
              <a:rPr lang="en-US" b="1" dirty="0"/>
              <a:t>Vertical analysis </a:t>
            </a:r>
            <a:r>
              <a:rPr lang="en-US" dirty="0"/>
              <a:t>evaluates financial statement data by expressing each item in a financial statement as a percentage of a base amount</a:t>
            </a:r>
          </a:p>
          <a:p>
            <a:r>
              <a:rPr lang="en-US" b="1" dirty="0"/>
              <a:t>Ratio analysis </a:t>
            </a:r>
            <a:r>
              <a:rPr lang="en-US" dirty="0"/>
              <a:t>expresses the relationship among selected items of financial statement data</a:t>
            </a:r>
          </a:p>
          <a:p>
            <a:pPr lvl="1"/>
            <a:r>
              <a:rPr lang="en-US" altLang="zh-CN" dirty="0"/>
              <a:t>Note: Formulas in the ratio analysis is not based on mathematics, but the comparison of numbers</a:t>
            </a:r>
            <a:endParaRPr lang="en-US" dirty="0"/>
          </a:p>
        </p:txBody>
      </p:sp>
      <p:sp>
        <p:nvSpPr>
          <p:cNvPr id="4" name="Footer Placeholder 3">
            <a:extLst>
              <a:ext uri="{FF2B5EF4-FFF2-40B4-BE49-F238E27FC236}">
                <a16:creationId xmlns:a16="http://schemas.microsoft.com/office/drawing/2014/main" id="{2FB79835-1C76-4196-96D0-CA170963656D}"/>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5" name="Slide Number Placeholder 4">
            <a:extLst>
              <a:ext uri="{FF2B5EF4-FFF2-40B4-BE49-F238E27FC236}">
                <a16:creationId xmlns:a16="http://schemas.microsoft.com/office/drawing/2014/main" id="{28FD2DA3-A931-4D98-8294-3DFFA950DDB4}"/>
              </a:ext>
            </a:extLst>
          </p:cNvPr>
          <p:cNvSpPr>
            <a:spLocks noGrp="1"/>
          </p:cNvSpPr>
          <p:nvPr>
            <p:ph type="sldNum" sz="quarter" idx="12"/>
          </p:nvPr>
        </p:nvSpPr>
        <p:spPr/>
        <p:txBody>
          <a:bodyPr/>
          <a:lstStyle/>
          <a:p>
            <a:fld id="{EBE3AD81-3AD4-9C46-856E-C08CF1183C60}" type="slidenum">
              <a:rPr lang="en-US" smtClean="0"/>
              <a:pPr/>
              <a:t>3</a:t>
            </a:fld>
            <a:endParaRPr lang="en-US" dirty="0"/>
          </a:p>
        </p:txBody>
      </p:sp>
    </p:spTree>
    <p:extLst>
      <p:ext uri="{BB962C8B-B14F-4D97-AF65-F5344CB8AC3E}">
        <p14:creationId xmlns:p14="http://schemas.microsoft.com/office/powerpoint/2010/main" val="3907659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E0E8E-3EC9-4C7B-A45D-EBE674414FEF}"/>
              </a:ext>
            </a:extLst>
          </p:cNvPr>
          <p:cNvSpPr>
            <a:spLocks noGrp="1"/>
          </p:cNvSpPr>
          <p:nvPr>
            <p:ph type="title"/>
          </p:nvPr>
        </p:nvSpPr>
        <p:spPr/>
        <p:txBody>
          <a:bodyPr>
            <a:noAutofit/>
          </a:bodyPr>
          <a:lstStyle/>
          <a:p>
            <a:r>
              <a:rPr lang="en-US" sz="6000" dirty="0"/>
              <a:t>Profitability Ratios - Return on ordinary shareholders’ equity</a:t>
            </a:r>
          </a:p>
        </p:txBody>
      </p:sp>
      <p:sp>
        <p:nvSpPr>
          <p:cNvPr id="4" name="Straight Connector 3">
            <a:extLst>
              <a:ext uri="{FF2B5EF4-FFF2-40B4-BE49-F238E27FC236}">
                <a16:creationId xmlns:a16="http://schemas.microsoft.com/office/drawing/2014/main" id="{A102FE43-9451-4DF2-8592-986800494709}"/>
              </a:ext>
            </a:extLst>
          </p:cNvPr>
          <p:cNvSpPr/>
          <p:nvPr/>
        </p:nvSpPr>
        <p:spPr>
          <a:xfrm>
            <a:off x="1464380" y="3422185"/>
            <a:ext cx="222494" cy="3960014"/>
          </a:xfrm>
          <a:custGeom>
            <a:avLst/>
            <a:gdLst/>
            <a:ahLst/>
            <a:cxnLst/>
            <a:rect l="0" t="0" r="0" b="0"/>
            <a:pathLst>
              <a:path>
                <a:moveTo>
                  <a:pt x="0" y="0"/>
                </a:moveTo>
                <a:lnTo>
                  <a:pt x="0" y="3960014"/>
                </a:lnTo>
                <a:lnTo>
                  <a:pt x="222494" y="3960014"/>
                </a:lnTo>
              </a:path>
            </a:pathLst>
          </a:custGeom>
          <a:noFill/>
          <a:ln w="76200">
            <a:solidFill>
              <a:srgbClr val="00B0F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5" name="Straight Connector 4">
            <a:extLst>
              <a:ext uri="{FF2B5EF4-FFF2-40B4-BE49-F238E27FC236}">
                <a16:creationId xmlns:a16="http://schemas.microsoft.com/office/drawing/2014/main" id="{F531895A-EDB3-45A3-A5DC-E840B6188426}"/>
              </a:ext>
            </a:extLst>
          </p:cNvPr>
          <p:cNvSpPr/>
          <p:nvPr/>
        </p:nvSpPr>
        <p:spPr>
          <a:xfrm>
            <a:off x="1464380" y="3422185"/>
            <a:ext cx="232710" cy="2464477"/>
          </a:xfrm>
          <a:custGeom>
            <a:avLst/>
            <a:gdLst/>
            <a:ahLst/>
            <a:cxnLst/>
            <a:rect l="0" t="0" r="0" b="0"/>
            <a:pathLst>
              <a:path>
                <a:moveTo>
                  <a:pt x="0" y="0"/>
                </a:moveTo>
                <a:lnTo>
                  <a:pt x="0" y="2464477"/>
                </a:lnTo>
                <a:lnTo>
                  <a:pt x="232710" y="2464477"/>
                </a:lnTo>
              </a:path>
            </a:pathLst>
          </a:custGeom>
          <a:noFill/>
          <a:ln w="76200">
            <a:solidFill>
              <a:srgbClr val="00B0F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6" name="Straight Connector 5">
            <a:extLst>
              <a:ext uri="{FF2B5EF4-FFF2-40B4-BE49-F238E27FC236}">
                <a16:creationId xmlns:a16="http://schemas.microsoft.com/office/drawing/2014/main" id="{9609340E-D54A-4DA8-B2D0-F6C3F84BF546}"/>
              </a:ext>
            </a:extLst>
          </p:cNvPr>
          <p:cNvSpPr/>
          <p:nvPr/>
        </p:nvSpPr>
        <p:spPr>
          <a:xfrm>
            <a:off x="1464380" y="3422185"/>
            <a:ext cx="232710" cy="968939"/>
          </a:xfrm>
          <a:custGeom>
            <a:avLst/>
            <a:gdLst/>
            <a:ahLst/>
            <a:cxnLst/>
            <a:rect l="0" t="0" r="0" b="0"/>
            <a:pathLst>
              <a:path>
                <a:moveTo>
                  <a:pt x="0" y="0"/>
                </a:moveTo>
                <a:lnTo>
                  <a:pt x="0" y="968939"/>
                </a:lnTo>
                <a:lnTo>
                  <a:pt x="232710" y="968939"/>
                </a:lnTo>
              </a:path>
            </a:pathLst>
          </a:custGeom>
          <a:noFill/>
          <a:ln w="76200">
            <a:solidFill>
              <a:srgbClr val="00B0F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7" name="Group 6">
            <a:extLst>
              <a:ext uri="{FF2B5EF4-FFF2-40B4-BE49-F238E27FC236}">
                <a16:creationId xmlns:a16="http://schemas.microsoft.com/office/drawing/2014/main" id="{51BF6F48-D833-4C4F-B4DF-FE8B56342FFE}"/>
              </a:ext>
            </a:extLst>
          </p:cNvPr>
          <p:cNvGrpSpPr/>
          <p:nvPr/>
        </p:nvGrpSpPr>
        <p:grpSpPr>
          <a:xfrm>
            <a:off x="1135743" y="2368989"/>
            <a:ext cx="3286369" cy="1053195"/>
            <a:chOff x="14138981" y="2994364"/>
            <a:chExt cx="3286369" cy="1053195"/>
          </a:xfrm>
          <a:scene3d>
            <a:camera prst="orthographicFront"/>
            <a:lightRig rig="flat" dir="t"/>
          </a:scene3d>
        </p:grpSpPr>
        <p:sp>
          <p:nvSpPr>
            <p:cNvPr id="17" name="Rectangle 16">
              <a:extLst>
                <a:ext uri="{FF2B5EF4-FFF2-40B4-BE49-F238E27FC236}">
                  <a16:creationId xmlns:a16="http://schemas.microsoft.com/office/drawing/2014/main" id="{E0350D2F-A9F3-42A6-9973-DA7545417937}"/>
                </a:ext>
              </a:extLst>
            </p:cNvPr>
            <p:cNvSpPr/>
            <p:nvPr/>
          </p:nvSpPr>
          <p:spPr>
            <a:xfrm>
              <a:off x="14138981" y="2994364"/>
              <a:ext cx="3286369" cy="1053195"/>
            </a:xfrm>
            <a:prstGeom prst="rect">
              <a:avLst/>
            </a:prstGeom>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0A525F7F-87B0-4264-884C-44F9DB85729A}"/>
                </a:ext>
              </a:extLst>
            </p:cNvPr>
            <p:cNvSpPr txBox="1"/>
            <p:nvPr/>
          </p:nvSpPr>
          <p:spPr>
            <a:xfrm>
              <a:off x="14138981"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b="1" kern="1200" dirty="0">
                  <a:solidFill>
                    <a:srgbClr val="00B0F0"/>
                  </a:solidFill>
                </a:rPr>
                <a:t>Returns to shareholders</a:t>
              </a:r>
            </a:p>
          </p:txBody>
        </p:sp>
      </p:grpSp>
      <p:grpSp>
        <p:nvGrpSpPr>
          <p:cNvPr id="8" name="Group 7">
            <a:extLst>
              <a:ext uri="{FF2B5EF4-FFF2-40B4-BE49-F238E27FC236}">
                <a16:creationId xmlns:a16="http://schemas.microsoft.com/office/drawing/2014/main" id="{1FB27DD8-A2CE-4FD5-A5E6-A28DB7F56E0E}"/>
              </a:ext>
            </a:extLst>
          </p:cNvPr>
          <p:cNvGrpSpPr/>
          <p:nvPr/>
        </p:nvGrpSpPr>
        <p:grpSpPr>
          <a:xfrm>
            <a:off x="1697091" y="3864527"/>
            <a:ext cx="3286369" cy="1053195"/>
            <a:chOff x="14700329" y="4489902"/>
            <a:chExt cx="3286369" cy="1053195"/>
          </a:xfrm>
          <a:solidFill>
            <a:srgbClr val="00B0F0"/>
          </a:solidFill>
          <a:scene3d>
            <a:camera prst="orthographicFront"/>
            <a:lightRig rig="flat" dir="t"/>
          </a:scene3d>
        </p:grpSpPr>
        <p:sp>
          <p:nvSpPr>
            <p:cNvPr id="15" name="Rectangle 14">
              <a:extLst>
                <a:ext uri="{FF2B5EF4-FFF2-40B4-BE49-F238E27FC236}">
                  <a16:creationId xmlns:a16="http://schemas.microsoft.com/office/drawing/2014/main" id="{12EFBE47-81E2-4F82-8C0C-2498815EE6F6}"/>
                </a:ext>
              </a:extLst>
            </p:cNvPr>
            <p:cNvSpPr/>
            <p:nvPr/>
          </p:nvSpPr>
          <p:spPr>
            <a:xfrm>
              <a:off x="14700329" y="4489902"/>
              <a:ext cx="3286369" cy="1053195"/>
            </a:xfrm>
            <a:prstGeom prst="rect">
              <a:avLst/>
            </a:prstGeom>
            <a:grpFill/>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6" name="TextBox 15">
              <a:extLst>
                <a:ext uri="{FF2B5EF4-FFF2-40B4-BE49-F238E27FC236}">
                  <a16:creationId xmlns:a16="http://schemas.microsoft.com/office/drawing/2014/main" id="{F297373B-A27D-41CC-B992-E8079A1B97D5}"/>
                </a:ext>
              </a:extLst>
            </p:cNvPr>
            <p:cNvSpPr txBox="1"/>
            <p:nvPr/>
          </p:nvSpPr>
          <p:spPr>
            <a:xfrm>
              <a:off x="14700329" y="4489902"/>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Return on ordinary shareholders’ equity</a:t>
              </a:r>
            </a:p>
          </p:txBody>
        </p:sp>
      </p:grpSp>
      <p:grpSp>
        <p:nvGrpSpPr>
          <p:cNvPr id="9" name="Group 8">
            <a:extLst>
              <a:ext uri="{FF2B5EF4-FFF2-40B4-BE49-F238E27FC236}">
                <a16:creationId xmlns:a16="http://schemas.microsoft.com/office/drawing/2014/main" id="{05443E36-3597-433F-BDEC-3F2F3599FDCC}"/>
              </a:ext>
            </a:extLst>
          </p:cNvPr>
          <p:cNvGrpSpPr/>
          <p:nvPr/>
        </p:nvGrpSpPr>
        <p:grpSpPr>
          <a:xfrm>
            <a:off x="1697091" y="5360064"/>
            <a:ext cx="3286369" cy="1053195"/>
            <a:chOff x="14700329" y="5985439"/>
            <a:chExt cx="3286369" cy="1053195"/>
          </a:xfrm>
          <a:scene3d>
            <a:camera prst="orthographicFront"/>
            <a:lightRig rig="flat" dir="t"/>
          </a:scene3d>
        </p:grpSpPr>
        <p:sp>
          <p:nvSpPr>
            <p:cNvPr id="13" name="Rectangle 12">
              <a:extLst>
                <a:ext uri="{FF2B5EF4-FFF2-40B4-BE49-F238E27FC236}">
                  <a16:creationId xmlns:a16="http://schemas.microsoft.com/office/drawing/2014/main" id="{F40F9529-3B3A-4D5F-B553-5184E260022B}"/>
                </a:ext>
              </a:extLst>
            </p:cNvPr>
            <p:cNvSpPr/>
            <p:nvPr/>
          </p:nvSpPr>
          <p:spPr>
            <a:xfrm>
              <a:off x="14700329" y="5985439"/>
              <a:ext cx="3286369" cy="1053195"/>
            </a:xfrm>
            <a:prstGeom prst="rect">
              <a:avLst/>
            </a:prstGeom>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372C50A3-B5EB-44AD-B132-6F85B6625EBA}"/>
                </a:ext>
              </a:extLst>
            </p:cNvPr>
            <p:cNvSpPr txBox="1"/>
            <p:nvPr/>
          </p:nvSpPr>
          <p:spPr>
            <a:xfrm>
              <a:off x="14700329" y="5985439"/>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Earnings per share (EPS)</a:t>
              </a:r>
            </a:p>
          </p:txBody>
        </p:sp>
      </p:grpSp>
      <p:grpSp>
        <p:nvGrpSpPr>
          <p:cNvPr id="10" name="Group 9">
            <a:extLst>
              <a:ext uri="{FF2B5EF4-FFF2-40B4-BE49-F238E27FC236}">
                <a16:creationId xmlns:a16="http://schemas.microsoft.com/office/drawing/2014/main" id="{01196CC5-18CC-4AA3-91F6-5837B81A840A}"/>
              </a:ext>
            </a:extLst>
          </p:cNvPr>
          <p:cNvGrpSpPr/>
          <p:nvPr/>
        </p:nvGrpSpPr>
        <p:grpSpPr>
          <a:xfrm>
            <a:off x="1686875" y="6855602"/>
            <a:ext cx="3282704" cy="1053195"/>
            <a:chOff x="14690113" y="7480977"/>
            <a:chExt cx="3282704" cy="1053195"/>
          </a:xfrm>
          <a:scene3d>
            <a:camera prst="orthographicFront"/>
            <a:lightRig rig="flat" dir="t"/>
          </a:scene3d>
        </p:grpSpPr>
        <p:sp>
          <p:nvSpPr>
            <p:cNvPr id="11" name="Rectangle 10">
              <a:extLst>
                <a:ext uri="{FF2B5EF4-FFF2-40B4-BE49-F238E27FC236}">
                  <a16:creationId xmlns:a16="http://schemas.microsoft.com/office/drawing/2014/main" id="{F89D4E9A-8E75-4057-9529-28B6503D79B2}"/>
                </a:ext>
              </a:extLst>
            </p:cNvPr>
            <p:cNvSpPr/>
            <p:nvPr/>
          </p:nvSpPr>
          <p:spPr>
            <a:xfrm>
              <a:off x="14690113" y="7480977"/>
              <a:ext cx="3282704" cy="1053195"/>
            </a:xfrm>
            <a:prstGeom prst="rect">
              <a:avLst/>
            </a:prstGeom>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2" name="TextBox 11">
              <a:extLst>
                <a:ext uri="{FF2B5EF4-FFF2-40B4-BE49-F238E27FC236}">
                  <a16:creationId xmlns:a16="http://schemas.microsoft.com/office/drawing/2014/main" id="{C9EC8F04-9CE5-4433-92D4-7DF306BD47E4}"/>
                </a:ext>
              </a:extLst>
            </p:cNvPr>
            <p:cNvSpPr txBox="1"/>
            <p:nvPr/>
          </p:nvSpPr>
          <p:spPr>
            <a:xfrm>
              <a:off x="14690113" y="7480977"/>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Price-earnings (P-E) ratio</a:t>
              </a:r>
            </a:p>
          </p:txBody>
        </p:sp>
      </p:grpSp>
      <p:sp>
        <p:nvSpPr>
          <p:cNvPr id="19" name="Rectangle: Rounded Corners 18">
            <a:extLst>
              <a:ext uri="{FF2B5EF4-FFF2-40B4-BE49-F238E27FC236}">
                <a16:creationId xmlns:a16="http://schemas.microsoft.com/office/drawing/2014/main" id="{63A4BD44-975A-4867-BEAB-F9798459D0E4}"/>
              </a:ext>
            </a:extLst>
          </p:cNvPr>
          <p:cNvSpPr/>
          <p:nvPr/>
        </p:nvSpPr>
        <p:spPr>
          <a:xfrm>
            <a:off x="5396248" y="2330380"/>
            <a:ext cx="17990801" cy="9865914"/>
          </a:xfrm>
          <a:prstGeom prst="roundRect">
            <a:avLst>
              <a:gd name="adj" fmla="val 3719"/>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2"/>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4D5EA7A0-D56E-470D-B232-1E370D73255B}"/>
                  </a:ext>
                </a:extLst>
              </p:cNvPr>
              <p:cNvSpPr/>
              <p:nvPr/>
            </p:nvSpPr>
            <p:spPr>
              <a:xfrm>
                <a:off x="8783800" y="2805072"/>
                <a:ext cx="13872899" cy="1365492"/>
              </a:xfrm>
              <a:prstGeom prst="roundRect">
                <a:avLst>
                  <a:gd name="adj" fmla="val 7937"/>
                </a:avLst>
              </a:prstGeom>
              <a:solidFill>
                <a:schemeClr val="bg1"/>
              </a:solidFill>
              <a:ln w="762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m>
                        <m:mPr>
                          <m:mcs>
                            <m:mc>
                              <m:mcPr>
                                <m:count m:val="1"/>
                                <m:mcJc m:val="center"/>
                              </m:mcPr>
                            </m:mc>
                          </m:mcs>
                          <m:ctrlPr>
                            <a:rPr lang="en-US" sz="3600" i="1" smtClean="0">
                              <a:solidFill>
                                <a:schemeClr val="tx2"/>
                              </a:solidFill>
                              <a:latin typeface="Cambria Math" panose="02040503050406030204" pitchFamily="18" charset="0"/>
                            </a:rPr>
                          </m:ctrlPr>
                        </m:mPr>
                        <m:mr>
                          <m:e>
                            <m:r>
                              <m:rPr>
                                <m:sty m:val="p"/>
                              </m:rPr>
                              <a:rPr lang="en-US" dirty="0" smtClean="0">
                                <a:solidFill>
                                  <a:schemeClr val="tx2"/>
                                </a:solidFill>
                                <a:latin typeface="Cambria Math" panose="02040503050406030204" pitchFamily="18" charset="0"/>
                              </a:rPr>
                              <m:t>Return</m:t>
                            </m:r>
                            <m:r>
                              <a:rPr lang="en-US" dirty="0" smtClean="0">
                                <a:solidFill>
                                  <a:schemeClr val="tx2"/>
                                </a:solidFill>
                                <a:latin typeface="Cambria Math" panose="02040503050406030204" pitchFamily="18" charset="0"/>
                              </a:rPr>
                              <m:t> </m:t>
                            </m:r>
                            <m:r>
                              <m:rPr>
                                <m:sty m:val="p"/>
                              </m:rPr>
                              <a:rPr lang="en-US" dirty="0" smtClean="0">
                                <a:solidFill>
                                  <a:schemeClr val="tx2"/>
                                </a:solidFill>
                                <a:latin typeface="Cambria Math" panose="02040503050406030204" pitchFamily="18" charset="0"/>
                              </a:rPr>
                              <m:t>on</m:t>
                            </m:r>
                            <m:r>
                              <a:rPr lang="en-US" dirty="0" smtClean="0">
                                <a:solidFill>
                                  <a:schemeClr val="tx2"/>
                                </a:solidFill>
                                <a:latin typeface="Cambria Math" panose="02040503050406030204" pitchFamily="18" charset="0"/>
                              </a:rPr>
                              <m:t> </m:t>
                            </m:r>
                            <m:r>
                              <m:rPr>
                                <m:sty m:val="p"/>
                              </m:rPr>
                              <a:rPr lang="en-US" dirty="0" smtClean="0">
                                <a:solidFill>
                                  <a:schemeClr val="tx2"/>
                                </a:solidFill>
                                <a:latin typeface="Cambria Math" panose="02040503050406030204" pitchFamily="18" charset="0"/>
                              </a:rPr>
                              <m:t>Ordinary</m:t>
                            </m:r>
                          </m:e>
                        </m:mr>
                        <m:mr>
                          <m:e>
                            <m:r>
                              <m:rPr>
                                <m:sty m:val="p"/>
                              </m:rPr>
                              <a:rPr lang="en-US" dirty="0" smtClean="0">
                                <a:solidFill>
                                  <a:schemeClr val="tx2"/>
                                </a:solidFill>
                                <a:latin typeface="Cambria Math" panose="02040503050406030204" pitchFamily="18" charset="0"/>
                              </a:rPr>
                              <m:t>Shareholders</m:t>
                            </m:r>
                            <m:r>
                              <a:rPr lang="en-US" dirty="0" smtClean="0">
                                <a:solidFill>
                                  <a:schemeClr val="tx2"/>
                                </a:solidFill>
                                <a:latin typeface="Cambria Math" panose="02040503050406030204" pitchFamily="18" charset="0"/>
                              </a:rPr>
                              <m:t>’ </m:t>
                            </m:r>
                            <m:r>
                              <m:rPr>
                                <m:sty m:val="p"/>
                              </m:rPr>
                              <a:rPr lang="en-US" dirty="0" smtClean="0">
                                <a:solidFill>
                                  <a:schemeClr val="tx2"/>
                                </a:solidFill>
                                <a:latin typeface="Cambria Math" panose="02040503050406030204" pitchFamily="18" charset="0"/>
                              </a:rPr>
                              <m:t>Equity</m:t>
                            </m:r>
                            <m:r>
                              <m:rPr>
                                <m:nor/>
                              </m:rPr>
                              <a:rPr lang="en-US" dirty="0">
                                <a:solidFill>
                                  <a:schemeClr val="tx2"/>
                                </a:solidFill>
                              </a:rPr>
                              <m:t> </m:t>
                            </m:r>
                          </m:e>
                        </m:mr>
                      </m:m>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smtClean="0">
                              <a:solidFill>
                                <a:schemeClr val="tx2"/>
                              </a:solidFill>
                              <a:latin typeface="Cambria Math" panose="02040503050406030204" pitchFamily="18" charset="0"/>
                            </a:rPr>
                            <m:t>Net</m:t>
                          </m:r>
                          <m:r>
                            <a:rPr lang="en-US" smtClean="0">
                              <a:solidFill>
                                <a:schemeClr val="tx2"/>
                              </a:solidFill>
                              <a:latin typeface="Cambria Math" panose="02040503050406030204" pitchFamily="18" charset="0"/>
                            </a:rPr>
                            <m:t> </m:t>
                          </m:r>
                          <m:r>
                            <m:rPr>
                              <m:sty m:val="p"/>
                            </m:rPr>
                            <a:rPr lang="en-US" smtClean="0">
                              <a:solidFill>
                                <a:schemeClr val="tx2"/>
                              </a:solidFill>
                              <a:latin typeface="Cambria Math" panose="02040503050406030204" pitchFamily="18" charset="0"/>
                            </a:rPr>
                            <m:t>Income</m:t>
                          </m:r>
                          <m:r>
                            <a:rPr lang="en-US" smtClean="0">
                              <a:solidFill>
                                <a:schemeClr val="tx2"/>
                              </a:solidFill>
                              <a:latin typeface="Cambria Math" panose="02040503050406030204" pitchFamily="18" charset="0"/>
                            </a:rPr>
                            <m:t> − </m:t>
                          </m:r>
                          <m:r>
                            <m:rPr>
                              <m:sty m:val="p"/>
                            </m:rPr>
                            <a:rPr lang="en-US" smtClean="0">
                              <a:solidFill>
                                <a:schemeClr val="tx2"/>
                              </a:solidFill>
                              <a:latin typeface="Cambria Math" panose="02040503050406030204" pitchFamily="18" charset="0"/>
                            </a:rPr>
                            <m:t>Preference</m:t>
                          </m:r>
                          <m:r>
                            <a:rPr lang="en-US" smtClean="0">
                              <a:solidFill>
                                <a:schemeClr val="tx2"/>
                              </a:solidFill>
                              <a:latin typeface="Cambria Math" panose="02040503050406030204" pitchFamily="18" charset="0"/>
                            </a:rPr>
                            <m:t> </m:t>
                          </m:r>
                          <m:r>
                            <m:rPr>
                              <m:sty m:val="p"/>
                            </m:rPr>
                            <a:rPr lang="en-US" smtClean="0">
                              <a:solidFill>
                                <a:schemeClr val="tx2"/>
                              </a:solidFill>
                              <a:latin typeface="Cambria Math" panose="02040503050406030204" pitchFamily="18" charset="0"/>
                            </a:rPr>
                            <m:t>Dividends</m:t>
                          </m:r>
                          <m:r>
                            <a:rPr lang="en-US" smtClean="0">
                              <a:solidFill>
                                <a:schemeClr val="tx2"/>
                              </a:solidFill>
                              <a:latin typeface="Cambria Math" panose="02040503050406030204" pitchFamily="18" charset="0"/>
                            </a:rPr>
                            <m:t> </m:t>
                          </m:r>
                        </m:num>
                        <m:den>
                          <m:r>
                            <m:rPr>
                              <m:sty m:val="p"/>
                            </m:rPr>
                            <a:rPr lang="en-US" smtClean="0">
                              <a:solidFill>
                                <a:schemeClr val="tx2"/>
                              </a:solidFill>
                              <a:latin typeface="Cambria Math" panose="02040503050406030204" pitchFamily="18" charset="0"/>
                            </a:rPr>
                            <m:t>Average</m:t>
                          </m:r>
                          <m:r>
                            <a:rPr lang="en-US" smtClean="0">
                              <a:solidFill>
                                <a:schemeClr val="tx2"/>
                              </a:solidFill>
                              <a:latin typeface="Cambria Math" panose="02040503050406030204" pitchFamily="18" charset="0"/>
                            </a:rPr>
                            <m:t> </m:t>
                          </m:r>
                          <m:r>
                            <m:rPr>
                              <m:sty m:val="p"/>
                            </m:rPr>
                            <a:rPr lang="en-US" smtClean="0">
                              <a:solidFill>
                                <a:schemeClr val="tx2"/>
                              </a:solidFill>
                              <a:latin typeface="Cambria Math" panose="02040503050406030204" pitchFamily="18" charset="0"/>
                            </a:rPr>
                            <m:t>Ordinary</m:t>
                          </m:r>
                          <m:r>
                            <a:rPr lang="en-US" smtClean="0">
                              <a:solidFill>
                                <a:schemeClr val="tx2"/>
                              </a:solidFill>
                              <a:latin typeface="Cambria Math" panose="02040503050406030204" pitchFamily="18" charset="0"/>
                            </a:rPr>
                            <m:t> </m:t>
                          </m:r>
                          <m:r>
                            <m:rPr>
                              <m:sty m:val="p"/>
                            </m:rPr>
                            <a:rPr lang="en-US" smtClean="0">
                              <a:solidFill>
                                <a:schemeClr val="tx2"/>
                              </a:solidFill>
                              <a:latin typeface="Cambria Math" panose="02040503050406030204" pitchFamily="18" charset="0"/>
                            </a:rPr>
                            <m:t>Shareholders</m:t>
                          </m:r>
                          <m:r>
                            <a:rPr lang="en-US" smtClean="0">
                              <a:solidFill>
                                <a:schemeClr val="tx2"/>
                              </a:solidFill>
                              <a:latin typeface="Cambria Math" panose="02040503050406030204" pitchFamily="18" charset="0"/>
                            </a:rPr>
                            <m:t>’ </m:t>
                          </m:r>
                          <m:r>
                            <m:rPr>
                              <m:sty m:val="p"/>
                            </m:rPr>
                            <a:rPr lang="en-US" smtClean="0">
                              <a:solidFill>
                                <a:schemeClr val="tx2"/>
                              </a:solidFill>
                              <a:latin typeface="Cambria Math" panose="02040503050406030204" pitchFamily="18" charset="0"/>
                            </a:rPr>
                            <m:t>Equity</m:t>
                          </m:r>
                          <m:r>
                            <a:rPr lang="en-US" smtClean="0">
                              <a:solidFill>
                                <a:schemeClr val="tx2"/>
                              </a:solidFill>
                              <a:latin typeface="Cambria Math" panose="02040503050406030204" pitchFamily="18" charset="0"/>
                            </a:rPr>
                            <m:t> </m:t>
                          </m:r>
                        </m:den>
                      </m:f>
                    </m:oMath>
                  </m:oMathPara>
                </a14:m>
                <a:endParaRPr lang="en-US" sz="4400" dirty="0">
                  <a:solidFill>
                    <a:schemeClr val="tx2"/>
                  </a:solidFill>
                </a:endParaRPr>
              </a:p>
            </p:txBody>
          </p:sp>
        </mc:Choice>
        <mc:Fallback xmlns="">
          <p:sp>
            <p:nvSpPr>
              <p:cNvPr id="20" name="Rectangle: Rounded Corners 19">
                <a:extLst>
                  <a:ext uri="{FF2B5EF4-FFF2-40B4-BE49-F238E27FC236}">
                    <a16:creationId xmlns:a16="http://schemas.microsoft.com/office/drawing/2014/main" id="{4D5EA7A0-D56E-470D-B232-1E370D73255B}"/>
                  </a:ext>
                </a:extLst>
              </p:cNvPr>
              <p:cNvSpPr>
                <a:spLocks noRot="1" noChangeAspect="1" noMove="1" noResize="1" noEditPoints="1" noAdjustHandles="1" noChangeArrowheads="1" noChangeShapeType="1" noTextEdit="1"/>
              </p:cNvSpPr>
              <p:nvPr/>
            </p:nvSpPr>
            <p:spPr>
              <a:xfrm>
                <a:off x="8783800" y="2805072"/>
                <a:ext cx="13872899" cy="1365492"/>
              </a:xfrm>
              <a:prstGeom prst="roundRect">
                <a:avLst>
                  <a:gd name="adj" fmla="val 7937"/>
                </a:avLst>
              </a:prstGeom>
              <a:blipFill>
                <a:blip r:embed="rId2"/>
                <a:stretch>
                  <a:fillRect/>
                </a:stretch>
              </a:blipFill>
              <a:ln w="76200">
                <a:solidFill>
                  <a:srgbClr val="00B0F0"/>
                </a:solidFill>
                <a:prstDash val="sysDot"/>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4CF07059-22C4-4548-98C3-283A43E3E31D}"/>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22" name="TextBox 21">
            <a:extLst>
              <a:ext uri="{FF2B5EF4-FFF2-40B4-BE49-F238E27FC236}">
                <a16:creationId xmlns:a16="http://schemas.microsoft.com/office/drawing/2014/main" id="{842C3B82-A217-4EF9-A165-05CFFE1DB6E2}"/>
              </a:ext>
            </a:extLst>
          </p:cNvPr>
          <p:cNvSpPr txBox="1"/>
          <p:nvPr/>
        </p:nvSpPr>
        <p:spPr>
          <a:xfrm>
            <a:off x="5931794" y="4473159"/>
            <a:ext cx="2430887" cy="646331"/>
          </a:xfrm>
          <a:prstGeom prst="rect">
            <a:avLst/>
          </a:prstGeom>
          <a:noFill/>
        </p:spPr>
        <p:txBody>
          <a:bodyPr wrap="square">
            <a:spAutoFit/>
          </a:bodyPr>
          <a:lstStyle/>
          <a:p>
            <a:r>
              <a:rPr lang="en-US" b="1" dirty="0">
                <a:solidFill>
                  <a:schemeClr val="accent2"/>
                </a:solidFill>
              </a:rPr>
              <a:t>Calculation</a:t>
            </a:r>
          </a:p>
        </p:txBody>
      </p:sp>
      <p:sp>
        <p:nvSpPr>
          <p:cNvPr id="23" name="TextBox 22">
            <a:extLst>
              <a:ext uri="{FF2B5EF4-FFF2-40B4-BE49-F238E27FC236}">
                <a16:creationId xmlns:a16="http://schemas.microsoft.com/office/drawing/2014/main" id="{5BAB5328-C566-473D-8D5A-969C318DC829}"/>
              </a:ext>
            </a:extLst>
          </p:cNvPr>
          <p:cNvSpPr txBox="1"/>
          <p:nvPr/>
        </p:nvSpPr>
        <p:spPr>
          <a:xfrm>
            <a:off x="5931794" y="8770604"/>
            <a:ext cx="2430887" cy="646331"/>
          </a:xfrm>
          <a:prstGeom prst="rect">
            <a:avLst/>
          </a:prstGeom>
          <a:noFill/>
        </p:spPr>
        <p:txBody>
          <a:bodyPr wrap="square">
            <a:spAutoFit/>
          </a:bodyPr>
          <a:lstStyle/>
          <a:p>
            <a:r>
              <a:rPr lang="en-US" b="1" dirty="0">
                <a:solidFill>
                  <a:schemeClr val="accent2"/>
                </a:solidFill>
              </a:rPr>
              <a:t>Conclusion</a:t>
            </a:r>
          </a:p>
        </p:txBody>
      </p:sp>
      <p:sp>
        <p:nvSpPr>
          <p:cNvPr id="24" name="Rectangle: Rounded Corners 23">
            <a:extLst>
              <a:ext uri="{FF2B5EF4-FFF2-40B4-BE49-F238E27FC236}">
                <a16:creationId xmlns:a16="http://schemas.microsoft.com/office/drawing/2014/main" id="{05AC0E15-FE15-4557-9B4A-CF6B499187F7}"/>
              </a:ext>
            </a:extLst>
          </p:cNvPr>
          <p:cNvSpPr/>
          <p:nvPr/>
        </p:nvSpPr>
        <p:spPr>
          <a:xfrm>
            <a:off x="8658897" y="8808469"/>
            <a:ext cx="13997802" cy="2948102"/>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measures profitability from the ordinary shareholders’ viewpoint. Quality’s rate of return on ordinary shareholders’ equity is high at 29.3%, considering an industry average of 18.3% and a rate of 6.4% for Park Street</a:t>
            </a:r>
          </a:p>
          <a:p>
            <a:pPr lvl="0"/>
            <a:r>
              <a:rPr lang="en-US" sz="3200" dirty="0">
                <a:solidFill>
                  <a:schemeClr val="tx2"/>
                </a:solidFill>
              </a:rPr>
              <a:t>Note also that Quality’s rate of return on ordinary shareholders’ equity (29.3%) is substantially higher than its rate of return on assets (15.4%). The reason is that Quality has made effective use of leverage</a:t>
            </a:r>
          </a:p>
        </p:txBody>
      </p:sp>
      <p:pic>
        <p:nvPicPr>
          <p:cNvPr id="27" name="Picture 26">
            <a:extLst>
              <a:ext uri="{FF2B5EF4-FFF2-40B4-BE49-F238E27FC236}">
                <a16:creationId xmlns:a16="http://schemas.microsoft.com/office/drawing/2014/main" id="{5C617386-A6F8-4DE4-9E4D-C038CBF87DA7}"/>
              </a:ext>
            </a:extLst>
          </p:cNvPr>
          <p:cNvPicPr>
            <a:picLocks noChangeAspect="1"/>
          </p:cNvPicPr>
          <p:nvPr/>
        </p:nvPicPr>
        <p:blipFill>
          <a:blip r:embed="rId3"/>
          <a:stretch>
            <a:fillRect/>
          </a:stretch>
        </p:blipFill>
        <p:spPr>
          <a:xfrm>
            <a:off x="8668737" y="4496615"/>
            <a:ext cx="14090585" cy="4177355"/>
          </a:xfrm>
          <a:prstGeom prst="rect">
            <a:avLst/>
          </a:prstGeom>
        </p:spPr>
      </p:pic>
      <p:sp>
        <p:nvSpPr>
          <p:cNvPr id="30" name="Footer Placeholder 29">
            <a:extLst>
              <a:ext uri="{FF2B5EF4-FFF2-40B4-BE49-F238E27FC236}">
                <a16:creationId xmlns:a16="http://schemas.microsoft.com/office/drawing/2014/main" id="{E5B4269B-5921-4835-8949-9D2A1EE8A622}"/>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31" name="Slide Number Placeholder 30">
            <a:extLst>
              <a:ext uri="{FF2B5EF4-FFF2-40B4-BE49-F238E27FC236}">
                <a16:creationId xmlns:a16="http://schemas.microsoft.com/office/drawing/2014/main" id="{E55549F2-AE6C-46A2-AAB7-3A2C5956D916}"/>
              </a:ext>
            </a:extLst>
          </p:cNvPr>
          <p:cNvSpPr>
            <a:spLocks noGrp="1"/>
          </p:cNvSpPr>
          <p:nvPr>
            <p:ph type="sldNum" sz="quarter" idx="12"/>
          </p:nvPr>
        </p:nvSpPr>
        <p:spPr/>
        <p:txBody>
          <a:bodyPr/>
          <a:lstStyle/>
          <a:p>
            <a:fld id="{EBE3AD81-3AD4-9C46-856E-C08CF1183C60}" type="slidenum">
              <a:rPr lang="en-US" smtClean="0"/>
              <a:pPr/>
              <a:t>30</a:t>
            </a:fld>
            <a:endParaRPr lang="en-US" dirty="0"/>
          </a:p>
        </p:txBody>
      </p:sp>
    </p:spTree>
    <p:extLst>
      <p:ext uri="{BB962C8B-B14F-4D97-AF65-F5344CB8AC3E}">
        <p14:creationId xmlns:p14="http://schemas.microsoft.com/office/powerpoint/2010/main" val="469593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E0E8E-3EC9-4C7B-A45D-EBE674414FEF}"/>
              </a:ext>
            </a:extLst>
          </p:cNvPr>
          <p:cNvSpPr>
            <a:spLocks noGrp="1"/>
          </p:cNvSpPr>
          <p:nvPr>
            <p:ph type="title"/>
          </p:nvPr>
        </p:nvSpPr>
        <p:spPr/>
        <p:txBody>
          <a:bodyPr>
            <a:noAutofit/>
          </a:bodyPr>
          <a:lstStyle/>
          <a:p>
            <a:r>
              <a:rPr lang="en-US" sz="6000" dirty="0"/>
              <a:t>Profitability Ratios - Earnings per share (EPS)</a:t>
            </a:r>
          </a:p>
        </p:txBody>
      </p:sp>
      <p:sp>
        <p:nvSpPr>
          <p:cNvPr id="4" name="Straight Connector 3">
            <a:extLst>
              <a:ext uri="{FF2B5EF4-FFF2-40B4-BE49-F238E27FC236}">
                <a16:creationId xmlns:a16="http://schemas.microsoft.com/office/drawing/2014/main" id="{A102FE43-9451-4DF2-8592-986800494709}"/>
              </a:ext>
            </a:extLst>
          </p:cNvPr>
          <p:cNvSpPr/>
          <p:nvPr/>
        </p:nvSpPr>
        <p:spPr>
          <a:xfrm>
            <a:off x="1464380" y="3422185"/>
            <a:ext cx="222494" cy="3960014"/>
          </a:xfrm>
          <a:custGeom>
            <a:avLst/>
            <a:gdLst/>
            <a:ahLst/>
            <a:cxnLst/>
            <a:rect l="0" t="0" r="0" b="0"/>
            <a:pathLst>
              <a:path>
                <a:moveTo>
                  <a:pt x="0" y="0"/>
                </a:moveTo>
                <a:lnTo>
                  <a:pt x="0" y="3960014"/>
                </a:lnTo>
                <a:lnTo>
                  <a:pt x="222494" y="3960014"/>
                </a:lnTo>
              </a:path>
            </a:pathLst>
          </a:custGeom>
          <a:noFill/>
          <a:ln w="76200">
            <a:solidFill>
              <a:srgbClr val="00B0F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5" name="Straight Connector 4">
            <a:extLst>
              <a:ext uri="{FF2B5EF4-FFF2-40B4-BE49-F238E27FC236}">
                <a16:creationId xmlns:a16="http://schemas.microsoft.com/office/drawing/2014/main" id="{F531895A-EDB3-45A3-A5DC-E840B6188426}"/>
              </a:ext>
            </a:extLst>
          </p:cNvPr>
          <p:cNvSpPr/>
          <p:nvPr/>
        </p:nvSpPr>
        <p:spPr>
          <a:xfrm>
            <a:off x="1464380" y="3422185"/>
            <a:ext cx="232710" cy="2464477"/>
          </a:xfrm>
          <a:custGeom>
            <a:avLst/>
            <a:gdLst/>
            <a:ahLst/>
            <a:cxnLst/>
            <a:rect l="0" t="0" r="0" b="0"/>
            <a:pathLst>
              <a:path>
                <a:moveTo>
                  <a:pt x="0" y="0"/>
                </a:moveTo>
                <a:lnTo>
                  <a:pt x="0" y="2464477"/>
                </a:lnTo>
                <a:lnTo>
                  <a:pt x="232710" y="2464477"/>
                </a:lnTo>
              </a:path>
            </a:pathLst>
          </a:custGeom>
          <a:noFill/>
          <a:ln w="76200">
            <a:solidFill>
              <a:srgbClr val="00B0F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6" name="Straight Connector 5">
            <a:extLst>
              <a:ext uri="{FF2B5EF4-FFF2-40B4-BE49-F238E27FC236}">
                <a16:creationId xmlns:a16="http://schemas.microsoft.com/office/drawing/2014/main" id="{9609340E-D54A-4DA8-B2D0-F6C3F84BF546}"/>
              </a:ext>
            </a:extLst>
          </p:cNvPr>
          <p:cNvSpPr/>
          <p:nvPr/>
        </p:nvSpPr>
        <p:spPr>
          <a:xfrm>
            <a:off x="1464380" y="3422185"/>
            <a:ext cx="232710" cy="968939"/>
          </a:xfrm>
          <a:custGeom>
            <a:avLst/>
            <a:gdLst/>
            <a:ahLst/>
            <a:cxnLst/>
            <a:rect l="0" t="0" r="0" b="0"/>
            <a:pathLst>
              <a:path>
                <a:moveTo>
                  <a:pt x="0" y="0"/>
                </a:moveTo>
                <a:lnTo>
                  <a:pt x="0" y="968939"/>
                </a:lnTo>
                <a:lnTo>
                  <a:pt x="232710" y="968939"/>
                </a:lnTo>
              </a:path>
            </a:pathLst>
          </a:custGeom>
          <a:noFill/>
          <a:ln w="76200">
            <a:solidFill>
              <a:srgbClr val="00B0F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7" name="Group 6">
            <a:extLst>
              <a:ext uri="{FF2B5EF4-FFF2-40B4-BE49-F238E27FC236}">
                <a16:creationId xmlns:a16="http://schemas.microsoft.com/office/drawing/2014/main" id="{51BF6F48-D833-4C4F-B4DF-FE8B56342FFE}"/>
              </a:ext>
            </a:extLst>
          </p:cNvPr>
          <p:cNvGrpSpPr/>
          <p:nvPr/>
        </p:nvGrpSpPr>
        <p:grpSpPr>
          <a:xfrm>
            <a:off x="1135743" y="2368989"/>
            <a:ext cx="3286369" cy="1053195"/>
            <a:chOff x="14138981" y="2994364"/>
            <a:chExt cx="3286369" cy="1053195"/>
          </a:xfrm>
          <a:scene3d>
            <a:camera prst="orthographicFront"/>
            <a:lightRig rig="flat" dir="t"/>
          </a:scene3d>
        </p:grpSpPr>
        <p:sp>
          <p:nvSpPr>
            <p:cNvPr id="17" name="Rectangle 16">
              <a:extLst>
                <a:ext uri="{FF2B5EF4-FFF2-40B4-BE49-F238E27FC236}">
                  <a16:creationId xmlns:a16="http://schemas.microsoft.com/office/drawing/2014/main" id="{E0350D2F-A9F3-42A6-9973-DA7545417937}"/>
                </a:ext>
              </a:extLst>
            </p:cNvPr>
            <p:cNvSpPr/>
            <p:nvPr/>
          </p:nvSpPr>
          <p:spPr>
            <a:xfrm>
              <a:off x="14138981" y="2994364"/>
              <a:ext cx="3286369" cy="1053195"/>
            </a:xfrm>
            <a:prstGeom prst="rect">
              <a:avLst/>
            </a:prstGeom>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0A525F7F-87B0-4264-884C-44F9DB85729A}"/>
                </a:ext>
              </a:extLst>
            </p:cNvPr>
            <p:cNvSpPr txBox="1"/>
            <p:nvPr/>
          </p:nvSpPr>
          <p:spPr>
            <a:xfrm>
              <a:off x="14138981"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b="1" kern="1200" dirty="0">
                  <a:solidFill>
                    <a:srgbClr val="00B0F0"/>
                  </a:solidFill>
                </a:rPr>
                <a:t>Returns to shareholders</a:t>
              </a:r>
            </a:p>
          </p:txBody>
        </p:sp>
      </p:grpSp>
      <p:grpSp>
        <p:nvGrpSpPr>
          <p:cNvPr id="8" name="Group 7">
            <a:extLst>
              <a:ext uri="{FF2B5EF4-FFF2-40B4-BE49-F238E27FC236}">
                <a16:creationId xmlns:a16="http://schemas.microsoft.com/office/drawing/2014/main" id="{1FB27DD8-A2CE-4FD5-A5E6-A28DB7F56E0E}"/>
              </a:ext>
            </a:extLst>
          </p:cNvPr>
          <p:cNvGrpSpPr/>
          <p:nvPr/>
        </p:nvGrpSpPr>
        <p:grpSpPr>
          <a:xfrm>
            <a:off x="1697091" y="3864527"/>
            <a:ext cx="3286369" cy="1053195"/>
            <a:chOff x="14700329" y="4489902"/>
            <a:chExt cx="3286369" cy="1053195"/>
          </a:xfrm>
          <a:solidFill>
            <a:schemeClr val="bg1"/>
          </a:solidFill>
          <a:scene3d>
            <a:camera prst="orthographicFront"/>
            <a:lightRig rig="flat" dir="t"/>
          </a:scene3d>
        </p:grpSpPr>
        <p:sp>
          <p:nvSpPr>
            <p:cNvPr id="15" name="Rectangle 14">
              <a:extLst>
                <a:ext uri="{FF2B5EF4-FFF2-40B4-BE49-F238E27FC236}">
                  <a16:creationId xmlns:a16="http://schemas.microsoft.com/office/drawing/2014/main" id="{12EFBE47-81E2-4F82-8C0C-2498815EE6F6}"/>
                </a:ext>
              </a:extLst>
            </p:cNvPr>
            <p:cNvSpPr/>
            <p:nvPr/>
          </p:nvSpPr>
          <p:spPr>
            <a:xfrm>
              <a:off x="14700329" y="4489902"/>
              <a:ext cx="3286369" cy="1053195"/>
            </a:xfrm>
            <a:prstGeom prst="rect">
              <a:avLst/>
            </a:prstGeom>
            <a:grpFill/>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6" name="TextBox 15">
              <a:extLst>
                <a:ext uri="{FF2B5EF4-FFF2-40B4-BE49-F238E27FC236}">
                  <a16:creationId xmlns:a16="http://schemas.microsoft.com/office/drawing/2014/main" id="{F297373B-A27D-41CC-B992-E8079A1B97D5}"/>
                </a:ext>
              </a:extLst>
            </p:cNvPr>
            <p:cNvSpPr txBox="1"/>
            <p:nvPr/>
          </p:nvSpPr>
          <p:spPr>
            <a:xfrm>
              <a:off x="14700329" y="4489902"/>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Return on ordinary shareholders’ equity</a:t>
              </a:r>
            </a:p>
          </p:txBody>
        </p:sp>
      </p:grpSp>
      <p:grpSp>
        <p:nvGrpSpPr>
          <p:cNvPr id="9" name="Group 8">
            <a:extLst>
              <a:ext uri="{FF2B5EF4-FFF2-40B4-BE49-F238E27FC236}">
                <a16:creationId xmlns:a16="http://schemas.microsoft.com/office/drawing/2014/main" id="{05443E36-3597-433F-BDEC-3F2F3599FDCC}"/>
              </a:ext>
            </a:extLst>
          </p:cNvPr>
          <p:cNvGrpSpPr/>
          <p:nvPr/>
        </p:nvGrpSpPr>
        <p:grpSpPr>
          <a:xfrm>
            <a:off x="1697091" y="5360064"/>
            <a:ext cx="3286369" cy="1053195"/>
            <a:chOff x="14700329" y="5985439"/>
            <a:chExt cx="3286369" cy="1053195"/>
          </a:xfrm>
          <a:solidFill>
            <a:srgbClr val="00B0F0"/>
          </a:solidFill>
          <a:scene3d>
            <a:camera prst="orthographicFront"/>
            <a:lightRig rig="flat" dir="t"/>
          </a:scene3d>
        </p:grpSpPr>
        <p:sp>
          <p:nvSpPr>
            <p:cNvPr id="13" name="Rectangle 12">
              <a:extLst>
                <a:ext uri="{FF2B5EF4-FFF2-40B4-BE49-F238E27FC236}">
                  <a16:creationId xmlns:a16="http://schemas.microsoft.com/office/drawing/2014/main" id="{F40F9529-3B3A-4D5F-B553-5184E260022B}"/>
                </a:ext>
              </a:extLst>
            </p:cNvPr>
            <p:cNvSpPr/>
            <p:nvPr/>
          </p:nvSpPr>
          <p:spPr>
            <a:xfrm>
              <a:off x="14700329" y="5985439"/>
              <a:ext cx="3286369" cy="1053195"/>
            </a:xfrm>
            <a:prstGeom prst="rect">
              <a:avLst/>
            </a:prstGeom>
            <a:grpFill/>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372C50A3-B5EB-44AD-B132-6F85B6625EBA}"/>
                </a:ext>
              </a:extLst>
            </p:cNvPr>
            <p:cNvSpPr txBox="1"/>
            <p:nvPr/>
          </p:nvSpPr>
          <p:spPr>
            <a:xfrm>
              <a:off x="14700329" y="5985439"/>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Earnings per share (EPS)</a:t>
              </a:r>
            </a:p>
          </p:txBody>
        </p:sp>
      </p:grpSp>
      <p:grpSp>
        <p:nvGrpSpPr>
          <p:cNvPr id="10" name="Group 9">
            <a:extLst>
              <a:ext uri="{FF2B5EF4-FFF2-40B4-BE49-F238E27FC236}">
                <a16:creationId xmlns:a16="http://schemas.microsoft.com/office/drawing/2014/main" id="{01196CC5-18CC-4AA3-91F6-5837B81A840A}"/>
              </a:ext>
            </a:extLst>
          </p:cNvPr>
          <p:cNvGrpSpPr/>
          <p:nvPr/>
        </p:nvGrpSpPr>
        <p:grpSpPr>
          <a:xfrm>
            <a:off x="1686875" y="6855602"/>
            <a:ext cx="3282704" cy="1053195"/>
            <a:chOff x="14690113" y="7480977"/>
            <a:chExt cx="3282704" cy="1053195"/>
          </a:xfrm>
          <a:scene3d>
            <a:camera prst="orthographicFront"/>
            <a:lightRig rig="flat" dir="t"/>
          </a:scene3d>
        </p:grpSpPr>
        <p:sp>
          <p:nvSpPr>
            <p:cNvPr id="11" name="Rectangle 10">
              <a:extLst>
                <a:ext uri="{FF2B5EF4-FFF2-40B4-BE49-F238E27FC236}">
                  <a16:creationId xmlns:a16="http://schemas.microsoft.com/office/drawing/2014/main" id="{F89D4E9A-8E75-4057-9529-28B6503D79B2}"/>
                </a:ext>
              </a:extLst>
            </p:cNvPr>
            <p:cNvSpPr/>
            <p:nvPr/>
          </p:nvSpPr>
          <p:spPr>
            <a:xfrm>
              <a:off x="14690113" y="7480977"/>
              <a:ext cx="3282704" cy="1053195"/>
            </a:xfrm>
            <a:prstGeom prst="rect">
              <a:avLst/>
            </a:prstGeom>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2" name="TextBox 11">
              <a:extLst>
                <a:ext uri="{FF2B5EF4-FFF2-40B4-BE49-F238E27FC236}">
                  <a16:creationId xmlns:a16="http://schemas.microsoft.com/office/drawing/2014/main" id="{C9EC8F04-9CE5-4433-92D4-7DF306BD47E4}"/>
                </a:ext>
              </a:extLst>
            </p:cNvPr>
            <p:cNvSpPr txBox="1"/>
            <p:nvPr/>
          </p:nvSpPr>
          <p:spPr>
            <a:xfrm>
              <a:off x="14690113" y="7480977"/>
              <a:ext cx="3282704"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Price-earnings (P-E) ratio</a:t>
              </a:r>
            </a:p>
          </p:txBody>
        </p:sp>
      </p:grpSp>
      <p:sp>
        <p:nvSpPr>
          <p:cNvPr id="19" name="Rectangle: Rounded Corners 18">
            <a:extLst>
              <a:ext uri="{FF2B5EF4-FFF2-40B4-BE49-F238E27FC236}">
                <a16:creationId xmlns:a16="http://schemas.microsoft.com/office/drawing/2014/main" id="{63A4BD44-975A-4867-BEAB-F9798459D0E4}"/>
              </a:ext>
            </a:extLst>
          </p:cNvPr>
          <p:cNvSpPr/>
          <p:nvPr/>
        </p:nvSpPr>
        <p:spPr>
          <a:xfrm>
            <a:off x="5396248" y="2330380"/>
            <a:ext cx="17990801" cy="9865914"/>
          </a:xfrm>
          <a:prstGeom prst="roundRect">
            <a:avLst>
              <a:gd name="adj" fmla="val 3719"/>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2"/>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4D5EA7A0-D56E-470D-B232-1E370D73255B}"/>
                  </a:ext>
                </a:extLst>
              </p:cNvPr>
              <p:cNvSpPr/>
              <p:nvPr/>
            </p:nvSpPr>
            <p:spPr>
              <a:xfrm>
                <a:off x="8783800" y="2805072"/>
                <a:ext cx="13872899" cy="1365492"/>
              </a:xfrm>
              <a:prstGeom prst="roundRect">
                <a:avLst>
                  <a:gd name="adj" fmla="val 7937"/>
                </a:avLst>
              </a:prstGeom>
              <a:solidFill>
                <a:schemeClr val="bg1"/>
              </a:solidFill>
              <a:ln w="762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m>
                        <m:mPr>
                          <m:mcs>
                            <m:mc>
                              <m:mcPr>
                                <m:count m:val="1"/>
                                <m:mcJc m:val="center"/>
                              </m:mcPr>
                            </m:mc>
                          </m:mcs>
                          <m:ctrlPr>
                            <a:rPr lang="en-US" sz="3600" i="1" smtClean="0">
                              <a:solidFill>
                                <a:schemeClr val="tx2"/>
                              </a:solidFill>
                              <a:latin typeface="Cambria Math" panose="02040503050406030204" pitchFamily="18" charset="0"/>
                            </a:rPr>
                          </m:ctrlPr>
                        </m:mPr>
                        <m:mr>
                          <m:e>
                            <m:r>
                              <m:rPr>
                                <m:sty m:val="p"/>
                              </m:rPr>
                              <a:rPr lang="en-US" i="1" dirty="0">
                                <a:solidFill>
                                  <a:schemeClr val="tx2"/>
                                </a:solidFill>
                                <a:latin typeface="Cambria Math" panose="02040503050406030204" pitchFamily="18" charset="0"/>
                              </a:rPr>
                              <m:t>Earnings</m:t>
                            </m:r>
                            <m:r>
                              <a:rPr lang="en-US" i="1" dirty="0">
                                <a:solidFill>
                                  <a:schemeClr val="tx2"/>
                                </a:solidFill>
                                <a:latin typeface="Cambria Math" panose="02040503050406030204" pitchFamily="18" charset="0"/>
                              </a:rPr>
                              <m:t> </m:t>
                            </m:r>
                          </m:e>
                        </m:mr>
                        <m:mr>
                          <m:e>
                            <m:r>
                              <m:rPr>
                                <m:sty m:val="p"/>
                              </m:rPr>
                              <a:rPr lang="en-US" i="1" dirty="0">
                                <a:solidFill>
                                  <a:schemeClr val="tx2"/>
                                </a:solidFill>
                                <a:latin typeface="Cambria Math" panose="02040503050406030204" pitchFamily="18" charset="0"/>
                              </a:rPr>
                              <m:t>per</m:t>
                            </m:r>
                            <m:r>
                              <a:rPr lang="en-US" i="1" dirty="0">
                                <a:solidFill>
                                  <a:schemeClr val="tx2"/>
                                </a:solidFill>
                                <a:latin typeface="Cambria Math" panose="02040503050406030204" pitchFamily="18" charset="0"/>
                              </a:rPr>
                              <m:t> </m:t>
                            </m:r>
                            <m:r>
                              <m:rPr>
                                <m:sty m:val="p"/>
                              </m:rPr>
                              <a:rPr lang="en-US" i="1" dirty="0">
                                <a:solidFill>
                                  <a:schemeClr val="tx2"/>
                                </a:solidFill>
                                <a:latin typeface="Cambria Math" panose="02040503050406030204" pitchFamily="18" charset="0"/>
                              </a:rPr>
                              <m:t>Share</m:t>
                            </m:r>
                          </m:e>
                        </m:mr>
                      </m:m>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i="1">
                              <a:solidFill>
                                <a:schemeClr val="tx2"/>
                              </a:solidFill>
                              <a:latin typeface="Cambria Math" panose="02040503050406030204" pitchFamily="18" charset="0"/>
                            </a:rPr>
                            <m:t>Net</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Income</m:t>
                          </m:r>
                          <m:r>
                            <a:rPr lang="en-US" i="1">
                              <a:solidFill>
                                <a:schemeClr val="tx2"/>
                              </a:solidFill>
                              <a:latin typeface="Cambria Math" panose="02040503050406030204" pitchFamily="18" charset="0"/>
                            </a:rPr>
                            <m:t> − </m:t>
                          </m:r>
                          <m:r>
                            <m:rPr>
                              <m:sty m:val="p"/>
                            </m:rPr>
                            <a:rPr lang="en-US" i="1">
                              <a:solidFill>
                                <a:schemeClr val="tx2"/>
                              </a:solidFill>
                              <a:latin typeface="Cambria Math" panose="02040503050406030204" pitchFamily="18" charset="0"/>
                            </a:rPr>
                            <m:t>Preference</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Dividends</m:t>
                          </m:r>
                        </m:num>
                        <m:den>
                          <m:r>
                            <m:rPr>
                              <m:sty m:val="p"/>
                            </m:rPr>
                            <a:rPr lang="en-US" i="1">
                              <a:solidFill>
                                <a:schemeClr val="tx2"/>
                              </a:solidFill>
                              <a:latin typeface="Cambria Math" panose="02040503050406030204" pitchFamily="18" charset="0"/>
                            </a:rPr>
                            <m:t>Weighted</m:t>
                          </m:r>
                          <m:r>
                            <a:rPr lang="en-US" i="1">
                              <a:solidFill>
                                <a:schemeClr val="tx2"/>
                              </a:solidFill>
                              <a:latin typeface="Cambria Math" panose="02040503050406030204" pitchFamily="18" charset="0"/>
                            </a:rPr>
                            <m:t>−</m:t>
                          </m:r>
                          <m:r>
                            <m:rPr>
                              <m:sty m:val="p"/>
                            </m:rPr>
                            <a:rPr lang="en-US" i="1">
                              <a:solidFill>
                                <a:schemeClr val="tx2"/>
                              </a:solidFill>
                              <a:latin typeface="Cambria Math" panose="02040503050406030204" pitchFamily="18" charset="0"/>
                            </a:rPr>
                            <m:t>Average</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Ordinary</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Shares</m:t>
                          </m:r>
                          <m:r>
                            <a:rPr lang="en-US" i="1">
                              <a:solidFill>
                                <a:schemeClr val="tx2"/>
                              </a:solidFill>
                              <a:latin typeface="Cambria Math" panose="02040503050406030204" pitchFamily="18" charset="0"/>
                            </a:rPr>
                            <m:t> </m:t>
                          </m:r>
                          <m:r>
                            <m:rPr>
                              <m:sty m:val="p"/>
                            </m:rPr>
                            <a:rPr lang="en-US" i="1">
                              <a:solidFill>
                                <a:schemeClr val="tx2"/>
                              </a:solidFill>
                              <a:latin typeface="Cambria Math" panose="02040503050406030204" pitchFamily="18" charset="0"/>
                            </a:rPr>
                            <m:t>Outstanding</m:t>
                          </m:r>
                        </m:den>
                      </m:f>
                    </m:oMath>
                  </m:oMathPara>
                </a14:m>
                <a:endParaRPr lang="en-US" sz="4400" dirty="0">
                  <a:solidFill>
                    <a:schemeClr val="tx2"/>
                  </a:solidFill>
                </a:endParaRPr>
              </a:p>
            </p:txBody>
          </p:sp>
        </mc:Choice>
        <mc:Fallback xmlns="">
          <p:sp>
            <p:nvSpPr>
              <p:cNvPr id="20" name="Rectangle: Rounded Corners 19">
                <a:extLst>
                  <a:ext uri="{FF2B5EF4-FFF2-40B4-BE49-F238E27FC236}">
                    <a16:creationId xmlns:a16="http://schemas.microsoft.com/office/drawing/2014/main" id="{4D5EA7A0-D56E-470D-B232-1E370D73255B}"/>
                  </a:ext>
                </a:extLst>
              </p:cNvPr>
              <p:cNvSpPr>
                <a:spLocks noRot="1" noChangeAspect="1" noMove="1" noResize="1" noEditPoints="1" noAdjustHandles="1" noChangeArrowheads="1" noChangeShapeType="1" noTextEdit="1"/>
              </p:cNvSpPr>
              <p:nvPr/>
            </p:nvSpPr>
            <p:spPr>
              <a:xfrm>
                <a:off x="8783800" y="2805072"/>
                <a:ext cx="13872899" cy="1365492"/>
              </a:xfrm>
              <a:prstGeom prst="roundRect">
                <a:avLst>
                  <a:gd name="adj" fmla="val 7937"/>
                </a:avLst>
              </a:prstGeom>
              <a:blipFill>
                <a:blip r:embed="rId3"/>
                <a:stretch>
                  <a:fillRect/>
                </a:stretch>
              </a:blipFill>
              <a:ln w="76200">
                <a:solidFill>
                  <a:srgbClr val="00B0F0"/>
                </a:solidFill>
                <a:prstDash val="sysDot"/>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4CF07059-22C4-4548-98C3-283A43E3E31D}"/>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22" name="TextBox 21">
            <a:extLst>
              <a:ext uri="{FF2B5EF4-FFF2-40B4-BE49-F238E27FC236}">
                <a16:creationId xmlns:a16="http://schemas.microsoft.com/office/drawing/2014/main" id="{842C3B82-A217-4EF9-A165-05CFFE1DB6E2}"/>
              </a:ext>
            </a:extLst>
          </p:cNvPr>
          <p:cNvSpPr txBox="1"/>
          <p:nvPr/>
        </p:nvSpPr>
        <p:spPr>
          <a:xfrm>
            <a:off x="5931794" y="6510199"/>
            <a:ext cx="2430887" cy="646331"/>
          </a:xfrm>
          <a:prstGeom prst="rect">
            <a:avLst/>
          </a:prstGeom>
          <a:noFill/>
        </p:spPr>
        <p:txBody>
          <a:bodyPr wrap="square">
            <a:spAutoFit/>
          </a:bodyPr>
          <a:lstStyle/>
          <a:p>
            <a:r>
              <a:rPr lang="en-US" b="1" dirty="0">
                <a:solidFill>
                  <a:schemeClr val="accent2"/>
                </a:solidFill>
              </a:rPr>
              <a:t>Calculation</a:t>
            </a:r>
          </a:p>
        </p:txBody>
      </p:sp>
      <p:sp>
        <p:nvSpPr>
          <p:cNvPr id="23" name="TextBox 22">
            <a:extLst>
              <a:ext uri="{FF2B5EF4-FFF2-40B4-BE49-F238E27FC236}">
                <a16:creationId xmlns:a16="http://schemas.microsoft.com/office/drawing/2014/main" id="{5BAB5328-C566-473D-8D5A-969C318DC829}"/>
              </a:ext>
            </a:extLst>
          </p:cNvPr>
          <p:cNvSpPr txBox="1"/>
          <p:nvPr/>
        </p:nvSpPr>
        <p:spPr>
          <a:xfrm>
            <a:off x="5931794" y="9896752"/>
            <a:ext cx="2430887" cy="646331"/>
          </a:xfrm>
          <a:prstGeom prst="rect">
            <a:avLst/>
          </a:prstGeom>
          <a:noFill/>
        </p:spPr>
        <p:txBody>
          <a:bodyPr wrap="square">
            <a:spAutoFit/>
          </a:bodyPr>
          <a:lstStyle/>
          <a:p>
            <a:r>
              <a:rPr lang="en-US" b="1" dirty="0">
                <a:solidFill>
                  <a:schemeClr val="accent2"/>
                </a:solidFill>
              </a:rPr>
              <a:t>Conclusion</a:t>
            </a:r>
          </a:p>
        </p:txBody>
      </p:sp>
      <p:sp>
        <p:nvSpPr>
          <p:cNvPr id="24" name="Rectangle: Rounded Corners 23">
            <a:extLst>
              <a:ext uri="{FF2B5EF4-FFF2-40B4-BE49-F238E27FC236}">
                <a16:creationId xmlns:a16="http://schemas.microsoft.com/office/drawing/2014/main" id="{05AC0E15-FE15-4557-9B4A-CF6B499187F7}"/>
              </a:ext>
            </a:extLst>
          </p:cNvPr>
          <p:cNvSpPr/>
          <p:nvPr/>
        </p:nvSpPr>
        <p:spPr>
          <a:xfrm>
            <a:off x="8658896" y="9764021"/>
            <a:ext cx="14632903" cy="2339637"/>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is a measure of the net income earned on each ordinary share. Note that no industry or specific competitive data are presented. Such comparisons are not meaningful because of the wide variations in the number of shares outstanding among companies. The only meaningful EPS comparison is an intracompany trend comparison</a:t>
            </a:r>
          </a:p>
        </p:txBody>
      </p:sp>
      <p:pic>
        <p:nvPicPr>
          <p:cNvPr id="29" name="Picture 28">
            <a:extLst>
              <a:ext uri="{FF2B5EF4-FFF2-40B4-BE49-F238E27FC236}">
                <a16:creationId xmlns:a16="http://schemas.microsoft.com/office/drawing/2014/main" id="{DF76B6A0-61C8-4BF8-84F5-048F1BD22D77}"/>
              </a:ext>
            </a:extLst>
          </p:cNvPr>
          <p:cNvPicPr>
            <a:picLocks noChangeAspect="1"/>
          </p:cNvPicPr>
          <p:nvPr/>
        </p:nvPicPr>
        <p:blipFill>
          <a:blip r:embed="rId4"/>
          <a:stretch>
            <a:fillRect/>
          </a:stretch>
        </p:blipFill>
        <p:spPr>
          <a:xfrm>
            <a:off x="9336816" y="6510199"/>
            <a:ext cx="12609755" cy="3421009"/>
          </a:xfrm>
          <a:prstGeom prst="rect">
            <a:avLst/>
          </a:prstGeom>
        </p:spPr>
      </p:pic>
      <p:sp>
        <p:nvSpPr>
          <p:cNvPr id="25" name="Rectangle: Rounded Corners 24">
            <a:extLst>
              <a:ext uri="{FF2B5EF4-FFF2-40B4-BE49-F238E27FC236}">
                <a16:creationId xmlns:a16="http://schemas.microsoft.com/office/drawing/2014/main" id="{4A44C39B-CA23-4411-840D-A38AFA73934D}"/>
              </a:ext>
            </a:extLst>
          </p:cNvPr>
          <p:cNvSpPr/>
          <p:nvPr/>
        </p:nvSpPr>
        <p:spPr>
          <a:xfrm>
            <a:off x="8658897" y="4353645"/>
            <a:ext cx="13997802" cy="1973473"/>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To calculate the weighted average of outstanding shares, take the number of outstanding shares and multiply the portion of the reporting period those shares covered; do this for each portion and then add the totals together</a:t>
            </a:r>
          </a:p>
          <a:p>
            <a:pPr lvl="0"/>
            <a:r>
              <a:rPr lang="en-US" sz="3200" dirty="0">
                <a:solidFill>
                  <a:schemeClr val="tx2"/>
                </a:solidFill>
              </a:rPr>
              <a:t>*For simplicity, we only take the average between the beginning and ending shares</a:t>
            </a:r>
          </a:p>
        </p:txBody>
      </p:sp>
      <p:sp>
        <p:nvSpPr>
          <p:cNvPr id="3" name="Footer Placeholder 2">
            <a:extLst>
              <a:ext uri="{FF2B5EF4-FFF2-40B4-BE49-F238E27FC236}">
                <a16:creationId xmlns:a16="http://schemas.microsoft.com/office/drawing/2014/main" id="{B0460577-25E3-41CB-8961-A9ADD7F59764}"/>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26" name="Slide Number Placeholder 25">
            <a:extLst>
              <a:ext uri="{FF2B5EF4-FFF2-40B4-BE49-F238E27FC236}">
                <a16:creationId xmlns:a16="http://schemas.microsoft.com/office/drawing/2014/main" id="{C272D475-8A55-4485-A8A2-F0177838B0C8}"/>
              </a:ext>
            </a:extLst>
          </p:cNvPr>
          <p:cNvSpPr>
            <a:spLocks noGrp="1"/>
          </p:cNvSpPr>
          <p:nvPr>
            <p:ph type="sldNum" sz="quarter" idx="12"/>
          </p:nvPr>
        </p:nvSpPr>
        <p:spPr/>
        <p:txBody>
          <a:bodyPr/>
          <a:lstStyle/>
          <a:p>
            <a:fld id="{EBE3AD81-3AD4-9C46-856E-C08CF1183C60}" type="slidenum">
              <a:rPr lang="en-US" smtClean="0"/>
              <a:pPr/>
              <a:t>31</a:t>
            </a:fld>
            <a:endParaRPr lang="en-US" dirty="0"/>
          </a:p>
        </p:txBody>
      </p:sp>
    </p:spTree>
    <p:extLst>
      <p:ext uri="{BB962C8B-B14F-4D97-AF65-F5344CB8AC3E}">
        <p14:creationId xmlns:p14="http://schemas.microsoft.com/office/powerpoint/2010/main" val="1758598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E0E8E-3EC9-4C7B-A45D-EBE674414FEF}"/>
              </a:ext>
            </a:extLst>
          </p:cNvPr>
          <p:cNvSpPr>
            <a:spLocks noGrp="1"/>
          </p:cNvSpPr>
          <p:nvPr>
            <p:ph type="title"/>
          </p:nvPr>
        </p:nvSpPr>
        <p:spPr/>
        <p:txBody>
          <a:bodyPr>
            <a:noAutofit/>
          </a:bodyPr>
          <a:lstStyle/>
          <a:p>
            <a:r>
              <a:rPr lang="en-US" sz="6000" dirty="0"/>
              <a:t>Profitability Ratios - Price-earnings (P-E) ratio</a:t>
            </a:r>
          </a:p>
        </p:txBody>
      </p:sp>
      <p:sp>
        <p:nvSpPr>
          <p:cNvPr id="4" name="Straight Connector 3">
            <a:extLst>
              <a:ext uri="{FF2B5EF4-FFF2-40B4-BE49-F238E27FC236}">
                <a16:creationId xmlns:a16="http://schemas.microsoft.com/office/drawing/2014/main" id="{A102FE43-9451-4DF2-8592-986800494709}"/>
              </a:ext>
            </a:extLst>
          </p:cNvPr>
          <p:cNvSpPr/>
          <p:nvPr/>
        </p:nvSpPr>
        <p:spPr>
          <a:xfrm>
            <a:off x="1464380" y="3422185"/>
            <a:ext cx="222494" cy="3960014"/>
          </a:xfrm>
          <a:custGeom>
            <a:avLst/>
            <a:gdLst/>
            <a:ahLst/>
            <a:cxnLst/>
            <a:rect l="0" t="0" r="0" b="0"/>
            <a:pathLst>
              <a:path>
                <a:moveTo>
                  <a:pt x="0" y="0"/>
                </a:moveTo>
                <a:lnTo>
                  <a:pt x="0" y="3960014"/>
                </a:lnTo>
                <a:lnTo>
                  <a:pt x="222494" y="3960014"/>
                </a:lnTo>
              </a:path>
            </a:pathLst>
          </a:custGeom>
          <a:noFill/>
          <a:ln w="76200">
            <a:solidFill>
              <a:srgbClr val="00B0F0"/>
            </a:solidFill>
          </a:ln>
        </p:spPr>
        <p:style>
          <a:lnRef idx="2">
            <a:scrgbClr r="0" g="0" b="0"/>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5" name="Straight Connector 4">
            <a:extLst>
              <a:ext uri="{FF2B5EF4-FFF2-40B4-BE49-F238E27FC236}">
                <a16:creationId xmlns:a16="http://schemas.microsoft.com/office/drawing/2014/main" id="{F531895A-EDB3-45A3-A5DC-E840B6188426}"/>
              </a:ext>
            </a:extLst>
          </p:cNvPr>
          <p:cNvSpPr/>
          <p:nvPr/>
        </p:nvSpPr>
        <p:spPr>
          <a:xfrm>
            <a:off x="1464380" y="3422185"/>
            <a:ext cx="232710" cy="2464477"/>
          </a:xfrm>
          <a:custGeom>
            <a:avLst/>
            <a:gdLst/>
            <a:ahLst/>
            <a:cxnLst/>
            <a:rect l="0" t="0" r="0" b="0"/>
            <a:pathLst>
              <a:path>
                <a:moveTo>
                  <a:pt x="0" y="0"/>
                </a:moveTo>
                <a:lnTo>
                  <a:pt x="0" y="2464477"/>
                </a:lnTo>
                <a:lnTo>
                  <a:pt x="232710" y="2464477"/>
                </a:lnTo>
              </a:path>
            </a:pathLst>
          </a:custGeom>
          <a:noFill/>
          <a:ln w="76200">
            <a:solidFill>
              <a:srgbClr val="00B0F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sp>
        <p:nvSpPr>
          <p:cNvPr id="6" name="Straight Connector 5">
            <a:extLst>
              <a:ext uri="{FF2B5EF4-FFF2-40B4-BE49-F238E27FC236}">
                <a16:creationId xmlns:a16="http://schemas.microsoft.com/office/drawing/2014/main" id="{9609340E-D54A-4DA8-B2D0-F6C3F84BF546}"/>
              </a:ext>
            </a:extLst>
          </p:cNvPr>
          <p:cNvSpPr/>
          <p:nvPr/>
        </p:nvSpPr>
        <p:spPr>
          <a:xfrm>
            <a:off x="1464380" y="3422185"/>
            <a:ext cx="232710" cy="968939"/>
          </a:xfrm>
          <a:custGeom>
            <a:avLst/>
            <a:gdLst/>
            <a:ahLst/>
            <a:cxnLst/>
            <a:rect l="0" t="0" r="0" b="0"/>
            <a:pathLst>
              <a:path>
                <a:moveTo>
                  <a:pt x="0" y="0"/>
                </a:moveTo>
                <a:lnTo>
                  <a:pt x="0" y="968939"/>
                </a:lnTo>
                <a:lnTo>
                  <a:pt x="232710" y="968939"/>
                </a:lnTo>
              </a:path>
            </a:pathLst>
          </a:custGeom>
          <a:noFill/>
          <a:ln w="76200">
            <a:solidFill>
              <a:srgbClr val="00B0F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7" name="Group 6">
            <a:extLst>
              <a:ext uri="{FF2B5EF4-FFF2-40B4-BE49-F238E27FC236}">
                <a16:creationId xmlns:a16="http://schemas.microsoft.com/office/drawing/2014/main" id="{51BF6F48-D833-4C4F-B4DF-FE8B56342FFE}"/>
              </a:ext>
            </a:extLst>
          </p:cNvPr>
          <p:cNvGrpSpPr/>
          <p:nvPr/>
        </p:nvGrpSpPr>
        <p:grpSpPr>
          <a:xfrm>
            <a:off x="1135743" y="2368989"/>
            <a:ext cx="3286369" cy="1053195"/>
            <a:chOff x="14138981" y="2994364"/>
            <a:chExt cx="3286369" cy="1053195"/>
          </a:xfrm>
          <a:scene3d>
            <a:camera prst="orthographicFront"/>
            <a:lightRig rig="flat" dir="t"/>
          </a:scene3d>
        </p:grpSpPr>
        <p:sp>
          <p:nvSpPr>
            <p:cNvPr id="17" name="Rectangle 16">
              <a:extLst>
                <a:ext uri="{FF2B5EF4-FFF2-40B4-BE49-F238E27FC236}">
                  <a16:creationId xmlns:a16="http://schemas.microsoft.com/office/drawing/2014/main" id="{E0350D2F-A9F3-42A6-9973-DA7545417937}"/>
                </a:ext>
              </a:extLst>
            </p:cNvPr>
            <p:cNvSpPr/>
            <p:nvPr/>
          </p:nvSpPr>
          <p:spPr>
            <a:xfrm>
              <a:off x="14138981" y="2994364"/>
              <a:ext cx="3286369" cy="1053195"/>
            </a:xfrm>
            <a:prstGeom prst="rect">
              <a:avLst/>
            </a:prstGeom>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0A525F7F-87B0-4264-884C-44F9DB85729A}"/>
                </a:ext>
              </a:extLst>
            </p:cNvPr>
            <p:cNvSpPr txBox="1"/>
            <p:nvPr/>
          </p:nvSpPr>
          <p:spPr>
            <a:xfrm>
              <a:off x="14138981"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b="1" kern="1200" dirty="0">
                  <a:solidFill>
                    <a:srgbClr val="00B0F0"/>
                  </a:solidFill>
                </a:rPr>
                <a:t>Returns to shareholders</a:t>
              </a:r>
            </a:p>
          </p:txBody>
        </p:sp>
      </p:grpSp>
      <p:grpSp>
        <p:nvGrpSpPr>
          <p:cNvPr id="8" name="Group 7">
            <a:extLst>
              <a:ext uri="{FF2B5EF4-FFF2-40B4-BE49-F238E27FC236}">
                <a16:creationId xmlns:a16="http://schemas.microsoft.com/office/drawing/2014/main" id="{1FB27DD8-A2CE-4FD5-A5E6-A28DB7F56E0E}"/>
              </a:ext>
            </a:extLst>
          </p:cNvPr>
          <p:cNvGrpSpPr/>
          <p:nvPr/>
        </p:nvGrpSpPr>
        <p:grpSpPr>
          <a:xfrm>
            <a:off x="1697091" y="3864527"/>
            <a:ext cx="3286369" cy="1053195"/>
            <a:chOff x="14700329" y="4489902"/>
            <a:chExt cx="3286369" cy="1053195"/>
          </a:xfrm>
          <a:solidFill>
            <a:schemeClr val="bg1"/>
          </a:solidFill>
          <a:scene3d>
            <a:camera prst="orthographicFront"/>
            <a:lightRig rig="flat" dir="t"/>
          </a:scene3d>
        </p:grpSpPr>
        <p:sp>
          <p:nvSpPr>
            <p:cNvPr id="15" name="Rectangle 14">
              <a:extLst>
                <a:ext uri="{FF2B5EF4-FFF2-40B4-BE49-F238E27FC236}">
                  <a16:creationId xmlns:a16="http://schemas.microsoft.com/office/drawing/2014/main" id="{12EFBE47-81E2-4F82-8C0C-2498815EE6F6}"/>
                </a:ext>
              </a:extLst>
            </p:cNvPr>
            <p:cNvSpPr/>
            <p:nvPr/>
          </p:nvSpPr>
          <p:spPr>
            <a:xfrm>
              <a:off x="14700329" y="4489902"/>
              <a:ext cx="3286369" cy="1053195"/>
            </a:xfrm>
            <a:prstGeom prst="rect">
              <a:avLst/>
            </a:prstGeom>
            <a:grpFill/>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6" name="TextBox 15">
              <a:extLst>
                <a:ext uri="{FF2B5EF4-FFF2-40B4-BE49-F238E27FC236}">
                  <a16:creationId xmlns:a16="http://schemas.microsoft.com/office/drawing/2014/main" id="{F297373B-A27D-41CC-B992-E8079A1B97D5}"/>
                </a:ext>
              </a:extLst>
            </p:cNvPr>
            <p:cNvSpPr txBox="1"/>
            <p:nvPr/>
          </p:nvSpPr>
          <p:spPr>
            <a:xfrm>
              <a:off x="14700329" y="4489902"/>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Return on ordinary shareholders’ equity</a:t>
              </a:r>
            </a:p>
          </p:txBody>
        </p:sp>
      </p:grpSp>
      <p:grpSp>
        <p:nvGrpSpPr>
          <p:cNvPr id="9" name="Group 8">
            <a:extLst>
              <a:ext uri="{FF2B5EF4-FFF2-40B4-BE49-F238E27FC236}">
                <a16:creationId xmlns:a16="http://schemas.microsoft.com/office/drawing/2014/main" id="{05443E36-3597-433F-BDEC-3F2F3599FDCC}"/>
              </a:ext>
            </a:extLst>
          </p:cNvPr>
          <p:cNvGrpSpPr/>
          <p:nvPr/>
        </p:nvGrpSpPr>
        <p:grpSpPr>
          <a:xfrm>
            <a:off x="1697091" y="5360064"/>
            <a:ext cx="3286369" cy="1053195"/>
            <a:chOff x="14700329" y="5985439"/>
            <a:chExt cx="3286369" cy="1053195"/>
          </a:xfrm>
          <a:solidFill>
            <a:schemeClr val="bg1"/>
          </a:solidFill>
          <a:scene3d>
            <a:camera prst="orthographicFront"/>
            <a:lightRig rig="flat" dir="t"/>
          </a:scene3d>
        </p:grpSpPr>
        <p:sp>
          <p:nvSpPr>
            <p:cNvPr id="13" name="Rectangle 12">
              <a:extLst>
                <a:ext uri="{FF2B5EF4-FFF2-40B4-BE49-F238E27FC236}">
                  <a16:creationId xmlns:a16="http://schemas.microsoft.com/office/drawing/2014/main" id="{F40F9529-3B3A-4D5F-B553-5184E260022B}"/>
                </a:ext>
              </a:extLst>
            </p:cNvPr>
            <p:cNvSpPr/>
            <p:nvPr/>
          </p:nvSpPr>
          <p:spPr>
            <a:xfrm>
              <a:off x="14700329" y="5985439"/>
              <a:ext cx="3286369" cy="1053195"/>
            </a:xfrm>
            <a:prstGeom prst="rect">
              <a:avLst/>
            </a:prstGeom>
            <a:grpFill/>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372C50A3-B5EB-44AD-B132-6F85B6625EBA}"/>
                </a:ext>
              </a:extLst>
            </p:cNvPr>
            <p:cNvSpPr txBox="1"/>
            <p:nvPr/>
          </p:nvSpPr>
          <p:spPr>
            <a:xfrm>
              <a:off x="14700329" y="5985439"/>
              <a:ext cx="3286369" cy="1053195"/>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Earnings per share (EPS)</a:t>
              </a:r>
            </a:p>
          </p:txBody>
        </p:sp>
      </p:grpSp>
      <p:grpSp>
        <p:nvGrpSpPr>
          <p:cNvPr id="10" name="Group 9">
            <a:extLst>
              <a:ext uri="{FF2B5EF4-FFF2-40B4-BE49-F238E27FC236}">
                <a16:creationId xmlns:a16="http://schemas.microsoft.com/office/drawing/2014/main" id="{01196CC5-18CC-4AA3-91F6-5837B81A840A}"/>
              </a:ext>
            </a:extLst>
          </p:cNvPr>
          <p:cNvGrpSpPr/>
          <p:nvPr/>
        </p:nvGrpSpPr>
        <p:grpSpPr>
          <a:xfrm>
            <a:off x="1686875" y="6855602"/>
            <a:ext cx="3282704" cy="1053195"/>
            <a:chOff x="14690113" y="7480977"/>
            <a:chExt cx="3282704" cy="1053195"/>
          </a:xfrm>
          <a:scene3d>
            <a:camera prst="orthographicFront"/>
            <a:lightRig rig="flat" dir="t"/>
          </a:scene3d>
        </p:grpSpPr>
        <p:sp>
          <p:nvSpPr>
            <p:cNvPr id="11" name="Rectangle 10">
              <a:extLst>
                <a:ext uri="{FF2B5EF4-FFF2-40B4-BE49-F238E27FC236}">
                  <a16:creationId xmlns:a16="http://schemas.microsoft.com/office/drawing/2014/main" id="{F89D4E9A-8E75-4057-9529-28B6503D79B2}"/>
                </a:ext>
              </a:extLst>
            </p:cNvPr>
            <p:cNvSpPr/>
            <p:nvPr/>
          </p:nvSpPr>
          <p:spPr>
            <a:xfrm>
              <a:off x="14690113" y="7480977"/>
              <a:ext cx="3282704" cy="1053195"/>
            </a:xfrm>
            <a:prstGeom prst="rect">
              <a:avLst/>
            </a:prstGeom>
            <a:ln w="76200">
              <a:solidFill>
                <a:srgbClr val="00B0F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12" name="TextBox 11">
              <a:extLst>
                <a:ext uri="{FF2B5EF4-FFF2-40B4-BE49-F238E27FC236}">
                  <a16:creationId xmlns:a16="http://schemas.microsoft.com/office/drawing/2014/main" id="{C9EC8F04-9CE5-4433-92D4-7DF306BD47E4}"/>
                </a:ext>
              </a:extLst>
            </p:cNvPr>
            <p:cNvSpPr txBox="1"/>
            <p:nvPr/>
          </p:nvSpPr>
          <p:spPr>
            <a:xfrm>
              <a:off x="14690113" y="7480977"/>
              <a:ext cx="3282704" cy="1053195"/>
            </a:xfrm>
            <a:prstGeom prst="rect">
              <a:avLst/>
            </a:prstGeom>
            <a:solidFill>
              <a:srgbClr val="00B0F0"/>
            </a:solid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Price-earnings (P-E) ratio</a:t>
              </a:r>
            </a:p>
          </p:txBody>
        </p:sp>
      </p:grpSp>
      <p:sp>
        <p:nvSpPr>
          <p:cNvPr id="19" name="Rectangle: Rounded Corners 18">
            <a:extLst>
              <a:ext uri="{FF2B5EF4-FFF2-40B4-BE49-F238E27FC236}">
                <a16:creationId xmlns:a16="http://schemas.microsoft.com/office/drawing/2014/main" id="{63A4BD44-975A-4867-BEAB-F9798459D0E4}"/>
              </a:ext>
            </a:extLst>
          </p:cNvPr>
          <p:cNvSpPr/>
          <p:nvPr/>
        </p:nvSpPr>
        <p:spPr>
          <a:xfrm>
            <a:off x="5396248" y="2330380"/>
            <a:ext cx="17990801" cy="9865914"/>
          </a:xfrm>
          <a:prstGeom prst="roundRect">
            <a:avLst>
              <a:gd name="adj" fmla="val 3719"/>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2"/>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4D5EA7A0-D56E-470D-B232-1E370D73255B}"/>
                  </a:ext>
                </a:extLst>
              </p:cNvPr>
              <p:cNvSpPr/>
              <p:nvPr/>
            </p:nvSpPr>
            <p:spPr>
              <a:xfrm>
                <a:off x="8783800" y="2805072"/>
                <a:ext cx="13872899" cy="1365492"/>
              </a:xfrm>
              <a:prstGeom prst="roundRect">
                <a:avLst>
                  <a:gd name="adj" fmla="val 7937"/>
                </a:avLst>
              </a:prstGeom>
              <a:solidFill>
                <a:schemeClr val="bg1"/>
              </a:solidFill>
              <a:ln w="762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i="0">
                          <a:solidFill>
                            <a:schemeClr val="tx2"/>
                          </a:solidFill>
                          <a:latin typeface="Cambria Math" panose="02040503050406030204" pitchFamily="18" charset="0"/>
                        </a:rPr>
                        <m:t>Price</m:t>
                      </m:r>
                      <m:r>
                        <a:rPr lang="en-US" i="0">
                          <a:solidFill>
                            <a:schemeClr val="tx2"/>
                          </a:solidFill>
                          <a:latin typeface="Cambria Math" panose="02040503050406030204" pitchFamily="18" charset="0"/>
                        </a:rPr>
                        <m:t>−</m:t>
                      </m:r>
                      <m:r>
                        <m:rPr>
                          <m:sty m:val="p"/>
                        </m:rPr>
                        <a:rPr lang="en-US" i="0">
                          <a:solidFill>
                            <a:schemeClr val="tx2"/>
                          </a:solidFill>
                          <a:latin typeface="Cambria Math" panose="02040503050406030204" pitchFamily="18" charset="0"/>
                        </a:rPr>
                        <m:t>Earnings</m:t>
                      </m:r>
                      <m:r>
                        <a:rPr lang="en-US" i="0">
                          <a:solidFill>
                            <a:schemeClr val="tx2"/>
                          </a:solidFill>
                          <a:latin typeface="Cambria Math" panose="02040503050406030204" pitchFamily="18" charset="0"/>
                        </a:rPr>
                        <m:t> </m:t>
                      </m:r>
                      <m:r>
                        <m:rPr>
                          <m:sty m:val="p"/>
                        </m:rPr>
                        <a:rPr lang="en-US" i="0">
                          <a:solidFill>
                            <a:schemeClr val="tx2"/>
                          </a:solidFill>
                          <a:latin typeface="Cambria Math" panose="02040503050406030204" pitchFamily="18" charset="0"/>
                        </a:rPr>
                        <m:t>Ratio</m:t>
                      </m:r>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i="0">
                              <a:solidFill>
                                <a:schemeClr val="tx2"/>
                              </a:solidFill>
                              <a:latin typeface="Cambria Math" panose="02040503050406030204" pitchFamily="18" charset="0"/>
                            </a:rPr>
                            <m:t>Market</m:t>
                          </m:r>
                          <m:r>
                            <a:rPr lang="en-US" i="0">
                              <a:solidFill>
                                <a:schemeClr val="tx2"/>
                              </a:solidFill>
                              <a:latin typeface="Cambria Math" panose="02040503050406030204" pitchFamily="18" charset="0"/>
                            </a:rPr>
                            <m:t> </m:t>
                          </m:r>
                          <m:r>
                            <m:rPr>
                              <m:sty m:val="p"/>
                            </m:rPr>
                            <a:rPr lang="en-US" i="0">
                              <a:solidFill>
                                <a:schemeClr val="tx2"/>
                              </a:solidFill>
                              <a:latin typeface="Cambria Math" panose="02040503050406030204" pitchFamily="18" charset="0"/>
                            </a:rPr>
                            <m:t>Price</m:t>
                          </m:r>
                          <m:r>
                            <a:rPr lang="en-US" i="0">
                              <a:solidFill>
                                <a:schemeClr val="tx2"/>
                              </a:solidFill>
                              <a:latin typeface="Cambria Math" panose="02040503050406030204" pitchFamily="18" charset="0"/>
                            </a:rPr>
                            <m:t> </m:t>
                          </m:r>
                          <m:r>
                            <m:rPr>
                              <m:sty m:val="p"/>
                            </m:rPr>
                            <a:rPr lang="en-US" i="0">
                              <a:solidFill>
                                <a:schemeClr val="tx2"/>
                              </a:solidFill>
                              <a:latin typeface="Cambria Math" panose="02040503050406030204" pitchFamily="18" charset="0"/>
                            </a:rPr>
                            <m:t>per</m:t>
                          </m:r>
                          <m:r>
                            <a:rPr lang="en-US" i="0">
                              <a:solidFill>
                                <a:schemeClr val="tx2"/>
                              </a:solidFill>
                              <a:latin typeface="Cambria Math" panose="02040503050406030204" pitchFamily="18" charset="0"/>
                            </a:rPr>
                            <m:t> </m:t>
                          </m:r>
                          <m:r>
                            <m:rPr>
                              <m:sty m:val="p"/>
                            </m:rPr>
                            <a:rPr lang="en-US" i="0">
                              <a:solidFill>
                                <a:schemeClr val="tx2"/>
                              </a:solidFill>
                              <a:latin typeface="Cambria Math" panose="02040503050406030204" pitchFamily="18" charset="0"/>
                            </a:rPr>
                            <m:t>Share</m:t>
                          </m:r>
                        </m:num>
                        <m:den>
                          <m:r>
                            <m:rPr>
                              <m:sty m:val="p"/>
                            </m:rPr>
                            <a:rPr lang="en-US" i="0">
                              <a:solidFill>
                                <a:schemeClr val="tx2"/>
                              </a:solidFill>
                              <a:latin typeface="Cambria Math" panose="02040503050406030204" pitchFamily="18" charset="0"/>
                            </a:rPr>
                            <m:t>Earnings</m:t>
                          </m:r>
                          <m:r>
                            <a:rPr lang="en-US" i="0">
                              <a:solidFill>
                                <a:schemeClr val="tx2"/>
                              </a:solidFill>
                              <a:latin typeface="Cambria Math" panose="02040503050406030204" pitchFamily="18" charset="0"/>
                            </a:rPr>
                            <m:t> </m:t>
                          </m:r>
                          <m:r>
                            <m:rPr>
                              <m:sty m:val="p"/>
                            </m:rPr>
                            <a:rPr lang="en-US" i="0">
                              <a:solidFill>
                                <a:schemeClr val="tx2"/>
                              </a:solidFill>
                              <a:latin typeface="Cambria Math" panose="02040503050406030204" pitchFamily="18" charset="0"/>
                            </a:rPr>
                            <m:t>per</m:t>
                          </m:r>
                          <m:r>
                            <a:rPr lang="en-US" i="0">
                              <a:solidFill>
                                <a:schemeClr val="tx2"/>
                              </a:solidFill>
                              <a:latin typeface="Cambria Math" panose="02040503050406030204" pitchFamily="18" charset="0"/>
                            </a:rPr>
                            <m:t> </m:t>
                          </m:r>
                          <m:r>
                            <m:rPr>
                              <m:sty m:val="p"/>
                            </m:rPr>
                            <a:rPr lang="en-US" i="0">
                              <a:solidFill>
                                <a:schemeClr val="tx2"/>
                              </a:solidFill>
                              <a:latin typeface="Cambria Math" panose="02040503050406030204" pitchFamily="18" charset="0"/>
                            </a:rPr>
                            <m:t>Share</m:t>
                          </m:r>
                        </m:den>
                      </m:f>
                    </m:oMath>
                  </m:oMathPara>
                </a14:m>
                <a:endParaRPr lang="en-US" sz="4400" dirty="0">
                  <a:solidFill>
                    <a:schemeClr val="tx2"/>
                  </a:solidFill>
                </a:endParaRPr>
              </a:p>
            </p:txBody>
          </p:sp>
        </mc:Choice>
        <mc:Fallback xmlns="">
          <p:sp>
            <p:nvSpPr>
              <p:cNvPr id="20" name="Rectangle: Rounded Corners 19">
                <a:extLst>
                  <a:ext uri="{FF2B5EF4-FFF2-40B4-BE49-F238E27FC236}">
                    <a16:creationId xmlns:a16="http://schemas.microsoft.com/office/drawing/2014/main" id="{4D5EA7A0-D56E-470D-B232-1E370D73255B}"/>
                  </a:ext>
                </a:extLst>
              </p:cNvPr>
              <p:cNvSpPr>
                <a:spLocks noRot="1" noChangeAspect="1" noMove="1" noResize="1" noEditPoints="1" noAdjustHandles="1" noChangeArrowheads="1" noChangeShapeType="1" noTextEdit="1"/>
              </p:cNvSpPr>
              <p:nvPr/>
            </p:nvSpPr>
            <p:spPr>
              <a:xfrm>
                <a:off x="8783800" y="2805072"/>
                <a:ext cx="13872899" cy="1365492"/>
              </a:xfrm>
              <a:prstGeom prst="roundRect">
                <a:avLst>
                  <a:gd name="adj" fmla="val 7937"/>
                </a:avLst>
              </a:prstGeom>
              <a:blipFill>
                <a:blip r:embed="rId3"/>
                <a:stretch>
                  <a:fillRect/>
                </a:stretch>
              </a:blipFill>
              <a:ln w="76200">
                <a:solidFill>
                  <a:srgbClr val="00B0F0"/>
                </a:solidFill>
                <a:prstDash val="sysDot"/>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4CF07059-22C4-4548-98C3-283A43E3E31D}"/>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22" name="TextBox 21">
            <a:extLst>
              <a:ext uri="{FF2B5EF4-FFF2-40B4-BE49-F238E27FC236}">
                <a16:creationId xmlns:a16="http://schemas.microsoft.com/office/drawing/2014/main" id="{842C3B82-A217-4EF9-A165-05CFFE1DB6E2}"/>
              </a:ext>
            </a:extLst>
          </p:cNvPr>
          <p:cNvSpPr txBox="1"/>
          <p:nvPr/>
        </p:nvSpPr>
        <p:spPr>
          <a:xfrm>
            <a:off x="5931794" y="4416974"/>
            <a:ext cx="2430887" cy="646331"/>
          </a:xfrm>
          <a:prstGeom prst="rect">
            <a:avLst/>
          </a:prstGeom>
          <a:noFill/>
        </p:spPr>
        <p:txBody>
          <a:bodyPr wrap="square">
            <a:spAutoFit/>
          </a:bodyPr>
          <a:lstStyle/>
          <a:p>
            <a:r>
              <a:rPr lang="en-US" b="1" dirty="0">
                <a:solidFill>
                  <a:schemeClr val="accent2"/>
                </a:solidFill>
              </a:rPr>
              <a:t>Calculation</a:t>
            </a:r>
          </a:p>
        </p:txBody>
      </p:sp>
      <p:sp>
        <p:nvSpPr>
          <p:cNvPr id="23" name="TextBox 22">
            <a:extLst>
              <a:ext uri="{FF2B5EF4-FFF2-40B4-BE49-F238E27FC236}">
                <a16:creationId xmlns:a16="http://schemas.microsoft.com/office/drawing/2014/main" id="{5BAB5328-C566-473D-8D5A-969C318DC829}"/>
              </a:ext>
            </a:extLst>
          </p:cNvPr>
          <p:cNvSpPr txBox="1"/>
          <p:nvPr/>
        </p:nvSpPr>
        <p:spPr>
          <a:xfrm>
            <a:off x="5931794" y="9151450"/>
            <a:ext cx="2430887" cy="646331"/>
          </a:xfrm>
          <a:prstGeom prst="rect">
            <a:avLst/>
          </a:prstGeom>
          <a:noFill/>
        </p:spPr>
        <p:txBody>
          <a:bodyPr wrap="square">
            <a:spAutoFit/>
          </a:bodyPr>
          <a:lstStyle/>
          <a:p>
            <a:r>
              <a:rPr lang="en-US" b="1" dirty="0">
                <a:solidFill>
                  <a:schemeClr val="accent2"/>
                </a:solidFill>
              </a:rPr>
              <a:t>Conclusion</a:t>
            </a:r>
          </a:p>
        </p:txBody>
      </p:sp>
      <p:sp>
        <p:nvSpPr>
          <p:cNvPr id="24" name="Rectangle: Rounded Corners 23">
            <a:extLst>
              <a:ext uri="{FF2B5EF4-FFF2-40B4-BE49-F238E27FC236}">
                <a16:creationId xmlns:a16="http://schemas.microsoft.com/office/drawing/2014/main" id="{05AC0E15-FE15-4557-9B4A-CF6B499187F7}"/>
              </a:ext>
            </a:extLst>
          </p:cNvPr>
          <p:cNvSpPr/>
          <p:nvPr/>
        </p:nvSpPr>
        <p:spPr>
          <a:xfrm>
            <a:off x="8658896" y="8826183"/>
            <a:ext cx="14632903" cy="3249703"/>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is a widely used measure of the ratio of the market price of each ordinary share to the earnings per share. The price-earnings (P-E) ratio reflects investors’ assessments of a company’s future earnings</a:t>
            </a:r>
          </a:p>
          <a:p>
            <a:pPr lvl="0"/>
            <a:r>
              <a:rPr lang="en-US" sz="3200" dirty="0">
                <a:solidFill>
                  <a:schemeClr val="tx2"/>
                </a:solidFill>
              </a:rPr>
              <a:t>Quality’s price-earnings ratio (12.4) is lower than the industry average of 21.3 times, and also lower than the ratio of 17.2 times for Park Street</a:t>
            </a:r>
          </a:p>
        </p:txBody>
      </p:sp>
      <p:pic>
        <p:nvPicPr>
          <p:cNvPr id="26" name="Picture 25">
            <a:extLst>
              <a:ext uri="{FF2B5EF4-FFF2-40B4-BE49-F238E27FC236}">
                <a16:creationId xmlns:a16="http://schemas.microsoft.com/office/drawing/2014/main" id="{31DBDA90-D619-47BE-8EEA-02D63DC2FC97}"/>
              </a:ext>
            </a:extLst>
          </p:cNvPr>
          <p:cNvPicPr>
            <a:picLocks noChangeAspect="1"/>
          </p:cNvPicPr>
          <p:nvPr/>
        </p:nvPicPr>
        <p:blipFill>
          <a:blip r:embed="rId4"/>
          <a:stretch>
            <a:fillRect/>
          </a:stretch>
        </p:blipFill>
        <p:spPr>
          <a:xfrm>
            <a:off x="9336817" y="4416974"/>
            <a:ext cx="13031171" cy="4125810"/>
          </a:xfrm>
          <a:prstGeom prst="rect">
            <a:avLst/>
          </a:prstGeom>
        </p:spPr>
      </p:pic>
      <p:sp>
        <p:nvSpPr>
          <p:cNvPr id="27" name="Footer Placeholder 26">
            <a:extLst>
              <a:ext uri="{FF2B5EF4-FFF2-40B4-BE49-F238E27FC236}">
                <a16:creationId xmlns:a16="http://schemas.microsoft.com/office/drawing/2014/main" id="{C68A24CD-48AD-4309-BDB2-A093B5E855A9}"/>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28" name="Slide Number Placeholder 27">
            <a:extLst>
              <a:ext uri="{FF2B5EF4-FFF2-40B4-BE49-F238E27FC236}">
                <a16:creationId xmlns:a16="http://schemas.microsoft.com/office/drawing/2014/main" id="{1F1E0C50-8BCC-4F1C-A99D-D1970CE51799}"/>
              </a:ext>
            </a:extLst>
          </p:cNvPr>
          <p:cNvSpPr>
            <a:spLocks noGrp="1"/>
          </p:cNvSpPr>
          <p:nvPr>
            <p:ph type="sldNum" sz="quarter" idx="12"/>
          </p:nvPr>
        </p:nvSpPr>
        <p:spPr/>
        <p:txBody>
          <a:bodyPr/>
          <a:lstStyle/>
          <a:p>
            <a:fld id="{EBE3AD81-3AD4-9C46-856E-C08CF1183C60}" type="slidenum">
              <a:rPr lang="en-US" smtClean="0"/>
              <a:pPr/>
              <a:t>32</a:t>
            </a:fld>
            <a:endParaRPr lang="en-US" dirty="0"/>
          </a:p>
        </p:txBody>
      </p:sp>
    </p:spTree>
    <p:extLst>
      <p:ext uri="{BB962C8B-B14F-4D97-AF65-F5344CB8AC3E}">
        <p14:creationId xmlns:p14="http://schemas.microsoft.com/office/powerpoint/2010/main" val="1183742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E0E8E-3EC9-4C7B-A45D-EBE674414FEF}"/>
              </a:ext>
            </a:extLst>
          </p:cNvPr>
          <p:cNvSpPr>
            <a:spLocks noGrp="1"/>
          </p:cNvSpPr>
          <p:nvPr>
            <p:ph type="title"/>
          </p:nvPr>
        </p:nvSpPr>
        <p:spPr/>
        <p:txBody>
          <a:bodyPr>
            <a:noAutofit/>
          </a:bodyPr>
          <a:lstStyle/>
          <a:p>
            <a:r>
              <a:rPr lang="en-US" sz="6000" dirty="0"/>
              <a:t>Profitability Ratios - Payout ratio</a:t>
            </a:r>
          </a:p>
        </p:txBody>
      </p:sp>
      <p:sp>
        <p:nvSpPr>
          <p:cNvPr id="19" name="Rectangle: Rounded Corners 18">
            <a:extLst>
              <a:ext uri="{FF2B5EF4-FFF2-40B4-BE49-F238E27FC236}">
                <a16:creationId xmlns:a16="http://schemas.microsoft.com/office/drawing/2014/main" id="{63A4BD44-975A-4867-BEAB-F9798459D0E4}"/>
              </a:ext>
            </a:extLst>
          </p:cNvPr>
          <p:cNvSpPr/>
          <p:nvPr/>
        </p:nvSpPr>
        <p:spPr>
          <a:xfrm>
            <a:off x="5396248" y="2330380"/>
            <a:ext cx="17990801" cy="9865914"/>
          </a:xfrm>
          <a:prstGeom prst="roundRect">
            <a:avLst>
              <a:gd name="adj" fmla="val 3719"/>
            </a:avLst>
          </a:prstGeom>
          <a:solidFill>
            <a:schemeClr val="bg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tx2"/>
              </a:solidFill>
            </a:endParaRPr>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4D5EA7A0-D56E-470D-B232-1E370D73255B}"/>
                  </a:ext>
                </a:extLst>
              </p:cNvPr>
              <p:cNvSpPr/>
              <p:nvPr/>
            </p:nvSpPr>
            <p:spPr>
              <a:xfrm>
                <a:off x="8783800" y="2805072"/>
                <a:ext cx="13872899" cy="1365492"/>
              </a:xfrm>
              <a:prstGeom prst="roundRect">
                <a:avLst>
                  <a:gd name="adj" fmla="val 7937"/>
                </a:avLst>
              </a:prstGeom>
              <a:solidFill>
                <a:schemeClr val="bg1"/>
              </a:solidFill>
              <a:ln w="762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r>
                        <m:rPr>
                          <m:sty m:val="p"/>
                        </m:rPr>
                        <a:rPr lang="en-US">
                          <a:solidFill>
                            <a:schemeClr val="tx2"/>
                          </a:solidFill>
                          <a:latin typeface="Cambria Math" panose="02040503050406030204" pitchFamily="18" charset="0"/>
                        </a:rPr>
                        <m:t>Payout</m:t>
                      </m:r>
                      <m:r>
                        <a:rPr lang="en-US">
                          <a:solidFill>
                            <a:schemeClr val="tx2"/>
                          </a:solidFill>
                          <a:latin typeface="Cambria Math" panose="02040503050406030204" pitchFamily="18" charset="0"/>
                        </a:rPr>
                        <m:t> </m:t>
                      </m:r>
                      <m:r>
                        <m:rPr>
                          <m:sty m:val="p"/>
                        </m:rPr>
                        <a:rPr lang="en-US">
                          <a:solidFill>
                            <a:schemeClr val="tx2"/>
                          </a:solidFill>
                          <a:latin typeface="Cambria Math" panose="02040503050406030204" pitchFamily="18" charset="0"/>
                        </a:rPr>
                        <m:t>ratio</m:t>
                      </m:r>
                      <m:r>
                        <a:rPr lang="en-US" sz="3600" i="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m:rPr>
                              <m:sty m:val="p"/>
                            </m:rPr>
                            <a:rPr lang="en-US">
                              <a:solidFill>
                                <a:schemeClr val="tx2"/>
                              </a:solidFill>
                              <a:latin typeface="Cambria Math" panose="02040503050406030204" pitchFamily="18" charset="0"/>
                            </a:rPr>
                            <m:t>Cash</m:t>
                          </m:r>
                          <m:r>
                            <a:rPr lang="en-US">
                              <a:solidFill>
                                <a:schemeClr val="tx2"/>
                              </a:solidFill>
                              <a:latin typeface="Cambria Math" panose="02040503050406030204" pitchFamily="18" charset="0"/>
                            </a:rPr>
                            <m:t> </m:t>
                          </m:r>
                          <m:r>
                            <m:rPr>
                              <m:sty m:val="p"/>
                            </m:rPr>
                            <a:rPr lang="en-US">
                              <a:solidFill>
                                <a:schemeClr val="tx2"/>
                              </a:solidFill>
                              <a:latin typeface="Cambria Math" panose="02040503050406030204" pitchFamily="18" charset="0"/>
                            </a:rPr>
                            <m:t>Dividends</m:t>
                          </m:r>
                          <m:r>
                            <a:rPr lang="en-US">
                              <a:solidFill>
                                <a:schemeClr val="tx2"/>
                              </a:solidFill>
                              <a:latin typeface="Cambria Math" panose="02040503050406030204" pitchFamily="18" charset="0"/>
                            </a:rPr>
                            <m:t> </m:t>
                          </m:r>
                          <m:r>
                            <m:rPr>
                              <m:sty m:val="p"/>
                            </m:rPr>
                            <a:rPr lang="en-US">
                              <a:solidFill>
                                <a:schemeClr val="tx2"/>
                              </a:solidFill>
                              <a:latin typeface="Cambria Math" panose="02040503050406030204" pitchFamily="18" charset="0"/>
                            </a:rPr>
                            <m:t>Declared</m:t>
                          </m:r>
                          <m:r>
                            <a:rPr lang="en-US">
                              <a:solidFill>
                                <a:schemeClr val="tx2"/>
                              </a:solidFill>
                              <a:latin typeface="Cambria Math" panose="02040503050406030204" pitchFamily="18" charset="0"/>
                            </a:rPr>
                            <m:t> </m:t>
                          </m:r>
                          <m:r>
                            <m:rPr>
                              <m:sty m:val="p"/>
                            </m:rPr>
                            <a:rPr lang="en-US">
                              <a:solidFill>
                                <a:schemeClr val="tx2"/>
                              </a:solidFill>
                              <a:latin typeface="Cambria Math" panose="02040503050406030204" pitchFamily="18" charset="0"/>
                            </a:rPr>
                            <m:t>on</m:t>
                          </m:r>
                          <m:r>
                            <a:rPr lang="en-US">
                              <a:solidFill>
                                <a:schemeClr val="tx2"/>
                              </a:solidFill>
                              <a:latin typeface="Cambria Math" panose="02040503050406030204" pitchFamily="18" charset="0"/>
                            </a:rPr>
                            <m:t> </m:t>
                          </m:r>
                          <m:r>
                            <m:rPr>
                              <m:sty m:val="p"/>
                            </m:rPr>
                            <a:rPr lang="en-US">
                              <a:solidFill>
                                <a:schemeClr val="tx2"/>
                              </a:solidFill>
                              <a:latin typeface="Cambria Math" panose="02040503050406030204" pitchFamily="18" charset="0"/>
                            </a:rPr>
                            <m:t>Ordinary</m:t>
                          </m:r>
                          <m:r>
                            <a:rPr lang="en-US">
                              <a:solidFill>
                                <a:schemeClr val="tx2"/>
                              </a:solidFill>
                              <a:latin typeface="Cambria Math" panose="02040503050406030204" pitchFamily="18" charset="0"/>
                            </a:rPr>
                            <m:t> </m:t>
                          </m:r>
                          <m:r>
                            <m:rPr>
                              <m:sty m:val="p"/>
                            </m:rPr>
                            <a:rPr lang="en-US">
                              <a:solidFill>
                                <a:schemeClr val="tx2"/>
                              </a:solidFill>
                              <a:latin typeface="Cambria Math" panose="02040503050406030204" pitchFamily="18" charset="0"/>
                            </a:rPr>
                            <m:t>Shares</m:t>
                          </m:r>
                          <m:r>
                            <a:rPr lang="en-US">
                              <a:solidFill>
                                <a:schemeClr val="tx2"/>
                              </a:solidFill>
                              <a:latin typeface="Cambria Math" panose="02040503050406030204" pitchFamily="18" charset="0"/>
                            </a:rPr>
                            <m:t> </m:t>
                          </m:r>
                        </m:num>
                        <m:den>
                          <m:r>
                            <m:rPr>
                              <m:sty m:val="p"/>
                            </m:rPr>
                            <a:rPr lang="en-US">
                              <a:solidFill>
                                <a:schemeClr val="tx2"/>
                              </a:solidFill>
                              <a:latin typeface="Cambria Math" panose="02040503050406030204" pitchFamily="18" charset="0"/>
                            </a:rPr>
                            <m:t>Net</m:t>
                          </m:r>
                          <m:r>
                            <a:rPr lang="en-US">
                              <a:solidFill>
                                <a:schemeClr val="tx2"/>
                              </a:solidFill>
                              <a:latin typeface="Cambria Math" panose="02040503050406030204" pitchFamily="18" charset="0"/>
                            </a:rPr>
                            <m:t> </m:t>
                          </m:r>
                          <m:r>
                            <m:rPr>
                              <m:sty m:val="p"/>
                            </m:rPr>
                            <a:rPr lang="en-US">
                              <a:solidFill>
                                <a:schemeClr val="tx2"/>
                              </a:solidFill>
                              <a:latin typeface="Cambria Math" panose="02040503050406030204" pitchFamily="18" charset="0"/>
                            </a:rPr>
                            <m:t>Income</m:t>
                          </m:r>
                          <m:r>
                            <a:rPr lang="en-US">
                              <a:solidFill>
                                <a:schemeClr val="tx2"/>
                              </a:solidFill>
                              <a:latin typeface="Cambria Math" panose="02040503050406030204" pitchFamily="18" charset="0"/>
                            </a:rPr>
                            <m:t> </m:t>
                          </m:r>
                        </m:den>
                      </m:f>
                    </m:oMath>
                  </m:oMathPara>
                </a14:m>
                <a:endParaRPr lang="en-US" sz="4400" dirty="0">
                  <a:solidFill>
                    <a:schemeClr val="tx2"/>
                  </a:solidFill>
                </a:endParaRPr>
              </a:p>
            </p:txBody>
          </p:sp>
        </mc:Choice>
        <mc:Fallback xmlns="">
          <p:sp>
            <p:nvSpPr>
              <p:cNvPr id="20" name="Rectangle: Rounded Corners 19">
                <a:extLst>
                  <a:ext uri="{FF2B5EF4-FFF2-40B4-BE49-F238E27FC236}">
                    <a16:creationId xmlns:a16="http://schemas.microsoft.com/office/drawing/2014/main" id="{4D5EA7A0-D56E-470D-B232-1E370D73255B}"/>
                  </a:ext>
                </a:extLst>
              </p:cNvPr>
              <p:cNvSpPr>
                <a:spLocks noRot="1" noChangeAspect="1" noMove="1" noResize="1" noEditPoints="1" noAdjustHandles="1" noChangeArrowheads="1" noChangeShapeType="1" noTextEdit="1"/>
              </p:cNvSpPr>
              <p:nvPr/>
            </p:nvSpPr>
            <p:spPr>
              <a:xfrm>
                <a:off x="8783800" y="2805072"/>
                <a:ext cx="13872899" cy="1365492"/>
              </a:xfrm>
              <a:prstGeom prst="roundRect">
                <a:avLst>
                  <a:gd name="adj" fmla="val 7937"/>
                </a:avLst>
              </a:prstGeom>
              <a:blipFill>
                <a:blip r:embed="rId3"/>
                <a:stretch>
                  <a:fillRect/>
                </a:stretch>
              </a:blipFill>
              <a:ln w="76200">
                <a:solidFill>
                  <a:srgbClr val="7030A0"/>
                </a:solidFill>
                <a:prstDash val="sysDot"/>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4CF07059-22C4-4548-98C3-283A43E3E31D}"/>
              </a:ext>
            </a:extLst>
          </p:cNvPr>
          <p:cNvSpPr txBox="1"/>
          <p:nvPr/>
        </p:nvSpPr>
        <p:spPr>
          <a:xfrm>
            <a:off x="5931795" y="2773981"/>
            <a:ext cx="2070278" cy="646331"/>
          </a:xfrm>
          <a:prstGeom prst="rect">
            <a:avLst/>
          </a:prstGeom>
          <a:noFill/>
        </p:spPr>
        <p:txBody>
          <a:bodyPr wrap="square">
            <a:spAutoFit/>
          </a:bodyPr>
          <a:lstStyle/>
          <a:p>
            <a:r>
              <a:rPr lang="en-US" b="1" dirty="0">
                <a:solidFill>
                  <a:schemeClr val="accent2"/>
                </a:solidFill>
              </a:rPr>
              <a:t>Formula</a:t>
            </a:r>
          </a:p>
        </p:txBody>
      </p:sp>
      <p:sp>
        <p:nvSpPr>
          <p:cNvPr id="22" name="TextBox 21">
            <a:extLst>
              <a:ext uri="{FF2B5EF4-FFF2-40B4-BE49-F238E27FC236}">
                <a16:creationId xmlns:a16="http://schemas.microsoft.com/office/drawing/2014/main" id="{842C3B82-A217-4EF9-A165-05CFFE1DB6E2}"/>
              </a:ext>
            </a:extLst>
          </p:cNvPr>
          <p:cNvSpPr txBox="1"/>
          <p:nvPr/>
        </p:nvSpPr>
        <p:spPr>
          <a:xfrm>
            <a:off x="5931794" y="4416974"/>
            <a:ext cx="2430887" cy="646331"/>
          </a:xfrm>
          <a:prstGeom prst="rect">
            <a:avLst/>
          </a:prstGeom>
          <a:noFill/>
        </p:spPr>
        <p:txBody>
          <a:bodyPr wrap="square">
            <a:spAutoFit/>
          </a:bodyPr>
          <a:lstStyle/>
          <a:p>
            <a:r>
              <a:rPr lang="en-US" b="1" dirty="0">
                <a:solidFill>
                  <a:schemeClr val="accent2"/>
                </a:solidFill>
              </a:rPr>
              <a:t>Calculation</a:t>
            </a:r>
          </a:p>
        </p:txBody>
      </p:sp>
      <p:sp>
        <p:nvSpPr>
          <p:cNvPr id="23" name="TextBox 22">
            <a:extLst>
              <a:ext uri="{FF2B5EF4-FFF2-40B4-BE49-F238E27FC236}">
                <a16:creationId xmlns:a16="http://schemas.microsoft.com/office/drawing/2014/main" id="{5BAB5328-C566-473D-8D5A-969C318DC829}"/>
              </a:ext>
            </a:extLst>
          </p:cNvPr>
          <p:cNvSpPr txBox="1"/>
          <p:nvPr/>
        </p:nvSpPr>
        <p:spPr>
          <a:xfrm>
            <a:off x="5931794" y="9151450"/>
            <a:ext cx="2430887" cy="646331"/>
          </a:xfrm>
          <a:prstGeom prst="rect">
            <a:avLst/>
          </a:prstGeom>
          <a:noFill/>
        </p:spPr>
        <p:txBody>
          <a:bodyPr wrap="square">
            <a:spAutoFit/>
          </a:bodyPr>
          <a:lstStyle/>
          <a:p>
            <a:r>
              <a:rPr lang="en-US" b="1" dirty="0">
                <a:solidFill>
                  <a:schemeClr val="accent2"/>
                </a:solidFill>
              </a:rPr>
              <a:t>Conclusion</a:t>
            </a:r>
          </a:p>
        </p:txBody>
      </p:sp>
      <p:sp>
        <p:nvSpPr>
          <p:cNvPr id="24" name="Rectangle: Rounded Corners 23">
            <a:extLst>
              <a:ext uri="{FF2B5EF4-FFF2-40B4-BE49-F238E27FC236}">
                <a16:creationId xmlns:a16="http://schemas.microsoft.com/office/drawing/2014/main" id="{05AC0E15-FE15-4557-9B4A-CF6B499187F7}"/>
              </a:ext>
            </a:extLst>
          </p:cNvPr>
          <p:cNvSpPr/>
          <p:nvPr/>
        </p:nvSpPr>
        <p:spPr>
          <a:xfrm>
            <a:off x="8658896" y="9151450"/>
            <a:ext cx="14632903" cy="2091806"/>
          </a:xfrm>
          <a:prstGeom prst="roundRect">
            <a:avLst>
              <a:gd name="adj" fmla="val 7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schemeClr val="tx2"/>
                </a:solidFill>
              </a:rPr>
              <a:t>It measures the percentage of earnings distributed in the form of cash dividends. Quality’s payout ratio decreased from 2019 to 2020, but is higher than the industry average payout ratio of 16.1%. Park Street’s ratio is very high because its net income in 2020 was quite low</a:t>
            </a:r>
          </a:p>
        </p:txBody>
      </p:sp>
      <p:sp>
        <p:nvSpPr>
          <p:cNvPr id="25" name="Straight Connector 3">
            <a:extLst>
              <a:ext uri="{FF2B5EF4-FFF2-40B4-BE49-F238E27FC236}">
                <a16:creationId xmlns:a16="http://schemas.microsoft.com/office/drawing/2014/main" id="{764489A0-19CE-4975-B7CB-B585A0D814C5}"/>
              </a:ext>
            </a:extLst>
          </p:cNvPr>
          <p:cNvSpPr/>
          <p:nvPr/>
        </p:nvSpPr>
        <p:spPr>
          <a:xfrm>
            <a:off x="1476347" y="3420312"/>
            <a:ext cx="232710" cy="968939"/>
          </a:xfrm>
          <a:custGeom>
            <a:avLst/>
            <a:gdLst/>
            <a:ahLst/>
            <a:cxnLst/>
            <a:rect l="0" t="0" r="0" b="0"/>
            <a:pathLst>
              <a:path>
                <a:moveTo>
                  <a:pt x="0" y="0"/>
                </a:moveTo>
                <a:lnTo>
                  <a:pt x="0" y="968939"/>
                </a:lnTo>
                <a:lnTo>
                  <a:pt x="232710" y="968939"/>
                </a:lnTo>
              </a:path>
            </a:pathLst>
          </a:custGeom>
          <a:noFill/>
          <a:ln w="76200">
            <a:solidFill>
              <a:srgbClr val="7030A0"/>
            </a:solidFill>
          </a:ln>
        </p:spPr>
        <p:style>
          <a:lnRef idx="2">
            <a:schemeClr val="accent3"/>
          </a:lnRef>
          <a:fillRef idx="1">
            <a:schemeClr val="lt1"/>
          </a:fillRef>
          <a:effectRef idx="0">
            <a:schemeClr val="accent3"/>
          </a:effectRef>
          <a:fontRef idx="minor">
            <a:schemeClr val="tx1">
              <a:hueOff val="0"/>
              <a:satOff val="0"/>
              <a:lumOff val="0"/>
              <a:alphaOff val="0"/>
            </a:schemeClr>
          </a:fontRef>
        </p:style>
      </p:sp>
      <p:grpSp>
        <p:nvGrpSpPr>
          <p:cNvPr id="27" name="Group 26">
            <a:extLst>
              <a:ext uri="{FF2B5EF4-FFF2-40B4-BE49-F238E27FC236}">
                <a16:creationId xmlns:a16="http://schemas.microsoft.com/office/drawing/2014/main" id="{D6D532E6-47AA-49E8-AD26-9474A893CDB1}"/>
              </a:ext>
            </a:extLst>
          </p:cNvPr>
          <p:cNvGrpSpPr/>
          <p:nvPr/>
        </p:nvGrpSpPr>
        <p:grpSpPr>
          <a:xfrm>
            <a:off x="1147710" y="2367116"/>
            <a:ext cx="3286369" cy="1053195"/>
            <a:chOff x="17867693" y="2994364"/>
            <a:chExt cx="3286369" cy="1053195"/>
          </a:xfrm>
          <a:scene3d>
            <a:camera prst="orthographicFront"/>
            <a:lightRig rig="flat" dir="t"/>
          </a:scene3d>
        </p:grpSpPr>
        <p:sp>
          <p:nvSpPr>
            <p:cNvPr id="31" name="Rectangle 30">
              <a:extLst>
                <a:ext uri="{FF2B5EF4-FFF2-40B4-BE49-F238E27FC236}">
                  <a16:creationId xmlns:a16="http://schemas.microsoft.com/office/drawing/2014/main" id="{1F63358F-A8E5-4E7E-956F-AD8829D943F2}"/>
                </a:ext>
              </a:extLst>
            </p:cNvPr>
            <p:cNvSpPr/>
            <p:nvPr/>
          </p:nvSpPr>
          <p:spPr>
            <a:xfrm>
              <a:off x="17867693" y="2994364"/>
              <a:ext cx="3286369" cy="1053195"/>
            </a:xfrm>
            <a:prstGeom prst="rect">
              <a:avLst/>
            </a:prstGeom>
            <a:ln w="76200">
              <a:solidFill>
                <a:srgbClr val="7030A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2" name="TextBox 31">
              <a:extLst>
                <a:ext uri="{FF2B5EF4-FFF2-40B4-BE49-F238E27FC236}">
                  <a16:creationId xmlns:a16="http://schemas.microsoft.com/office/drawing/2014/main" id="{B38B24BF-48CD-4DCA-BAB4-49A4E730C695}"/>
                </a:ext>
              </a:extLst>
            </p:cNvPr>
            <p:cNvSpPr txBox="1"/>
            <p:nvPr/>
          </p:nvSpPr>
          <p:spPr>
            <a:xfrm>
              <a:off x="17867693" y="2994364"/>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ClrTx/>
                <a:buSzTx/>
                <a:buFontTx/>
                <a:buNone/>
              </a:pPr>
              <a:r>
                <a:rPr lang="en-US" sz="2800" b="1" kern="1200" dirty="0">
                  <a:solidFill>
                    <a:srgbClr val="7030A0"/>
                  </a:solidFill>
                </a:rPr>
                <a:t>Payouts to shareholders</a:t>
              </a:r>
            </a:p>
          </p:txBody>
        </p:sp>
      </p:grpSp>
      <p:grpSp>
        <p:nvGrpSpPr>
          <p:cNvPr id="28" name="Group 27">
            <a:extLst>
              <a:ext uri="{FF2B5EF4-FFF2-40B4-BE49-F238E27FC236}">
                <a16:creationId xmlns:a16="http://schemas.microsoft.com/office/drawing/2014/main" id="{A1E6BE30-69EA-46C3-A0C4-039DACB9AB91}"/>
              </a:ext>
            </a:extLst>
          </p:cNvPr>
          <p:cNvGrpSpPr/>
          <p:nvPr/>
        </p:nvGrpSpPr>
        <p:grpSpPr>
          <a:xfrm>
            <a:off x="1709058" y="3862654"/>
            <a:ext cx="3286369" cy="1053195"/>
            <a:chOff x="18429041" y="4489902"/>
            <a:chExt cx="3286369" cy="1053195"/>
          </a:xfrm>
          <a:scene3d>
            <a:camera prst="orthographicFront"/>
            <a:lightRig rig="flat" dir="t"/>
          </a:scene3d>
        </p:grpSpPr>
        <p:sp>
          <p:nvSpPr>
            <p:cNvPr id="29" name="Rectangle 28">
              <a:extLst>
                <a:ext uri="{FF2B5EF4-FFF2-40B4-BE49-F238E27FC236}">
                  <a16:creationId xmlns:a16="http://schemas.microsoft.com/office/drawing/2014/main" id="{1E12E99F-8FAE-4B18-BA37-B9E46B67094B}"/>
                </a:ext>
              </a:extLst>
            </p:cNvPr>
            <p:cNvSpPr/>
            <p:nvPr/>
          </p:nvSpPr>
          <p:spPr>
            <a:xfrm>
              <a:off x="18429041" y="4489902"/>
              <a:ext cx="3286369" cy="1053195"/>
            </a:xfrm>
            <a:prstGeom prst="rect">
              <a:avLst/>
            </a:prstGeom>
            <a:ln w="76200">
              <a:solidFill>
                <a:srgbClr val="7030A0"/>
              </a:solidFill>
            </a:ln>
            <a:sp3d prstMaterial="dkEdge">
              <a:bevelT w="8200" h="38100"/>
            </a:sp3d>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30" name="TextBox 29">
              <a:extLst>
                <a:ext uri="{FF2B5EF4-FFF2-40B4-BE49-F238E27FC236}">
                  <a16:creationId xmlns:a16="http://schemas.microsoft.com/office/drawing/2014/main" id="{DB81BD3D-9023-4276-B4D7-0C032F17BC08}"/>
                </a:ext>
              </a:extLst>
            </p:cNvPr>
            <p:cNvSpPr txBox="1"/>
            <p:nvPr/>
          </p:nvSpPr>
          <p:spPr>
            <a:xfrm>
              <a:off x="18429041" y="4489902"/>
              <a:ext cx="3286369" cy="105319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2"/>
                  </a:solidFill>
                </a:rPr>
                <a:t>Payout ratio</a:t>
              </a:r>
            </a:p>
          </p:txBody>
        </p:sp>
      </p:grpSp>
      <p:pic>
        <p:nvPicPr>
          <p:cNvPr id="33" name="Picture 32">
            <a:extLst>
              <a:ext uri="{FF2B5EF4-FFF2-40B4-BE49-F238E27FC236}">
                <a16:creationId xmlns:a16="http://schemas.microsoft.com/office/drawing/2014/main" id="{5E0CF9A9-75CF-4729-B3A0-2CAA8BB5825C}"/>
              </a:ext>
            </a:extLst>
          </p:cNvPr>
          <p:cNvPicPr>
            <a:picLocks noChangeAspect="1"/>
          </p:cNvPicPr>
          <p:nvPr/>
        </p:nvPicPr>
        <p:blipFill>
          <a:blip r:embed="rId4"/>
          <a:stretch>
            <a:fillRect/>
          </a:stretch>
        </p:blipFill>
        <p:spPr>
          <a:xfrm>
            <a:off x="9504609" y="4648384"/>
            <a:ext cx="12164284" cy="3789544"/>
          </a:xfrm>
          <a:prstGeom prst="rect">
            <a:avLst/>
          </a:prstGeom>
        </p:spPr>
      </p:pic>
      <p:sp>
        <p:nvSpPr>
          <p:cNvPr id="34" name="Footer Placeholder 33">
            <a:extLst>
              <a:ext uri="{FF2B5EF4-FFF2-40B4-BE49-F238E27FC236}">
                <a16:creationId xmlns:a16="http://schemas.microsoft.com/office/drawing/2014/main" id="{4DF812ED-8E4E-4D58-AD9B-6AEF8DC5E905}"/>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35" name="Slide Number Placeholder 34">
            <a:extLst>
              <a:ext uri="{FF2B5EF4-FFF2-40B4-BE49-F238E27FC236}">
                <a16:creationId xmlns:a16="http://schemas.microsoft.com/office/drawing/2014/main" id="{95BEC4E8-B39F-41BE-84EE-EA57C531A0EB}"/>
              </a:ext>
            </a:extLst>
          </p:cNvPr>
          <p:cNvSpPr>
            <a:spLocks noGrp="1"/>
          </p:cNvSpPr>
          <p:nvPr>
            <p:ph type="sldNum" sz="quarter" idx="12"/>
          </p:nvPr>
        </p:nvSpPr>
        <p:spPr/>
        <p:txBody>
          <a:bodyPr/>
          <a:lstStyle/>
          <a:p>
            <a:fld id="{EBE3AD81-3AD4-9C46-856E-C08CF1183C60}" type="slidenum">
              <a:rPr lang="en-US" smtClean="0"/>
              <a:pPr/>
              <a:t>33</a:t>
            </a:fld>
            <a:endParaRPr lang="en-US" dirty="0"/>
          </a:p>
        </p:txBody>
      </p:sp>
    </p:spTree>
    <p:extLst>
      <p:ext uri="{BB962C8B-B14F-4D97-AF65-F5344CB8AC3E}">
        <p14:creationId xmlns:p14="http://schemas.microsoft.com/office/powerpoint/2010/main" val="2668876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130D-FB08-4C62-92AA-BBEA286578FD}"/>
              </a:ext>
            </a:extLst>
          </p:cNvPr>
          <p:cNvSpPr>
            <a:spLocks noGrp="1"/>
          </p:cNvSpPr>
          <p:nvPr>
            <p:ph type="title"/>
          </p:nvPr>
        </p:nvSpPr>
        <p:spPr/>
        <p:txBody>
          <a:bodyPr/>
          <a:lstStyle/>
          <a:p>
            <a:r>
              <a:rPr lang="en-US" dirty="0"/>
              <a:t>Summary of Ratios (</a:t>
            </a:r>
            <a:r>
              <a:rPr lang="en-US" altLang="zh-CN" dirty="0"/>
              <a:t>1</a:t>
            </a:r>
            <a:r>
              <a:rPr lang="en-US" dirty="0"/>
              <a:t>/2)</a:t>
            </a:r>
          </a:p>
        </p:txBody>
      </p:sp>
      <p:pic>
        <p:nvPicPr>
          <p:cNvPr id="5" name="Picture 4">
            <a:extLst>
              <a:ext uri="{FF2B5EF4-FFF2-40B4-BE49-F238E27FC236}">
                <a16:creationId xmlns:a16="http://schemas.microsoft.com/office/drawing/2014/main" id="{80CAACE9-A974-40B1-8338-798542169A48}"/>
              </a:ext>
            </a:extLst>
          </p:cNvPr>
          <p:cNvPicPr>
            <a:picLocks noChangeAspect="1"/>
          </p:cNvPicPr>
          <p:nvPr/>
        </p:nvPicPr>
        <p:blipFill rotWithShape="1">
          <a:blip r:embed="rId2"/>
          <a:srcRect b="67248"/>
          <a:stretch/>
        </p:blipFill>
        <p:spPr>
          <a:xfrm>
            <a:off x="1085851" y="2057403"/>
            <a:ext cx="18630899" cy="6172198"/>
          </a:xfrm>
          <a:prstGeom prst="rect">
            <a:avLst/>
          </a:prstGeom>
        </p:spPr>
      </p:pic>
      <p:pic>
        <p:nvPicPr>
          <p:cNvPr id="8" name="Picture 7">
            <a:extLst>
              <a:ext uri="{FF2B5EF4-FFF2-40B4-BE49-F238E27FC236}">
                <a16:creationId xmlns:a16="http://schemas.microsoft.com/office/drawing/2014/main" id="{649812C1-A387-4304-9BCD-A832ADE58E5D}"/>
              </a:ext>
            </a:extLst>
          </p:cNvPr>
          <p:cNvPicPr>
            <a:picLocks noChangeAspect="1"/>
          </p:cNvPicPr>
          <p:nvPr/>
        </p:nvPicPr>
        <p:blipFill rotWithShape="1">
          <a:blip r:embed="rId2"/>
          <a:srcRect t="84407" b="-869"/>
          <a:stretch/>
        </p:blipFill>
        <p:spPr>
          <a:xfrm>
            <a:off x="1085851" y="8229600"/>
            <a:ext cx="18630899" cy="3102289"/>
          </a:xfrm>
          <a:prstGeom prst="rect">
            <a:avLst/>
          </a:prstGeom>
        </p:spPr>
      </p:pic>
      <p:sp>
        <p:nvSpPr>
          <p:cNvPr id="3" name="Footer Placeholder 2">
            <a:extLst>
              <a:ext uri="{FF2B5EF4-FFF2-40B4-BE49-F238E27FC236}">
                <a16:creationId xmlns:a16="http://schemas.microsoft.com/office/drawing/2014/main" id="{6A7C8A0A-FC13-4134-9D4D-DA11100849D1}"/>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4" name="Slide Number Placeholder 3">
            <a:extLst>
              <a:ext uri="{FF2B5EF4-FFF2-40B4-BE49-F238E27FC236}">
                <a16:creationId xmlns:a16="http://schemas.microsoft.com/office/drawing/2014/main" id="{64B0F3EE-447C-4B29-9E78-754EFCAF4636}"/>
              </a:ext>
            </a:extLst>
          </p:cNvPr>
          <p:cNvSpPr>
            <a:spLocks noGrp="1"/>
          </p:cNvSpPr>
          <p:nvPr>
            <p:ph type="sldNum" sz="quarter" idx="12"/>
          </p:nvPr>
        </p:nvSpPr>
        <p:spPr/>
        <p:txBody>
          <a:bodyPr/>
          <a:lstStyle/>
          <a:p>
            <a:fld id="{EBE3AD81-3AD4-9C46-856E-C08CF1183C60}" type="slidenum">
              <a:rPr lang="en-US" smtClean="0"/>
              <a:pPr/>
              <a:t>34</a:t>
            </a:fld>
            <a:endParaRPr lang="en-US" dirty="0"/>
          </a:p>
        </p:txBody>
      </p:sp>
      <p:sp>
        <p:nvSpPr>
          <p:cNvPr id="9" name="Rectangle 8">
            <a:extLst>
              <a:ext uri="{FF2B5EF4-FFF2-40B4-BE49-F238E27FC236}">
                <a16:creationId xmlns:a16="http://schemas.microsoft.com/office/drawing/2014/main" id="{A6B6BD4F-8433-4221-B756-6CF9081D2A65}"/>
              </a:ext>
            </a:extLst>
          </p:cNvPr>
          <p:cNvSpPr/>
          <p:nvPr/>
        </p:nvSpPr>
        <p:spPr>
          <a:xfrm>
            <a:off x="1455312" y="3404720"/>
            <a:ext cx="463640" cy="436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1D493E-BB87-458E-BAD3-6BD2F4ED00AF}"/>
              </a:ext>
            </a:extLst>
          </p:cNvPr>
          <p:cNvSpPr/>
          <p:nvPr/>
        </p:nvSpPr>
        <p:spPr>
          <a:xfrm>
            <a:off x="1455312" y="9042400"/>
            <a:ext cx="463640" cy="1582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689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130D-FB08-4C62-92AA-BBEA286578FD}"/>
              </a:ext>
            </a:extLst>
          </p:cNvPr>
          <p:cNvSpPr>
            <a:spLocks noGrp="1"/>
          </p:cNvSpPr>
          <p:nvPr>
            <p:ph type="title"/>
          </p:nvPr>
        </p:nvSpPr>
        <p:spPr/>
        <p:txBody>
          <a:bodyPr/>
          <a:lstStyle/>
          <a:p>
            <a:r>
              <a:rPr lang="en-US" dirty="0"/>
              <a:t>Summary of Ratios (</a:t>
            </a:r>
            <a:r>
              <a:rPr lang="en-US" altLang="zh-CN" dirty="0"/>
              <a:t>2</a:t>
            </a:r>
            <a:r>
              <a:rPr lang="en-US" dirty="0"/>
              <a:t>/2)</a:t>
            </a:r>
          </a:p>
        </p:txBody>
      </p:sp>
      <p:grpSp>
        <p:nvGrpSpPr>
          <p:cNvPr id="7" name="Group 6">
            <a:extLst>
              <a:ext uri="{FF2B5EF4-FFF2-40B4-BE49-F238E27FC236}">
                <a16:creationId xmlns:a16="http://schemas.microsoft.com/office/drawing/2014/main" id="{9AC0308C-F2AB-4E1D-BB2B-B96C0F17F278}"/>
              </a:ext>
            </a:extLst>
          </p:cNvPr>
          <p:cNvGrpSpPr/>
          <p:nvPr/>
        </p:nvGrpSpPr>
        <p:grpSpPr>
          <a:xfrm>
            <a:off x="1085851" y="2057402"/>
            <a:ext cx="18630899" cy="10352316"/>
            <a:chOff x="1085851" y="2057402"/>
            <a:chExt cx="20981794" cy="11658598"/>
          </a:xfrm>
        </p:grpSpPr>
        <p:pic>
          <p:nvPicPr>
            <p:cNvPr id="5" name="Picture 4">
              <a:extLst>
                <a:ext uri="{FF2B5EF4-FFF2-40B4-BE49-F238E27FC236}">
                  <a16:creationId xmlns:a16="http://schemas.microsoft.com/office/drawing/2014/main" id="{80CAACE9-A974-40B1-8338-798542169A48}"/>
                </a:ext>
              </a:extLst>
            </p:cNvPr>
            <p:cNvPicPr>
              <a:picLocks noChangeAspect="1"/>
            </p:cNvPicPr>
            <p:nvPr/>
          </p:nvPicPr>
          <p:blipFill rotWithShape="1">
            <a:blip r:embed="rId2"/>
            <a:srcRect b="50786"/>
            <a:stretch/>
          </p:blipFill>
          <p:spPr>
            <a:xfrm>
              <a:off x="1085851" y="2057402"/>
              <a:ext cx="20981794" cy="10444766"/>
            </a:xfrm>
            <a:prstGeom prst="rect">
              <a:avLst/>
            </a:prstGeom>
          </p:spPr>
        </p:pic>
        <p:pic>
          <p:nvPicPr>
            <p:cNvPr id="6" name="Picture 5">
              <a:extLst>
                <a:ext uri="{FF2B5EF4-FFF2-40B4-BE49-F238E27FC236}">
                  <a16:creationId xmlns:a16="http://schemas.microsoft.com/office/drawing/2014/main" id="{0C24D643-DA57-4ADF-9A2E-A0F6F46700F6}"/>
                </a:ext>
              </a:extLst>
            </p:cNvPr>
            <p:cNvPicPr>
              <a:picLocks noChangeAspect="1"/>
            </p:cNvPicPr>
            <p:nvPr/>
          </p:nvPicPr>
          <p:blipFill rotWithShape="1">
            <a:blip r:embed="rId2"/>
            <a:srcRect t="32430" b="16658"/>
            <a:stretch/>
          </p:blipFill>
          <p:spPr>
            <a:xfrm>
              <a:off x="1085851" y="2910626"/>
              <a:ext cx="20981794" cy="10805374"/>
            </a:xfrm>
            <a:prstGeom prst="rect">
              <a:avLst/>
            </a:prstGeom>
          </p:spPr>
        </p:pic>
      </p:grpSp>
      <p:sp>
        <p:nvSpPr>
          <p:cNvPr id="8" name="Footer Placeholder 7">
            <a:extLst>
              <a:ext uri="{FF2B5EF4-FFF2-40B4-BE49-F238E27FC236}">
                <a16:creationId xmlns:a16="http://schemas.microsoft.com/office/drawing/2014/main" id="{6F277AB8-A121-470C-94AD-AABD1E337120}"/>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9" name="Slide Number Placeholder 8">
            <a:extLst>
              <a:ext uri="{FF2B5EF4-FFF2-40B4-BE49-F238E27FC236}">
                <a16:creationId xmlns:a16="http://schemas.microsoft.com/office/drawing/2014/main" id="{4144889D-10B1-4A38-B825-590ED8B7A2F3}"/>
              </a:ext>
            </a:extLst>
          </p:cNvPr>
          <p:cNvSpPr>
            <a:spLocks noGrp="1"/>
          </p:cNvSpPr>
          <p:nvPr>
            <p:ph type="sldNum" sz="quarter" idx="12"/>
          </p:nvPr>
        </p:nvSpPr>
        <p:spPr/>
        <p:txBody>
          <a:bodyPr/>
          <a:lstStyle/>
          <a:p>
            <a:fld id="{EBE3AD81-3AD4-9C46-856E-C08CF1183C60}" type="slidenum">
              <a:rPr lang="en-US" smtClean="0"/>
              <a:pPr/>
              <a:t>35</a:t>
            </a:fld>
            <a:endParaRPr lang="en-US" dirty="0"/>
          </a:p>
        </p:txBody>
      </p:sp>
      <p:sp>
        <p:nvSpPr>
          <p:cNvPr id="10" name="Rectangle 9">
            <a:extLst>
              <a:ext uri="{FF2B5EF4-FFF2-40B4-BE49-F238E27FC236}">
                <a16:creationId xmlns:a16="http://schemas.microsoft.com/office/drawing/2014/main" id="{CBCA16AC-1AFD-4595-A43B-2B81E4412274}"/>
              </a:ext>
            </a:extLst>
          </p:cNvPr>
          <p:cNvSpPr/>
          <p:nvPr/>
        </p:nvSpPr>
        <p:spPr>
          <a:xfrm>
            <a:off x="1455312" y="3490175"/>
            <a:ext cx="463640" cy="8731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033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BE7C-1535-4A71-8A62-3035821FFB88}"/>
              </a:ext>
            </a:extLst>
          </p:cNvPr>
          <p:cNvSpPr>
            <a:spLocks noGrp="1"/>
          </p:cNvSpPr>
          <p:nvPr>
            <p:ph type="title"/>
          </p:nvPr>
        </p:nvSpPr>
        <p:spPr/>
        <p:txBody>
          <a:bodyPr/>
          <a:lstStyle/>
          <a:p>
            <a:r>
              <a:rPr lang="en-US" dirty="0"/>
              <a:t>Sustainable Income</a:t>
            </a:r>
          </a:p>
        </p:txBody>
      </p:sp>
      <p:sp>
        <p:nvSpPr>
          <p:cNvPr id="3" name="Content Placeholder 2">
            <a:extLst>
              <a:ext uri="{FF2B5EF4-FFF2-40B4-BE49-F238E27FC236}">
                <a16:creationId xmlns:a16="http://schemas.microsoft.com/office/drawing/2014/main" id="{41C72A71-F3D0-4BDA-965A-2D05C4879731}"/>
              </a:ext>
            </a:extLst>
          </p:cNvPr>
          <p:cNvSpPr>
            <a:spLocks noGrp="1"/>
          </p:cNvSpPr>
          <p:nvPr>
            <p:ph sz="quarter" idx="13"/>
          </p:nvPr>
        </p:nvSpPr>
        <p:spPr>
          <a:xfrm>
            <a:off x="990600" y="2330379"/>
            <a:ext cx="22301200" cy="11140922"/>
          </a:xfrm>
        </p:spPr>
        <p:txBody>
          <a:bodyPr>
            <a:normAutofit/>
          </a:bodyPr>
          <a:lstStyle/>
          <a:p>
            <a:r>
              <a:rPr lang="en-US" altLang="zh-CN" dirty="0"/>
              <a:t>Stock prices are forward-looking</a:t>
            </a:r>
          </a:p>
          <a:p>
            <a:pPr lvl="1"/>
            <a:r>
              <a:rPr lang="en-US" altLang="zh-CN" dirty="0"/>
              <a:t>They are based on predictions of future earnings performance</a:t>
            </a:r>
          </a:p>
          <a:p>
            <a:pPr lvl="1"/>
            <a:r>
              <a:rPr lang="en-US" altLang="zh-CN" dirty="0"/>
              <a:t>To make predictions of future earnings, investors look for current income that will continue or </a:t>
            </a:r>
            <a:r>
              <a:rPr lang="en-US" altLang="zh-CN" i="1" dirty="0"/>
              <a:t>persist</a:t>
            </a:r>
            <a:r>
              <a:rPr lang="en-US" altLang="zh-CN" dirty="0"/>
              <a:t> into future years</a:t>
            </a:r>
          </a:p>
          <a:p>
            <a:r>
              <a:rPr lang="en-US" b="1" dirty="0"/>
              <a:t>Sustainable income </a:t>
            </a:r>
            <a:r>
              <a:rPr lang="en-US" dirty="0"/>
              <a:t>is the most likely level of income to be obtained by a company in the future</a:t>
            </a:r>
          </a:p>
          <a:p>
            <a:pPr lvl="1"/>
            <a:r>
              <a:rPr lang="en-US" dirty="0"/>
              <a:t>Unusual (out-of-the-ordinary) revenues, expenses, gains, and losses are not included in income from continuing operations</a:t>
            </a:r>
          </a:p>
          <a:p>
            <a:pPr lvl="1"/>
            <a:r>
              <a:rPr lang="en-US" dirty="0"/>
              <a:t>Two major types of unusual items</a:t>
            </a:r>
          </a:p>
          <a:p>
            <a:pPr lvl="2"/>
            <a:r>
              <a:rPr lang="en-US" dirty="0"/>
              <a:t>Discontinued operations</a:t>
            </a:r>
          </a:p>
          <a:p>
            <a:pPr lvl="2"/>
            <a:r>
              <a:rPr lang="en-US" dirty="0"/>
              <a:t>Other comprehensive income (</a:t>
            </a:r>
            <a:r>
              <a:rPr lang="en-US" i="1" dirty="0"/>
              <a:t>not required in Ch15</a:t>
            </a:r>
            <a:r>
              <a:rPr lang="en-US" dirty="0"/>
              <a:t>)</a:t>
            </a:r>
          </a:p>
          <a:p>
            <a:endParaRPr lang="en-US" dirty="0"/>
          </a:p>
        </p:txBody>
      </p:sp>
      <p:sp>
        <p:nvSpPr>
          <p:cNvPr id="4" name="Footer Placeholder 3">
            <a:extLst>
              <a:ext uri="{FF2B5EF4-FFF2-40B4-BE49-F238E27FC236}">
                <a16:creationId xmlns:a16="http://schemas.microsoft.com/office/drawing/2014/main" id="{2D23AC7F-F153-46D5-B518-CAC7FBA26050}"/>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5" name="Slide Number Placeholder 4">
            <a:extLst>
              <a:ext uri="{FF2B5EF4-FFF2-40B4-BE49-F238E27FC236}">
                <a16:creationId xmlns:a16="http://schemas.microsoft.com/office/drawing/2014/main" id="{1010B41D-A942-4CC2-88DA-13625473A002}"/>
              </a:ext>
            </a:extLst>
          </p:cNvPr>
          <p:cNvSpPr>
            <a:spLocks noGrp="1"/>
          </p:cNvSpPr>
          <p:nvPr>
            <p:ph type="sldNum" sz="quarter" idx="12"/>
          </p:nvPr>
        </p:nvSpPr>
        <p:spPr/>
        <p:txBody>
          <a:bodyPr/>
          <a:lstStyle/>
          <a:p>
            <a:fld id="{EBE3AD81-3AD4-9C46-856E-C08CF1183C60}" type="slidenum">
              <a:rPr lang="en-US" smtClean="0"/>
              <a:pPr/>
              <a:t>36</a:t>
            </a:fld>
            <a:endParaRPr lang="en-US" dirty="0"/>
          </a:p>
        </p:txBody>
      </p:sp>
      <p:pic>
        <p:nvPicPr>
          <p:cNvPr id="6" name="Content Placeholder 3">
            <a:extLst>
              <a:ext uri="{FF2B5EF4-FFF2-40B4-BE49-F238E27FC236}">
                <a16:creationId xmlns:a16="http://schemas.microsoft.com/office/drawing/2014/main" id="{F11C20CB-DE36-4C4A-BEAB-867484ED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3970" y="8200157"/>
            <a:ext cx="8077251" cy="3902109"/>
          </a:xfrm>
          <a:prstGeom prst="rect">
            <a:avLst/>
          </a:prstGeom>
        </p:spPr>
      </p:pic>
    </p:spTree>
    <p:extLst>
      <p:ext uri="{BB962C8B-B14F-4D97-AF65-F5344CB8AC3E}">
        <p14:creationId xmlns:p14="http://schemas.microsoft.com/office/powerpoint/2010/main" val="1141897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B17B-4743-4705-9DFB-4D2564DCC0F8}"/>
              </a:ext>
            </a:extLst>
          </p:cNvPr>
          <p:cNvSpPr>
            <a:spLocks noGrp="1"/>
          </p:cNvSpPr>
          <p:nvPr>
            <p:ph type="title"/>
          </p:nvPr>
        </p:nvSpPr>
        <p:spPr/>
        <p:txBody>
          <a:bodyPr/>
          <a:lstStyle/>
          <a:p>
            <a:r>
              <a:rPr lang="en-US" dirty="0"/>
              <a:t>Discontinued Operations</a:t>
            </a:r>
          </a:p>
        </p:txBody>
      </p:sp>
      <p:sp>
        <p:nvSpPr>
          <p:cNvPr id="3" name="Content Placeholder 2">
            <a:extLst>
              <a:ext uri="{FF2B5EF4-FFF2-40B4-BE49-F238E27FC236}">
                <a16:creationId xmlns:a16="http://schemas.microsoft.com/office/drawing/2014/main" id="{553B20A9-8E19-4CE0-B330-A2FA493D8DE7}"/>
              </a:ext>
            </a:extLst>
          </p:cNvPr>
          <p:cNvSpPr>
            <a:spLocks noGrp="1"/>
          </p:cNvSpPr>
          <p:nvPr>
            <p:ph sz="quarter" idx="13"/>
          </p:nvPr>
        </p:nvSpPr>
        <p:spPr>
          <a:xfrm>
            <a:off x="990600" y="2330380"/>
            <a:ext cx="22301200" cy="8951514"/>
          </a:xfrm>
        </p:spPr>
        <p:txBody>
          <a:bodyPr>
            <a:normAutofit/>
          </a:bodyPr>
          <a:lstStyle/>
          <a:p>
            <a:r>
              <a:rPr lang="en-US" sz="5400" b="1" dirty="0"/>
              <a:t>Discontinued operations </a:t>
            </a:r>
            <a:r>
              <a:rPr lang="en-US" sz="5400" dirty="0"/>
              <a:t>refers to the disposal of a significant component of a business</a:t>
            </a:r>
          </a:p>
          <a:p>
            <a:r>
              <a:rPr lang="en-US" sz="5400" dirty="0"/>
              <a:t>Report the income (loss) from discontinued operations in two parts: </a:t>
            </a:r>
          </a:p>
          <a:p>
            <a:pPr lvl="1"/>
            <a:r>
              <a:rPr lang="en-US" sz="4400" dirty="0"/>
              <a:t>Income (loss) from continuing operations (net of tax)</a:t>
            </a:r>
          </a:p>
          <a:p>
            <a:pPr lvl="1"/>
            <a:r>
              <a:rPr lang="en-US" sz="4400" dirty="0"/>
              <a:t>Gain (loss) on disposal (net of tax)</a:t>
            </a:r>
          </a:p>
          <a:p>
            <a:r>
              <a:rPr lang="en-US" sz="5400" dirty="0"/>
              <a:t>Example: During 2020 Acro Energy Ltd. has income before income taxes of NT$800,000. During 2020, Acro discontinued and sold its unprofitable chemical division. The loss in 2020 from chemical operations (net of NT$60,000 taxes) was NT$140,000. The loss on disposal of the chemical division (net of NT$30,000 taxes) was NT$70,000. Assuming a 30% tax rate on income</a:t>
            </a:r>
          </a:p>
        </p:txBody>
      </p:sp>
      <p:sp>
        <p:nvSpPr>
          <p:cNvPr id="4" name="Footer Placeholder 3">
            <a:extLst>
              <a:ext uri="{FF2B5EF4-FFF2-40B4-BE49-F238E27FC236}">
                <a16:creationId xmlns:a16="http://schemas.microsoft.com/office/drawing/2014/main" id="{E9A16342-880E-4922-A38F-2F657A120172}"/>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5" name="Slide Number Placeholder 4">
            <a:extLst>
              <a:ext uri="{FF2B5EF4-FFF2-40B4-BE49-F238E27FC236}">
                <a16:creationId xmlns:a16="http://schemas.microsoft.com/office/drawing/2014/main" id="{E648A91B-510B-4D97-A370-8E5CE7FFC09E}"/>
              </a:ext>
            </a:extLst>
          </p:cNvPr>
          <p:cNvSpPr>
            <a:spLocks noGrp="1"/>
          </p:cNvSpPr>
          <p:nvPr>
            <p:ph type="sldNum" sz="quarter" idx="12"/>
          </p:nvPr>
        </p:nvSpPr>
        <p:spPr/>
        <p:txBody>
          <a:bodyPr/>
          <a:lstStyle/>
          <a:p>
            <a:fld id="{EBE3AD81-3AD4-9C46-856E-C08CF1183C60}" type="slidenum">
              <a:rPr lang="en-US" smtClean="0"/>
              <a:pPr/>
              <a:t>37</a:t>
            </a:fld>
            <a:endParaRPr lang="en-US" dirty="0"/>
          </a:p>
        </p:txBody>
      </p:sp>
    </p:spTree>
    <p:extLst>
      <p:ext uri="{BB962C8B-B14F-4D97-AF65-F5344CB8AC3E}">
        <p14:creationId xmlns:p14="http://schemas.microsoft.com/office/powerpoint/2010/main" val="1802259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DF0C-6AD6-45F6-BECB-1203CDD462C7}"/>
              </a:ext>
            </a:extLst>
          </p:cNvPr>
          <p:cNvSpPr>
            <a:spLocks noGrp="1"/>
          </p:cNvSpPr>
          <p:nvPr>
            <p:ph type="title"/>
          </p:nvPr>
        </p:nvSpPr>
        <p:spPr/>
        <p:txBody>
          <a:bodyPr/>
          <a:lstStyle/>
          <a:p>
            <a:r>
              <a:rPr lang="en-US" dirty="0"/>
              <a:t>Discontinued Operations (cont’d)</a:t>
            </a:r>
          </a:p>
        </p:txBody>
      </p:sp>
      <p:sp>
        <p:nvSpPr>
          <p:cNvPr id="3" name="Content Placeholder 2">
            <a:extLst>
              <a:ext uri="{FF2B5EF4-FFF2-40B4-BE49-F238E27FC236}">
                <a16:creationId xmlns:a16="http://schemas.microsoft.com/office/drawing/2014/main" id="{48F96469-790E-4BF6-8CD0-A2F1EA0DFEFF}"/>
              </a:ext>
            </a:extLst>
          </p:cNvPr>
          <p:cNvSpPr>
            <a:spLocks noGrp="1"/>
          </p:cNvSpPr>
          <p:nvPr>
            <p:ph sz="quarter" idx="13"/>
          </p:nvPr>
        </p:nvSpPr>
        <p:spPr/>
        <p:txBody>
          <a:bodyPr>
            <a:normAutofit/>
          </a:bodyPr>
          <a:lstStyle/>
          <a:p>
            <a:r>
              <a:rPr lang="en-US" sz="5400" dirty="0"/>
              <a:t>The following presentation indicates the separate effects of </a:t>
            </a:r>
            <a:r>
              <a:rPr lang="en-US" sz="5400" b="1" dirty="0"/>
              <a:t>continuing operations</a:t>
            </a:r>
            <a:r>
              <a:rPr lang="en-US" sz="5400" dirty="0"/>
              <a:t> and </a:t>
            </a:r>
            <a:r>
              <a:rPr lang="en-US" sz="5400" b="1" dirty="0"/>
              <a:t>discontinued operations </a:t>
            </a:r>
            <a:r>
              <a:rPr lang="en-US" sz="5400" dirty="0"/>
              <a:t>on net income</a:t>
            </a:r>
          </a:p>
        </p:txBody>
      </p:sp>
      <p:pic>
        <p:nvPicPr>
          <p:cNvPr id="5" name="Picture 4">
            <a:extLst>
              <a:ext uri="{FF2B5EF4-FFF2-40B4-BE49-F238E27FC236}">
                <a16:creationId xmlns:a16="http://schemas.microsoft.com/office/drawing/2014/main" id="{601C51A2-60C8-4412-9B9F-89955F3E84E8}"/>
              </a:ext>
            </a:extLst>
          </p:cNvPr>
          <p:cNvPicPr>
            <a:picLocks noChangeAspect="1"/>
          </p:cNvPicPr>
          <p:nvPr/>
        </p:nvPicPr>
        <p:blipFill>
          <a:blip r:embed="rId2"/>
          <a:stretch>
            <a:fillRect/>
          </a:stretch>
        </p:blipFill>
        <p:spPr>
          <a:xfrm>
            <a:off x="1866363" y="4077539"/>
            <a:ext cx="18611046" cy="8285913"/>
          </a:xfrm>
          <a:prstGeom prst="rect">
            <a:avLst/>
          </a:prstGeom>
        </p:spPr>
      </p:pic>
      <p:sp>
        <p:nvSpPr>
          <p:cNvPr id="6" name="Footer Placeholder 5">
            <a:extLst>
              <a:ext uri="{FF2B5EF4-FFF2-40B4-BE49-F238E27FC236}">
                <a16:creationId xmlns:a16="http://schemas.microsoft.com/office/drawing/2014/main" id="{40F75459-1164-491F-A549-9049BF45E264}"/>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7" name="Slide Number Placeholder 6">
            <a:extLst>
              <a:ext uri="{FF2B5EF4-FFF2-40B4-BE49-F238E27FC236}">
                <a16:creationId xmlns:a16="http://schemas.microsoft.com/office/drawing/2014/main" id="{D342F6EF-8370-4168-857E-F60ECE7E0163}"/>
              </a:ext>
            </a:extLst>
          </p:cNvPr>
          <p:cNvSpPr>
            <a:spLocks noGrp="1"/>
          </p:cNvSpPr>
          <p:nvPr>
            <p:ph type="sldNum" sz="quarter" idx="12"/>
          </p:nvPr>
        </p:nvSpPr>
        <p:spPr/>
        <p:txBody>
          <a:bodyPr/>
          <a:lstStyle/>
          <a:p>
            <a:fld id="{EBE3AD81-3AD4-9C46-856E-C08CF1183C60}" type="slidenum">
              <a:rPr lang="en-US" smtClean="0"/>
              <a:pPr/>
              <a:t>38</a:t>
            </a:fld>
            <a:endParaRPr lang="en-US" dirty="0"/>
          </a:p>
        </p:txBody>
      </p:sp>
    </p:spTree>
    <p:extLst>
      <p:ext uri="{BB962C8B-B14F-4D97-AF65-F5344CB8AC3E}">
        <p14:creationId xmlns:p14="http://schemas.microsoft.com/office/powerpoint/2010/main" val="1497041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6A51-5203-4493-9BB4-5D0D9804E76F}"/>
              </a:ext>
            </a:extLst>
          </p:cNvPr>
          <p:cNvSpPr>
            <a:spLocks noGrp="1"/>
          </p:cNvSpPr>
          <p:nvPr>
            <p:ph type="title"/>
          </p:nvPr>
        </p:nvSpPr>
        <p:spPr/>
        <p:txBody>
          <a:bodyPr/>
          <a:lstStyle/>
          <a:p>
            <a:r>
              <a:rPr lang="en-US" dirty="0"/>
              <a:t>Glossary</a:t>
            </a:r>
          </a:p>
        </p:txBody>
      </p:sp>
      <p:sp>
        <p:nvSpPr>
          <p:cNvPr id="4" name="Footer Placeholder 3">
            <a:extLst>
              <a:ext uri="{FF2B5EF4-FFF2-40B4-BE49-F238E27FC236}">
                <a16:creationId xmlns:a16="http://schemas.microsoft.com/office/drawing/2014/main" id="{64E9501D-6593-4187-B376-C1C03A79E16D}"/>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5" name="Slide Number Placeholder 4">
            <a:extLst>
              <a:ext uri="{FF2B5EF4-FFF2-40B4-BE49-F238E27FC236}">
                <a16:creationId xmlns:a16="http://schemas.microsoft.com/office/drawing/2014/main" id="{8CD310AB-D047-4E73-8A37-2C8182D55BE1}"/>
              </a:ext>
            </a:extLst>
          </p:cNvPr>
          <p:cNvSpPr>
            <a:spLocks noGrp="1"/>
          </p:cNvSpPr>
          <p:nvPr>
            <p:ph type="sldNum" sz="quarter" idx="12"/>
          </p:nvPr>
        </p:nvSpPr>
        <p:spPr/>
        <p:txBody>
          <a:bodyPr/>
          <a:lstStyle/>
          <a:p>
            <a:fld id="{EBE3AD81-3AD4-9C46-856E-C08CF1183C60}" type="slidenum">
              <a:rPr lang="en-US" smtClean="0"/>
              <a:pPr/>
              <a:t>39</a:t>
            </a:fld>
            <a:endParaRPr lang="en-US" dirty="0"/>
          </a:p>
        </p:txBody>
      </p:sp>
      <p:sp>
        <p:nvSpPr>
          <p:cNvPr id="8" name="Content Placeholder 7">
            <a:extLst>
              <a:ext uri="{FF2B5EF4-FFF2-40B4-BE49-F238E27FC236}">
                <a16:creationId xmlns:a16="http://schemas.microsoft.com/office/drawing/2014/main" id="{C58B9D69-BFD1-4337-8785-03F8535F7CA7}"/>
              </a:ext>
            </a:extLst>
          </p:cNvPr>
          <p:cNvSpPr>
            <a:spLocks noGrp="1"/>
          </p:cNvSpPr>
          <p:nvPr>
            <p:ph sz="quarter" idx="13"/>
          </p:nvPr>
        </p:nvSpPr>
        <p:spPr>
          <a:xfrm>
            <a:off x="990601" y="2330379"/>
            <a:ext cx="10626144" cy="10033073"/>
          </a:xfrm>
        </p:spPr>
        <p:txBody>
          <a:bodyPr>
            <a:normAutofit/>
          </a:bodyPr>
          <a:lstStyle/>
          <a:p>
            <a:r>
              <a:rPr lang="en-US" sz="3200" dirty="0"/>
              <a:t>Horizontal analysis (</a:t>
            </a:r>
            <a:r>
              <a:rPr lang="zh-CN" altLang="en-US" sz="3200" dirty="0"/>
              <a:t>横向分析</a:t>
            </a:r>
            <a:r>
              <a:rPr lang="en-US" altLang="zh-CN" sz="3200" dirty="0"/>
              <a:t>)</a:t>
            </a:r>
          </a:p>
          <a:p>
            <a:r>
              <a:rPr lang="en-US" sz="3200" dirty="0"/>
              <a:t>Trend analysis (</a:t>
            </a:r>
            <a:r>
              <a:rPr lang="zh-CN" altLang="en-US" sz="3200" dirty="0"/>
              <a:t>趋势分析</a:t>
            </a:r>
            <a:r>
              <a:rPr lang="en-US" altLang="zh-CN" sz="3200" dirty="0"/>
              <a:t>)</a:t>
            </a:r>
          </a:p>
          <a:p>
            <a:r>
              <a:rPr lang="en-US" sz="3200" dirty="0"/>
              <a:t>Vertical analysis (</a:t>
            </a:r>
            <a:r>
              <a:rPr lang="zh-CN" altLang="en-US" sz="3200" dirty="0"/>
              <a:t>纵向分析</a:t>
            </a:r>
            <a:r>
              <a:rPr lang="en-US" altLang="zh-CN" sz="3200" dirty="0"/>
              <a:t>)</a:t>
            </a:r>
          </a:p>
          <a:p>
            <a:r>
              <a:rPr lang="en-US" sz="3200" dirty="0"/>
              <a:t>Common-size analysis (</a:t>
            </a:r>
            <a:r>
              <a:rPr lang="zh-CN" altLang="en-US" sz="3200" dirty="0"/>
              <a:t>共同比分析</a:t>
            </a:r>
            <a:r>
              <a:rPr lang="en-US" altLang="zh-CN" sz="3200" dirty="0"/>
              <a:t>)</a:t>
            </a:r>
          </a:p>
          <a:p>
            <a:r>
              <a:rPr lang="en-US" sz="3200" dirty="0"/>
              <a:t>Liquidity (</a:t>
            </a:r>
            <a:r>
              <a:rPr lang="zh-CN" altLang="en-US" sz="3200" dirty="0"/>
              <a:t>流动性</a:t>
            </a:r>
            <a:r>
              <a:rPr lang="en-US" altLang="zh-CN" sz="3200" dirty="0"/>
              <a:t>)</a:t>
            </a:r>
          </a:p>
          <a:p>
            <a:r>
              <a:rPr lang="en-US" sz="3200" dirty="0"/>
              <a:t>Solvency (</a:t>
            </a:r>
            <a:r>
              <a:rPr lang="zh-CN" altLang="en-US" sz="3200" dirty="0"/>
              <a:t>偿债能力</a:t>
            </a:r>
            <a:r>
              <a:rPr lang="en-US" altLang="zh-CN" sz="3200" dirty="0"/>
              <a:t>)</a:t>
            </a:r>
          </a:p>
          <a:p>
            <a:r>
              <a:rPr lang="en-US" sz="3200" dirty="0"/>
              <a:t>Current ratio (</a:t>
            </a:r>
            <a:r>
              <a:rPr lang="zh-CN" altLang="en-US" sz="3200" dirty="0"/>
              <a:t>流动比率</a:t>
            </a:r>
            <a:r>
              <a:rPr lang="en-US" altLang="zh-CN" sz="3200" dirty="0"/>
              <a:t>)</a:t>
            </a:r>
          </a:p>
          <a:p>
            <a:r>
              <a:rPr lang="en-US" altLang="zh-CN" sz="3200" dirty="0"/>
              <a:t>Acid-test ratio / Quick ratio (</a:t>
            </a:r>
            <a:r>
              <a:rPr lang="zh-CN" altLang="en-US" sz="3200" dirty="0"/>
              <a:t>酸性测试比率</a:t>
            </a:r>
            <a:r>
              <a:rPr lang="en-US" altLang="zh-CN" sz="3200" dirty="0"/>
              <a:t>/</a:t>
            </a:r>
            <a:r>
              <a:rPr lang="zh-CN" altLang="en-US" sz="3200" dirty="0"/>
              <a:t>速动比率</a:t>
            </a:r>
            <a:r>
              <a:rPr lang="en-US" altLang="zh-CN" sz="3200" dirty="0"/>
              <a:t>)</a:t>
            </a:r>
          </a:p>
          <a:p>
            <a:r>
              <a:rPr lang="en-US" sz="3200" dirty="0"/>
              <a:t>Account receivable turnover (</a:t>
            </a:r>
            <a:r>
              <a:rPr lang="zh-CN" altLang="en-US" sz="3200" dirty="0"/>
              <a:t>应收款项周转率</a:t>
            </a:r>
            <a:r>
              <a:rPr lang="en-US" altLang="zh-CN" sz="3200" dirty="0"/>
              <a:t>)</a:t>
            </a:r>
          </a:p>
          <a:p>
            <a:r>
              <a:rPr lang="en-US" sz="3200" dirty="0"/>
              <a:t>Average collection period (</a:t>
            </a:r>
            <a:r>
              <a:rPr lang="zh-CN" altLang="en-US" sz="3200" dirty="0"/>
              <a:t>应收账款周转天数</a:t>
            </a:r>
            <a:r>
              <a:rPr lang="en-US" altLang="zh-CN" sz="3200" dirty="0"/>
              <a:t>)</a:t>
            </a:r>
          </a:p>
          <a:p>
            <a:r>
              <a:rPr lang="en-US" sz="3200" dirty="0"/>
              <a:t>Inventory turnover (</a:t>
            </a:r>
            <a:r>
              <a:rPr lang="zh-CN" altLang="en-US" sz="3200" dirty="0"/>
              <a:t>存货周转率</a:t>
            </a:r>
            <a:r>
              <a:rPr lang="en-US" altLang="zh-CN" sz="3200" dirty="0"/>
              <a:t>)</a:t>
            </a:r>
          </a:p>
          <a:p>
            <a:r>
              <a:rPr lang="en-US" altLang="zh-CN" sz="3200" dirty="0"/>
              <a:t>D</a:t>
            </a:r>
            <a:r>
              <a:rPr lang="en-US" sz="3200" dirty="0"/>
              <a:t>ays in inventory (</a:t>
            </a:r>
            <a:r>
              <a:rPr lang="zh-CN" altLang="en-US" sz="3200" dirty="0"/>
              <a:t>存货周转天数</a:t>
            </a:r>
            <a:r>
              <a:rPr lang="en-US" altLang="zh-CN" sz="3200" dirty="0"/>
              <a:t>)</a:t>
            </a:r>
          </a:p>
          <a:p>
            <a:endParaRPr lang="en-US" altLang="zh-CN" sz="3200" dirty="0"/>
          </a:p>
        </p:txBody>
      </p:sp>
      <p:sp>
        <p:nvSpPr>
          <p:cNvPr id="6" name="Content Placeholder 7">
            <a:extLst>
              <a:ext uri="{FF2B5EF4-FFF2-40B4-BE49-F238E27FC236}">
                <a16:creationId xmlns:a16="http://schemas.microsoft.com/office/drawing/2014/main" id="{DC58166C-15EF-4B8E-9A91-70755BFE6D7C}"/>
              </a:ext>
            </a:extLst>
          </p:cNvPr>
          <p:cNvSpPr txBox="1">
            <a:spLocks/>
          </p:cNvSpPr>
          <p:nvPr/>
        </p:nvSpPr>
        <p:spPr>
          <a:xfrm>
            <a:off x="11903643" y="2330379"/>
            <a:ext cx="11793484" cy="10033073"/>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sz="3200" dirty="0"/>
              <a:t>Debt to </a:t>
            </a:r>
            <a:r>
              <a:rPr lang="en-US" altLang="zh-CN" sz="3200" dirty="0"/>
              <a:t>asset</a:t>
            </a:r>
            <a:r>
              <a:rPr lang="en-US" sz="3200" dirty="0"/>
              <a:t> ratio (</a:t>
            </a:r>
            <a:r>
              <a:rPr lang="zh-CN" altLang="en-US" sz="3200" dirty="0"/>
              <a:t>资产负债率</a:t>
            </a:r>
            <a:r>
              <a:rPr lang="en-US" altLang="zh-CN" sz="3200" dirty="0"/>
              <a:t>)</a:t>
            </a:r>
          </a:p>
          <a:p>
            <a:r>
              <a:rPr lang="en-US" sz="3200" dirty="0"/>
              <a:t>Times interest earned (</a:t>
            </a:r>
            <a:r>
              <a:rPr lang="zh-CN" altLang="en-US" sz="3200" dirty="0"/>
              <a:t>利息保障倍数</a:t>
            </a:r>
            <a:r>
              <a:rPr lang="en-US" altLang="zh-CN" sz="3200" dirty="0"/>
              <a:t>)</a:t>
            </a:r>
          </a:p>
          <a:p>
            <a:r>
              <a:rPr lang="en-US" sz="3200" dirty="0"/>
              <a:t>Profit margin (</a:t>
            </a:r>
            <a:r>
              <a:rPr lang="zh-CN" altLang="en-US" sz="3200" dirty="0"/>
              <a:t>销售净利率</a:t>
            </a:r>
            <a:r>
              <a:rPr lang="en-US" altLang="zh-CN" sz="3200" dirty="0"/>
              <a:t>)</a:t>
            </a:r>
          </a:p>
          <a:p>
            <a:r>
              <a:rPr lang="en-US" sz="3200" dirty="0"/>
              <a:t>Asset turnover (</a:t>
            </a:r>
            <a:r>
              <a:rPr lang="zh-CN" altLang="en-US" sz="3200" dirty="0"/>
              <a:t>资产周转率</a:t>
            </a:r>
            <a:r>
              <a:rPr lang="en-US" altLang="zh-CN" sz="3200" dirty="0"/>
              <a:t>)</a:t>
            </a:r>
          </a:p>
          <a:p>
            <a:r>
              <a:rPr lang="en-US" sz="3200" dirty="0"/>
              <a:t>Return on assets / ROA (</a:t>
            </a:r>
            <a:r>
              <a:rPr lang="zh-CN" altLang="en-US" sz="3200" dirty="0"/>
              <a:t>资产收益率</a:t>
            </a:r>
            <a:r>
              <a:rPr lang="en-US" altLang="zh-CN" sz="3200" dirty="0"/>
              <a:t>)</a:t>
            </a:r>
          </a:p>
          <a:p>
            <a:r>
              <a:rPr lang="en-US" sz="3200" dirty="0"/>
              <a:t>Return on ordinary shareholders’ equity (</a:t>
            </a:r>
            <a:r>
              <a:rPr lang="zh-CN" altLang="en-US" sz="3200" dirty="0"/>
              <a:t>普通股股东收益率</a:t>
            </a:r>
            <a:r>
              <a:rPr lang="en-US" altLang="zh-CN" sz="3200" dirty="0"/>
              <a:t>)</a:t>
            </a:r>
          </a:p>
          <a:p>
            <a:r>
              <a:rPr lang="en-US" sz="3200" dirty="0"/>
              <a:t>Earnings per share / EPS (</a:t>
            </a:r>
            <a:r>
              <a:rPr lang="zh-CN" altLang="en-US" sz="3200" dirty="0"/>
              <a:t>每股盈利</a:t>
            </a:r>
            <a:r>
              <a:rPr lang="en-US" altLang="zh-CN" sz="3200" dirty="0"/>
              <a:t>)</a:t>
            </a:r>
          </a:p>
          <a:p>
            <a:r>
              <a:rPr lang="en-US" sz="3200" dirty="0"/>
              <a:t>Price-earnings ratio / PE ratio (</a:t>
            </a:r>
            <a:r>
              <a:rPr lang="zh-CN" altLang="en-US" sz="3200" dirty="0"/>
              <a:t>市盈率</a:t>
            </a:r>
            <a:r>
              <a:rPr lang="en-US" altLang="zh-CN" sz="3200" dirty="0"/>
              <a:t>)</a:t>
            </a:r>
          </a:p>
          <a:p>
            <a:r>
              <a:rPr lang="en-US" altLang="zh-CN" sz="3200" dirty="0"/>
              <a:t>Payout ratio (</a:t>
            </a:r>
            <a:r>
              <a:rPr lang="zh-CN" altLang="en-US" sz="3200" dirty="0"/>
              <a:t>股利分配率</a:t>
            </a:r>
            <a:r>
              <a:rPr lang="en-US" altLang="zh-CN" sz="3200" dirty="0"/>
              <a:t>)</a:t>
            </a:r>
          </a:p>
          <a:p>
            <a:r>
              <a:rPr lang="en-US" sz="3200" dirty="0"/>
              <a:t>Sustainable income (</a:t>
            </a:r>
            <a:r>
              <a:rPr lang="zh-CN" altLang="en-US" sz="3200" dirty="0"/>
              <a:t>可持续收入</a:t>
            </a:r>
            <a:r>
              <a:rPr lang="en-US" altLang="zh-CN" sz="3200" dirty="0"/>
              <a:t>)</a:t>
            </a:r>
          </a:p>
          <a:p>
            <a:r>
              <a:rPr lang="en-US" sz="3200" dirty="0"/>
              <a:t>Discontinued operations (</a:t>
            </a:r>
            <a:r>
              <a:rPr lang="zh-CN" altLang="en-US" sz="3200" dirty="0"/>
              <a:t>已终止经营的业务</a:t>
            </a:r>
            <a:r>
              <a:rPr lang="en-US" altLang="zh-CN" sz="3200" dirty="0"/>
              <a:t>)</a:t>
            </a:r>
          </a:p>
          <a:p>
            <a:endParaRPr lang="en-US" altLang="zh-CN" sz="3200" dirty="0"/>
          </a:p>
        </p:txBody>
      </p:sp>
    </p:spTree>
    <p:extLst>
      <p:ext uri="{BB962C8B-B14F-4D97-AF65-F5344CB8AC3E}">
        <p14:creationId xmlns:p14="http://schemas.microsoft.com/office/powerpoint/2010/main" val="393390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Comparison of financial accounting information</a:t>
            </a:r>
            <a:endParaRPr lang="zh-CN" altLang="en-US" dirty="0"/>
          </a:p>
        </p:txBody>
      </p:sp>
      <p:pic>
        <p:nvPicPr>
          <p:cNvPr id="8" name="Content Placeholder 5"/>
          <p:cNvPicPr>
            <a:picLocks noChangeAspect="1"/>
          </p:cNvPicPr>
          <p:nvPr/>
        </p:nvPicPr>
        <p:blipFill rotWithShape="1">
          <a:blip r:embed="rId3" cstate="email">
            <a:extLst>
              <a:ext uri="{28A0092B-C50C-407E-A947-70E740481C1C}">
                <a14:useLocalDpi xmlns:a14="http://schemas.microsoft.com/office/drawing/2010/main" val="0"/>
              </a:ext>
            </a:extLst>
          </a:blip>
          <a:srcRect t="4262"/>
          <a:stretch/>
        </p:blipFill>
        <p:spPr>
          <a:xfrm>
            <a:off x="10489127" y="2182324"/>
            <a:ext cx="12995856" cy="10342062"/>
          </a:xfrm>
          <a:prstGeom prst="rect">
            <a:avLst/>
          </a:prstGeom>
        </p:spPr>
      </p:pic>
      <p:sp>
        <p:nvSpPr>
          <p:cNvPr id="5" name="Footer Placeholder 4">
            <a:extLst>
              <a:ext uri="{FF2B5EF4-FFF2-40B4-BE49-F238E27FC236}">
                <a16:creationId xmlns:a16="http://schemas.microsoft.com/office/drawing/2014/main" id="{9C1C4C03-BE19-4C87-8D64-68B803D9E9DA}"/>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6" name="Slide Number Placeholder 5">
            <a:extLst>
              <a:ext uri="{FF2B5EF4-FFF2-40B4-BE49-F238E27FC236}">
                <a16:creationId xmlns:a16="http://schemas.microsoft.com/office/drawing/2014/main" id="{8D1C1BDE-EC26-4071-8769-33FB5B18C458}"/>
              </a:ext>
            </a:extLst>
          </p:cNvPr>
          <p:cNvSpPr>
            <a:spLocks noGrp="1"/>
          </p:cNvSpPr>
          <p:nvPr>
            <p:ph type="sldNum" sz="quarter" idx="12"/>
          </p:nvPr>
        </p:nvSpPr>
        <p:spPr/>
        <p:txBody>
          <a:bodyPr/>
          <a:lstStyle/>
          <a:p>
            <a:fld id="{EBE3AD81-3AD4-9C46-856E-C08CF1183C60}" type="slidenum">
              <a:rPr lang="en-US" smtClean="0"/>
              <a:pPr/>
              <a:t>4</a:t>
            </a:fld>
            <a:endParaRPr lang="en-US" dirty="0"/>
          </a:p>
        </p:txBody>
      </p:sp>
      <p:pic>
        <p:nvPicPr>
          <p:cNvPr id="1026" name="Picture 2" descr="5 Less Obvious PPC Testing Ideas That You Should Try">
            <a:extLst>
              <a:ext uri="{FF2B5EF4-FFF2-40B4-BE49-F238E27FC236}">
                <a16:creationId xmlns:a16="http://schemas.microsoft.com/office/drawing/2014/main" id="{79006D4C-E611-45A2-89B7-57C8B1FCC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43" r="25973"/>
          <a:stretch/>
        </p:blipFill>
        <p:spPr bwMode="auto">
          <a:xfrm>
            <a:off x="990600" y="2182324"/>
            <a:ext cx="9350062" cy="10342062"/>
          </a:xfrm>
          <a:prstGeom prst="roundRect">
            <a:avLst>
              <a:gd name="adj" fmla="val 4133"/>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01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FCD59-6851-4EEA-BFFC-93E8F9AF83B8}"/>
              </a:ext>
            </a:extLst>
          </p:cNvPr>
          <p:cNvSpPr>
            <a:spLocks noGrp="1"/>
          </p:cNvSpPr>
          <p:nvPr>
            <p:ph type="title"/>
          </p:nvPr>
        </p:nvSpPr>
        <p:spPr/>
        <p:txBody>
          <a:bodyPr/>
          <a:lstStyle/>
          <a:p>
            <a:r>
              <a:rPr lang="en-US" dirty="0"/>
              <a:t>Horizontal Analysis</a:t>
            </a:r>
          </a:p>
        </p:txBody>
      </p:sp>
      <p:sp>
        <p:nvSpPr>
          <p:cNvPr id="3" name="Content Placeholder 2">
            <a:extLst>
              <a:ext uri="{FF2B5EF4-FFF2-40B4-BE49-F238E27FC236}">
                <a16:creationId xmlns:a16="http://schemas.microsoft.com/office/drawing/2014/main" id="{84BEBD42-9E38-4880-B254-7FED9C1FDC3C}"/>
              </a:ext>
            </a:extLst>
          </p:cNvPr>
          <p:cNvSpPr>
            <a:spLocks noGrp="1"/>
          </p:cNvSpPr>
          <p:nvPr>
            <p:ph sz="quarter" idx="13"/>
          </p:nvPr>
        </p:nvSpPr>
        <p:spPr/>
        <p:txBody>
          <a:bodyPr/>
          <a:lstStyle/>
          <a:p>
            <a:r>
              <a:rPr lang="en-US" b="1" dirty="0"/>
              <a:t>Horizontal analysis</a:t>
            </a:r>
            <a:r>
              <a:rPr lang="en-US" dirty="0"/>
              <a:t>, also called trend analysis, is a technique for evaluating a series of financial statement data over a period of time</a:t>
            </a:r>
          </a:p>
        </p:txBody>
      </p:sp>
      <p:pic>
        <p:nvPicPr>
          <p:cNvPr id="5" name="Picture 4">
            <a:extLst>
              <a:ext uri="{FF2B5EF4-FFF2-40B4-BE49-F238E27FC236}">
                <a16:creationId xmlns:a16="http://schemas.microsoft.com/office/drawing/2014/main" id="{EB965F7A-6789-4473-B7E0-6D5AB01CEE7E}"/>
              </a:ext>
            </a:extLst>
          </p:cNvPr>
          <p:cNvPicPr>
            <a:picLocks noChangeAspect="1"/>
          </p:cNvPicPr>
          <p:nvPr/>
        </p:nvPicPr>
        <p:blipFill rotWithShape="1">
          <a:blip r:embed="rId3"/>
          <a:srcRect l="17915" t="7338" r="17763" b="6671"/>
          <a:stretch/>
        </p:blipFill>
        <p:spPr>
          <a:xfrm>
            <a:off x="13379404" y="10592132"/>
            <a:ext cx="9634519" cy="1190335"/>
          </a:xfrm>
          <a:prstGeom prst="rect">
            <a:avLst/>
          </a:prstGeom>
        </p:spPr>
      </p:pic>
      <p:pic>
        <p:nvPicPr>
          <p:cNvPr id="9" name="Picture 8">
            <a:extLst>
              <a:ext uri="{FF2B5EF4-FFF2-40B4-BE49-F238E27FC236}">
                <a16:creationId xmlns:a16="http://schemas.microsoft.com/office/drawing/2014/main" id="{9928CD67-9B6D-45F9-A84E-A96A5BBBEC00}"/>
              </a:ext>
            </a:extLst>
          </p:cNvPr>
          <p:cNvPicPr>
            <a:picLocks noChangeAspect="1"/>
          </p:cNvPicPr>
          <p:nvPr/>
        </p:nvPicPr>
        <p:blipFill rotWithShape="1">
          <a:blip r:embed="rId4"/>
          <a:srcRect l="17900" t="4793" r="17834" b="6273"/>
          <a:stretch/>
        </p:blipFill>
        <p:spPr>
          <a:xfrm>
            <a:off x="2030774" y="10592132"/>
            <a:ext cx="9634519" cy="1190335"/>
          </a:xfrm>
          <a:prstGeom prst="rect">
            <a:avLst/>
          </a:prstGeom>
        </p:spPr>
      </p:pic>
      <p:pic>
        <p:nvPicPr>
          <p:cNvPr id="10" name="Picture 6" descr="Free Christmas Tree Vectors Vector Art &amp; Graphics | freevector.com">
            <a:extLst>
              <a:ext uri="{FF2B5EF4-FFF2-40B4-BE49-F238E27FC236}">
                <a16:creationId xmlns:a16="http://schemas.microsoft.com/office/drawing/2014/main" id="{816C4C74-AA16-46EF-AF5F-911C0C9244C9}"/>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3671" t="13702" r="5552" b="52800"/>
          <a:stretch/>
        </p:blipFill>
        <p:spPr bwMode="auto">
          <a:xfrm>
            <a:off x="14174573" y="6746264"/>
            <a:ext cx="1886053" cy="25054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Free Christmas Tree Vectors Vector Art &amp; Graphics | freevector.com">
            <a:extLst>
              <a:ext uri="{FF2B5EF4-FFF2-40B4-BE49-F238E27FC236}">
                <a16:creationId xmlns:a16="http://schemas.microsoft.com/office/drawing/2014/main" id="{756C9C99-BB72-4EF5-B985-B7C901951432}"/>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73671" t="13702" r="5552" b="52800"/>
          <a:stretch/>
        </p:blipFill>
        <p:spPr bwMode="auto">
          <a:xfrm>
            <a:off x="16882867" y="6333426"/>
            <a:ext cx="2196824" cy="29183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ree Christmas Tree Vectors Vector Art &amp; Graphics | freevector.com">
            <a:extLst>
              <a:ext uri="{FF2B5EF4-FFF2-40B4-BE49-F238E27FC236}">
                <a16:creationId xmlns:a16="http://schemas.microsoft.com/office/drawing/2014/main" id="{1DE2C6EF-088C-41BA-BEC1-EA75CBBD54B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3671" t="13702" r="5552" b="52800"/>
          <a:stretch/>
        </p:blipFill>
        <p:spPr bwMode="auto">
          <a:xfrm>
            <a:off x="19578802" y="5887749"/>
            <a:ext cx="2532315" cy="336400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ECE683E0-DA88-4B04-9771-87E19CE2C424}"/>
              </a:ext>
            </a:extLst>
          </p:cNvPr>
          <p:cNvCxnSpPr/>
          <p:nvPr/>
        </p:nvCxnSpPr>
        <p:spPr>
          <a:xfrm>
            <a:off x="13962595" y="9251758"/>
            <a:ext cx="8468139" cy="0"/>
          </a:xfrm>
          <a:prstGeom prst="line">
            <a:avLst/>
          </a:prstGeom>
          <a:ln w="57150">
            <a:solidFill>
              <a:srgbClr val="9D780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CFF9D8E-A094-4587-8482-6BD502B639A6}"/>
              </a:ext>
            </a:extLst>
          </p:cNvPr>
          <p:cNvSpPr txBox="1"/>
          <p:nvPr/>
        </p:nvSpPr>
        <p:spPr>
          <a:xfrm>
            <a:off x="14557190" y="9280124"/>
            <a:ext cx="1120820" cy="646331"/>
          </a:xfrm>
          <a:prstGeom prst="rect">
            <a:avLst/>
          </a:prstGeom>
          <a:noFill/>
        </p:spPr>
        <p:txBody>
          <a:bodyPr wrap="none" rtlCol="0">
            <a:spAutoFit/>
          </a:bodyPr>
          <a:lstStyle/>
          <a:p>
            <a:pPr algn="ctr"/>
            <a:r>
              <a:rPr lang="en-US" b="1" dirty="0">
                <a:solidFill>
                  <a:srgbClr val="9D7801"/>
                </a:solidFill>
              </a:rPr>
              <a:t>2019</a:t>
            </a:r>
          </a:p>
        </p:txBody>
      </p:sp>
      <p:sp>
        <p:nvSpPr>
          <p:cNvPr id="17" name="TextBox 16">
            <a:extLst>
              <a:ext uri="{FF2B5EF4-FFF2-40B4-BE49-F238E27FC236}">
                <a16:creationId xmlns:a16="http://schemas.microsoft.com/office/drawing/2014/main" id="{0DCA73F5-F53A-498E-9989-D8F23D06DD70}"/>
              </a:ext>
            </a:extLst>
          </p:cNvPr>
          <p:cNvSpPr txBox="1"/>
          <p:nvPr/>
        </p:nvSpPr>
        <p:spPr>
          <a:xfrm>
            <a:off x="17420869" y="9280124"/>
            <a:ext cx="1120820" cy="646331"/>
          </a:xfrm>
          <a:prstGeom prst="rect">
            <a:avLst/>
          </a:prstGeom>
          <a:noFill/>
        </p:spPr>
        <p:txBody>
          <a:bodyPr wrap="none" rtlCol="0">
            <a:spAutoFit/>
          </a:bodyPr>
          <a:lstStyle/>
          <a:p>
            <a:pPr algn="ctr"/>
            <a:r>
              <a:rPr lang="en-US" b="1" dirty="0">
                <a:solidFill>
                  <a:srgbClr val="9D7801"/>
                </a:solidFill>
              </a:rPr>
              <a:t>2020</a:t>
            </a:r>
          </a:p>
        </p:txBody>
      </p:sp>
      <p:sp>
        <p:nvSpPr>
          <p:cNvPr id="18" name="TextBox 17">
            <a:extLst>
              <a:ext uri="{FF2B5EF4-FFF2-40B4-BE49-F238E27FC236}">
                <a16:creationId xmlns:a16="http://schemas.microsoft.com/office/drawing/2014/main" id="{F2CB6A13-9CE5-43E9-BB9B-85E609A61526}"/>
              </a:ext>
            </a:extLst>
          </p:cNvPr>
          <p:cNvSpPr txBox="1"/>
          <p:nvPr/>
        </p:nvSpPr>
        <p:spPr>
          <a:xfrm>
            <a:off x="20284549" y="9280124"/>
            <a:ext cx="1120820" cy="646331"/>
          </a:xfrm>
          <a:prstGeom prst="rect">
            <a:avLst/>
          </a:prstGeom>
          <a:noFill/>
        </p:spPr>
        <p:txBody>
          <a:bodyPr wrap="none" rtlCol="0">
            <a:spAutoFit/>
          </a:bodyPr>
          <a:lstStyle/>
          <a:p>
            <a:pPr algn="ctr"/>
            <a:r>
              <a:rPr lang="en-US" b="1" dirty="0">
                <a:solidFill>
                  <a:srgbClr val="9D7801"/>
                </a:solidFill>
              </a:rPr>
              <a:t>2021</a:t>
            </a:r>
          </a:p>
        </p:txBody>
      </p:sp>
      <p:pic>
        <p:nvPicPr>
          <p:cNvPr id="19" name="Picture 6" descr="Free Christmas Tree Vectors Vector Art &amp; Graphics | freevector.com">
            <a:extLst>
              <a:ext uri="{FF2B5EF4-FFF2-40B4-BE49-F238E27FC236}">
                <a16:creationId xmlns:a16="http://schemas.microsoft.com/office/drawing/2014/main" id="{D0AF4DC2-9A3D-4BB9-9941-1FABADCA0380}"/>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3671" t="13702" r="5552" b="52800"/>
          <a:stretch/>
        </p:blipFill>
        <p:spPr bwMode="auto">
          <a:xfrm>
            <a:off x="2825943" y="6746264"/>
            <a:ext cx="1886053" cy="2505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Free Christmas Tree Vectors Vector Art &amp; Graphics | freevector.com">
            <a:extLst>
              <a:ext uri="{FF2B5EF4-FFF2-40B4-BE49-F238E27FC236}">
                <a16:creationId xmlns:a16="http://schemas.microsoft.com/office/drawing/2014/main" id="{09F71CA2-7590-4D98-89AA-77B9ECD51F62}"/>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73671" t="13702" r="5552" b="52800"/>
          <a:stretch/>
        </p:blipFill>
        <p:spPr bwMode="auto">
          <a:xfrm>
            <a:off x="5534237" y="6333426"/>
            <a:ext cx="2196824" cy="29183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Free Christmas Tree Vectors Vector Art &amp; Graphics | freevector.com">
            <a:extLst>
              <a:ext uri="{FF2B5EF4-FFF2-40B4-BE49-F238E27FC236}">
                <a16:creationId xmlns:a16="http://schemas.microsoft.com/office/drawing/2014/main" id="{0CCC6B6D-B83C-4C42-8F0D-0B2DB28BBD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3671" t="13702" r="5552" b="52800"/>
          <a:stretch/>
        </p:blipFill>
        <p:spPr bwMode="auto">
          <a:xfrm>
            <a:off x="8230172" y="5887749"/>
            <a:ext cx="2532315" cy="336400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32E7153-E17E-41A7-94CD-BF37AFD9F48F}"/>
              </a:ext>
            </a:extLst>
          </p:cNvPr>
          <p:cNvCxnSpPr/>
          <p:nvPr/>
        </p:nvCxnSpPr>
        <p:spPr>
          <a:xfrm>
            <a:off x="2613965" y="9251758"/>
            <a:ext cx="8468139" cy="0"/>
          </a:xfrm>
          <a:prstGeom prst="line">
            <a:avLst/>
          </a:prstGeom>
          <a:ln w="57150">
            <a:solidFill>
              <a:srgbClr val="9D780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53A8EDE-3774-4395-B7EE-76FBA154B835}"/>
              </a:ext>
            </a:extLst>
          </p:cNvPr>
          <p:cNvSpPr txBox="1"/>
          <p:nvPr/>
        </p:nvSpPr>
        <p:spPr>
          <a:xfrm>
            <a:off x="3208560" y="9280124"/>
            <a:ext cx="1120820" cy="646331"/>
          </a:xfrm>
          <a:prstGeom prst="rect">
            <a:avLst/>
          </a:prstGeom>
          <a:noFill/>
        </p:spPr>
        <p:txBody>
          <a:bodyPr wrap="none" rtlCol="0">
            <a:spAutoFit/>
          </a:bodyPr>
          <a:lstStyle/>
          <a:p>
            <a:pPr algn="ctr"/>
            <a:r>
              <a:rPr lang="en-US" b="1" dirty="0">
                <a:solidFill>
                  <a:srgbClr val="9D7801"/>
                </a:solidFill>
              </a:rPr>
              <a:t>2019</a:t>
            </a:r>
          </a:p>
        </p:txBody>
      </p:sp>
      <p:sp>
        <p:nvSpPr>
          <p:cNvPr id="24" name="TextBox 23">
            <a:extLst>
              <a:ext uri="{FF2B5EF4-FFF2-40B4-BE49-F238E27FC236}">
                <a16:creationId xmlns:a16="http://schemas.microsoft.com/office/drawing/2014/main" id="{BF666AC8-E948-4D4F-A0E7-49C20D7C9901}"/>
              </a:ext>
            </a:extLst>
          </p:cNvPr>
          <p:cNvSpPr txBox="1"/>
          <p:nvPr/>
        </p:nvSpPr>
        <p:spPr>
          <a:xfrm>
            <a:off x="6072239" y="9280124"/>
            <a:ext cx="1120820" cy="646331"/>
          </a:xfrm>
          <a:prstGeom prst="rect">
            <a:avLst/>
          </a:prstGeom>
          <a:noFill/>
        </p:spPr>
        <p:txBody>
          <a:bodyPr wrap="none" rtlCol="0">
            <a:spAutoFit/>
          </a:bodyPr>
          <a:lstStyle/>
          <a:p>
            <a:pPr algn="ctr"/>
            <a:r>
              <a:rPr lang="en-US" b="1" dirty="0">
                <a:solidFill>
                  <a:srgbClr val="9D7801"/>
                </a:solidFill>
              </a:rPr>
              <a:t>2020</a:t>
            </a:r>
          </a:p>
        </p:txBody>
      </p:sp>
      <p:sp>
        <p:nvSpPr>
          <p:cNvPr id="25" name="TextBox 24">
            <a:extLst>
              <a:ext uri="{FF2B5EF4-FFF2-40B4-BE49-F238E27FC236}">
                <a16:creationId xmlns:a16="http://schemas.microsoft.com/office/drawing/2014/main" id="{DAD35DC7-913A-4060-8C67-C5E9C9576CA5}"/>
              </a:ext>
            </a:extLst>
          </p:cNvPr>
          <p:cNvSpPr txBox="1"/>
          <p:nvPr/>
        </p:nvSpPr>
        <p:spPr>
          <a:xfrm>
            <a:off x="8935919" y="9280124"/>
            <a:ext cx="1120820" cy="646331"/>
          </a:xfrm>
          <a:prstGeom prst="rect">
            <a:avLst/>
          </a:prstGeom>
          <a:noFill/>
        </p:spPr>
        <p:txBody>
          <a:bodyPr wrap="none" rtlCol="0">
            <a:spAutoFit/>
          </a:bodyPr>
          <a:lstStyle/>
          <a:p>
            <a:pPr algn="ctr"/>
            <a:r>
              <a:rPr lang="en-US" b="1" dirty="0">
                <a:solidFill>
                  <a:srgbClr val="9D7801"/>
                </a:solidFill>
              </a:rPr>
              <a:t>2021</a:t>
            </a:r>
          </a:p>
        </p:txBody>
      </p:sp>
      <p:sp>
        <p:nvSpPr>
          <p:cNvPr id="30" name="TextBox 29">
            <a:extLst>
              <a:ext uri="{FF2B5EF4-FFF2-40B4-BE49-F238E27FC236}">
                <a16:creationId xmlns:a16="http://schemas.microsoft.com/office/drawing/2014/main" id="{C6DF2440-DE89-4414-BB2F-6F83F9726593}"/>
              </a:ext>
            </a:extLst>
          </p:cNvPr>
          <p:cNvSpPr txBox="1"/>
          <p:nvPr/>
        </p:nvSpPr>
        <p:spPr>
          <a:xfrm>
            <a:off x="3087998" y="6010260"/>
            <a:ext cx="1361941" cy="646331"/>
          </a:xfrm>
          <a:prstGeom prst="rect">
            <a:avLst/>
          </a:prstGeom>
          <a:noFill/>
        </p:spPr>
        <p:txBody>
          <a:bodyPr wrap="square">
            <a:spAutoFit/>
          </a:bodyPr>
          <a:lstStyle/>
          <a:p>
            <a:pPr algn="ctr"/>
            <a:r>
              <a:rPr lang="en-US" b="1" dirty="0">
                <a:solidFill>
                  <a:srgbClr val="8AC642"/>
                </a:solidFill>
              </a:rPr>
              <a:t>100%</a:t>
            </a:r>
          </a:p>
        </p:txBody>
      </p:sp>
      <p:sp>
        <p:nvSpPr>
          <p:cNvPr id="31" name="TextBox 30">
            <a:extLst>
              <a:ext uri="{FF2B5EF4-FFF2-40B4-BE49-F238E27FC236}">
                <a16:creationId xmlns:a16="http://schemas.microsoft.com/office/drawing/2014/main" id="{6F07EFE8-DFE3-4111-865A-F19554EBDEC4}"/>
              </a:ext>
            </a:extLst>
          </p:cNvPr>
          <p:cNvSpPr txBox="1"/>
          <p:nvPr/>
        </p:nvSpPr>
        <p:spPr>
          <a:xfrm>
            <a:off x="5951678" y="5657283"/>
            <a:ext cx="1361941" cy="646331"/>
          </a:xfrm>
          <a:prstGeom prst="rect">
            <a:avLst/>
          </a:prstGeom>
          <a:noFill/>
        </p:spPr>
        <p:txBody>
          <a:bodyPr wrap="square">
            <a:spAutoFit/>
          </a:bodyPr>
          <a:lstStyle/>
          <a:p>
            <a:pPr algn="ctr"/>
            <a:r>
              <a:rPr lang="en-US" b="1" dirty="0">
                <a:solidFill>
                  <a:srgbClr val="8AC642"/>
                </a:solidFill>
              </a:rPr>
              <a:t>1</a:t>
            </a:r>
            <a:r>
              <a:rPr lang="en-US" altLang="zh-CN" b="1" dirty="0">
                <a:solidFill>
                  <a:srgbClr val="8AC642"/>
                </a:solidFill>
              </a:rPr>
              <a:t>2</a:t>
            </a:r>
            <a:r>
              <a:rPr lang="en-US" b="1" dirty="0">
                <a:solidFill>
                  <a:srgbClr val="8AC642"/>
                </a:solidFill>
              </a:rPr>
              <a:t>0%</a:t>
            </a:r>
          </a:p>
        </p:txBody>
      </p:sp>
      <p:sp>
        <p:nvSpPr>
          <p:cNvPr id="32" name="TextBox 31">
            <a:extLst>
              <a:ext uri="{FF2B5EF4-FFF2-40B4-BE49-F238E27FC236}">
                <a16:creationId xmlns:a16="http://schemas.microsoft.com/office/drawing/2014/main" id="{E332B049-06FB-4809-B44D-D569313B3209}"/>
              </a:ext>
            </a:extLst>
          </p:cNvPr>
          <p:cNvSpPr txBox="1"/>
          <p:nvPr/>
        </p:nvSpPr>
        <p:spPr>
          <a:xfrm>
            <a:off x="8815358" y="5253700"/>
            <a:ext cx="1361941" cy="646331"/>
          </a:xfrm>
          <a:prstGeom prst="rect">
            <a:avLst/>
          </a:prstGeom>
          <a:noFill/>
        </p:spPr>
        <p:txBody>
          <a:bodyPr wrap="square">
            <a:spAutoFit/>
          </a:bodyPr>
          <a:lstStyle/>
          <a:p>
            <a:pPr algn="ctr"/>
            <a:r>
              <a:rPr lang="en-US" b="1" dirty="0">
                <a:solidFill>
                  <a:srgbClr val="8AC642"/>
                </a:solidFill>
              </a:rPr>
              <a:t>1</a:t>
            </a:r>
            <a:r>
              <a:rPr lang="en-US" altLang="zh-CN" b="1" dirty="0">
                <a:solidFill>
                  <a:srgbClr val="8AC642"/>
                </a:solidFill>
              </a:rPr>
              <a:t>5</a:t>
            </a:r>
            <a:r>
              <a:rPr lang="en-US" b="1" dirty="0">
                <a:solidFill>
                  <a:srgbClr val="8AC642"/>
                </a:solidFill>
              </a:rPr>
              <a:t>0%</a:t>
            </a:r>
          </a:p>
        </p:txBody>
      </p:sp>
      <p:sp>
        <p:nvSpPr>
          <p:cNvPr id="34" name="TextBox 33">
            <a:extLst>
              <a:ext uri="{FF2B5EF4-FFF2-40B4-BE49-F238E27FC236}">
                <a16:creationId xmlns:a16="http://schemas.microsoft.com/office/drawing/2014/main" id="{689E52DD-8080-4FBD-BF44-C96AC04A54CD}"/>
              </a:ext>
            </a:extLst>
          </p:cNvPr>
          <p:cNvSpPr txBox="1"/>
          <p:nvPr/>
        </p:nvSpPr>
        <p:spPr>
          <a:xfrm>
            <a:off x="17286335" y="5657283"/>
            <a:ext cx="1361941" cy="646331"/>
          </a:xfrm>
          <a:prstGeom prst="rect">
            <a:avLst/>
          </a:prstGeom>
          <a:noFill/>
        </p:spPr>
        <p:txBody>
          <a:bodyPr wrap="square">
            <a:spAutoFit/>
          </a:bodyPr>
          <a:lstStyle/>
          <a:p>
            <a:pPr algn="ctr"/>
            <a:r>
              <a:rPr lang="en-US" b="1" dirty="0">
                <a:solidFill>
                  <a:srgbClr val="8AC642"/>
                </a:solidFill>
              </a:rPr>
              <a:t>+</a:t>
            </a:r>
            <a:r>
              <a:rPr lang="en-US" altLang="zh-CN" b="1" dirty="0">
                <a:solidFill>
                  <a:srgbClr val="8AC642"/>
                </a:solidFill>
              </a:rPr>
              <a:t>2</a:t>
            </a:r>
            <a:r>
              <a:rPr lang="en-US" b="1" dirty="0">
                <a:solidFill>
                  <a:srgbClr val="8AC642"/>
                </a:solidFill>
              </a:rPr>
              <a:t>0%</a:t>
            </a:r>
          </a:p>
        </p:txBody>
      </p:sp>
      <p:sp>
        <p:nvSpPr>
          <p:cNvPr id="35" name="TextBox 34">
            <a:extLst>
              <a:ext uri="{FF2B5EF4-FFF2-40B4-BE49-F238E27FC236}">
                <a16:creationId xmlns:a16="http://schemas.microsoft.com/office/drawing/2014/main" id="{E4720794-691A-42F0-A773-2A41ED3E98E4}"/>
              </a:ext>
            </a:extLst>
          </p:cNvPr>
          <p:cNvSpPr txBox="1"/>
          <p:nvPr/>
        </p:nvSpPr>
        <p:spPr>
          <a:xfrm>
            <a:off x="20150015" y="5253700"/>
            <a:ext cx="1361941" cy="646331"/>
          </a:xfrm>
          <a:prstGeom prst="rect">
            <a:avLst/>
          </a:prstGeom>
          <a:noFill/>
        </p:spPr>
        <p:txBody>
          <a:bodyPr wrap="square">
            <a:spAutoFit/>
          </a:bodyPr>
          <a:lstStyle/>
          <a:p>
            <a:pPr algn="ctr"/>
            <a:r>
              <a:rPr lang="en-US" b="1" dirty="0">
                <a:solidFill>
                  <a:srgbClr val="8AC642"/>
                </a:solidFill>
              </a:rPr>
              <a:t>+</a:t>
            </a:r>
            <a:r>
              <a:rPr lang="en-US" altLang="zh-CN" b="1" dirty="0">
                <a:solidFill>
                  <a:srgbClr val="8AC642"/>
                </a:solidFill>
              </a:rPr>
              <a:t>5</a:t>
            </a:r>
            <a:r>
              <a:rPr lang="en-US" b="1" dirty="0">
                <a:solidFill>
                  <a:srgbClr val="8AC642"/>
                </a:solidFill>
              </a:rPr>
              <a:t>0%</a:t>
            </a:r>
          </a:p>
        </p:txBody>
      </p:sp>
      <p:sp>
        <p:nvSpPr>
          <p:cNvPr id="4" name="Footer Placeholder 3">
            <a:extLst>
              <a:ext uri="{FF2B5EF4-FFF2-40B4-BE49-F238E27FC236}">
                <a16:creationId xmlns:a16="http://schemas.microsoft.com/office/drawing/2014/main" id="{764C7F3B-081D-4DF7-B497-DFFDC7D265E1}"/>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6" name="Slide Number Placeholder 5">
            <a:extLst>
              <a:ext uri="{FF2B5EF4-FFF2-40B4-BE49-F238E27FC236}">
                <a16:creationId xmlns:a16="http://schemas.microsoft.com/office/drawing/2014/main" id="{115BF255-95AE-4D0A-B63A-5957807BAB68}"/>
              </a:ext>
            </a:extLst>
          </p:cNvPr>
          <p:cNvSpPr>
            <a:spLocks noGrp="1"/>
          </p:cNvSpPr>
          <p:nvPr>
            <p:ph type="sldNum" sz="quarter" idx="12"/>
          </p:nvPr>
        </p:nvSpPr>
        <p:spPr/>
        <p:txBody>
          <a:bodyPr/>
          <a:lstStyle/>
          <a:p>
            <a:fld id="{EBE3AD81-3AD4-9C46-856E-C08CF1183C60}" type="slidenum">
              <a:rPr lang="en-US" smtClean="0"/>
              <a:pPr/>
              <a:t>5</a:t>
            </a:fld>
            <a:endParaRPr lang="en-US" dirty="0"/>
          </a:p>
        </p:txBody>
      </p:sp>
    </p:spTree>
    <p:extLst>
      <p:ext uri="{BB962C8B-B14F-4D97-AF65-F5344CB8AC3E}">
        <p14:creationId xmlns:p14="http://schemas.microsoft.com/office/powerpoint/2010/main" val="2054241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5C14-A98D-404A-9954-D82C7A5BCFE3}"/>
              </a:ext>
            </a:extLst>
          </p:cNvPr>
          <p:cNvSpPr>
            <a:spLocks noGrp="1"/>
          </p:cNvSpPr>
          <p:nvPr>
            <p:ph type="title"/>
          </p:nvPr>
        </p:nvSpPr>
        <p:spPr/>
        <p:txBody>
          <a:bodyPr>
            <a:noAutofit/>
          </a:bodyPr>
          <a:lstStyle/>
          <a:p>
            <a:r>
              <a:rPr lang="en-US" sz="6000" dirty="0"/>
              <a:t>Horizontal Analysis - Statement of Financial Position (1/2) </a:t>
            </a:r>
          </a:p>
        </p:txBody>
      </p:sp>
      <p:graphicFrame>
        <p:nvGraphicFramePr>
          <p:cNvPr id="5" name="Content Placeholder 5">
            <a:extLst>
              <a:ext uri="{FF2B5EF4-FFF2-40B4-BE49-F238E27FC236}">
                <a16:creationId xmlns:a16="http://schemas.microsoft.com/office/drawing/2014/main" id="{A5EA439A-D727-4D50-82D5-BF593BCA55A2}"/>
              </a:ext>
            </a:extLst>
          </p:cNvPr>
          <p:cNvGraphicFramePr>
            <a:graphicFrameLocks/>
          </p:cNvGraphicFramePr>
          <p:nvPr>
            <p:extLst>
              <p:ext uri="{D42A27DB-BD31-4B8C-83A1-F6EECF244321}">
                <p14:modId xmlns:p14="http://schemas.microsoft.com/office/powerpoint/2010/main" val="2065844101"/>
              </p:ext>
            </p:extLst>
          </p:nvPr>
        </p:nvGraphicFramePr>
        <p:xfrm>
          <a:off x="990599" y="2405132"/>
          <a:ext cx="22301197" cy="7477140"/>
        </p:xfrm>
        <a:graphic>
          <a:graphicData uri="http://schemas.openxmlformats.org/drawingml/2006/table">
            <a:tbl>
              <a:tblPr firstRow="1" bandRow="1"/>
              <a:tblGrid>
                <a:gridCol w="7730865">
                  <a:extLst>
                    <a:ext uri="{9D8B030D-6E8A-4147-A177-3AD203B41FA5}">
                      <a16:colId xmlns:a16="http://schemas.microsoft.com/office/drawing/2014/main" val="2305699798"/>
                    </a:ext>
                  </a:extLst>
                </a:gridCol>
                <a:gridCol w="3568092">
                  <a:extLst>
                    <a:ext uri="{9D8B030D-6E8A-4147-A177-3AD203B41FA5}">
                      <a16:colId xmlns:a16="http://schemas.microsoft.com/office/drawing/2014/main" val="4070796872"/>
                    </a:ext>
                  </a:extLst>
                </a:gridCol>
                <a:gridCol w="594681">
                  <a:extLst>
                    <a:ext uri="{9D8B030D-6E8A-4147-A177-3AD203B41FA5}">
                      <a16:colId xmlns:a16="http://schemas.microsoft.com/office/drawing/2014/main" val="4269829538"/>
                    </a:ext>
                  </a:extLst>
                </a:gridCol>
                <a:gridCol w="3568092">
                  <a:extLst>
                    <a:ext uri="{9D8B030D-6E8A-4147-A177-3AD203B41FA5}">
                      <a16:colId xmlns:a16="http://schemas.microsoft.com/office/drawing/2014/main" val="4077803679"/>
                    </a:ext>
                  </a:extLst>
                </a:gridCol>
                <a:gridCol w="792909">
                  <a:extLst>
                    <a:ext uri="{9D8B030D-6E8A-4147-A177-3AD203B41FA5}">
                      <a16:colId xmlns:a16="http://schemas.microsoft.com/office/drawing/2014/main" val="2934881595"/>
                    </a:ext>
                  </a:extLst>
                </a:gridCol>
                <a:gridCol w="2973409">
                  <a:extLst>
                    <a:ext uri="{9D8B030D-6E8A-4147-A177-3AD203B41FA5}">
                      <a16:colId xmlns:a16="http://schemas.microsoft.com/office/drawing/2014/main" val="3898282219"/>
                    </a:ext>
                  </a:extLst>
                </a:gridCol>
                <a:gridCol w="594681">
                  <a:extLst>
                    <a:ext uri="{9D8B030D-6E8A-4147-A177-3AD203B41FA5}">
                      <a16:colId xmlns:a16="http://schemas.microsoft.com/office/drawing/2014/main" val="413799602"/>
                    </a:ext>
                  </a:extLst>
                </a:gridCol>
                <a:gridCol w="2478468">
                  <a:extLst>
                    <a:ext uri="{9D8B030D-6E8A-4147-A177-3AD203B41FA5}">
                      <a16:colId xmlns:a16="http://schemas.microsoft.com/office/drawing/2014/main" val="2495442525"/>
                    </a:ext>
                  </a:extLst>
                </a:gridCol>
              </a:tblGrid>
              <a:tr h="1769274">
                <a:tc gridSpan="8">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t>Quality Department Store</a:t>
                      </a:r>
                    </a:p>
                    <a:p>
                      <a:pPr algn="ctr"/>
                      <a:r>
                        <a:rPr lang="en-US" sz="4000" dirty="0"/>
                        <a:t>Condensed </a:t>
                      </a:r>
                      <a:r>
                        <a:rPr lang="en-US" sz="4000" dirty="0">
                          <a:solidFill>
                            <a:srgbClr val="FFC000"/>
                          </a:solidFill>
                        </a:rPr>
                        <a:t>Statements of Financial Position</a:t>
                      </a:r>
                    </a:p>
                    <a:p>
                      <a:pPr algn="ctr"/>
                      <a:r>
                        <a:rPr lang="en-US" sz="4000" dirty="0"/>
                        <a:t>December 31</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88822928"/>
                  </a:ext>
                </a:extLst>
              </a:tr>
              <a:tr h="1238492">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u="sng" dirty="0"/>
                    </a:p>
                  </a:txBody>
                  <a:tcPr>
                    <a:lnL w="12700" cmpd="sng">
                      <a:solidFill>
                        <a:srgbClr val="FFFFFF"/>
                      </a:solidFill>
                    </a:lnL>
                    <a:lnR w="12700" cmpd="sng">
                      <a:solidFill>
                        <a:srgbClr val="FFFFFF"/>
                      </a:solidFill>
                    </a:lnR>
                    <a:lnT w="38100" cmpd="sng">
                      <a:solidFill>
                        <a:srgbClr val="FFFFFF"/>
                      </a:solidFill>
                    </a:lnT>
                    <a:lnB w="12700" cmpd="sng">
                      <a:noFill/>
                    </a:lnB>
                    <a:lnTlToBr w="12700" cmpd="sng">
                      <a:noFill/>
                      <a:prstDash val="solid"/>
                    </a:lnTlToBr>
                    <a:lnBlToTr w="12700" cmpd="sng">
                      <a:noFill/>
                      <a:prstDash val="solid"/>
                    </a:lnBlToTr>
                    <a:noFill/>
                  </a:tcPr>
                </a:tc>
                <a:tc gridSpan="3">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u="none" dirty="0">
                          <a:solidFill>
                            <a:schemeClr val="tx2"/>
                          </a:solidFill>
                        </a:rPr>
                        <a:t>Increase or (Decrease) during 2020</a:t>
                      </a:r>
                    </a:p>
                  </a:txBody>
                  <a:tcPr>
                    <a:lnL w="12700" cmpd="sng">
                      <a:solidFill>
                        <a:srgbClr val="FFFFFF"/>
                      </a:solidFill>
                    </a:lnL>
                    <a:lnR w="12700" cmpd="sng">
                      <a:solidFill>
                        <a:srgbClr val="FFFFFF"/>
                      </a:solidFill>
                    </a:lnR>
                    <a:lnT w="381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sz="1600" b="1" dirty="0"/>
                    </a:p>
                  </a:txBody>
                  <a:tcPr/>
                </a:tc>
                <a:extLst>
                  <a:ext uri="{0D108BD9-81ED-4DB2-BD59-A6C34878D82A}">
                    <a16:rowId xmlns:a16="http://schemas.microsoft.com/office/drawing/2014/main" val="2341580980"/>
                  </a:ext>
                </a:extLst>
              </a:tr>
              <a:tr h="70771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2020</a:t>
                      </a:r>
                    </a:p>
                  </a:txBody>
                  <a:tcPr>
                    <a:lnL w="12700" cmpd="sng">
                      <a:solidFill>
                        <a:srgbClr val="FFFFFF"/>
                      </a:solidFill>
                    </a:lnL>
                    <a:lnR w="12700" cmpd="sng">
                      <a:no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2019</a:t>
                      </a:r>
                    </a:p>
                  </a:txBody>
                  <a:tcPr>
                    <a:lnL w="12700" cmpd="sng">
                      <a:noFill/>
                    </a:lnL>
                    <a:lnR w="12700" cmpd="sng">
                      <a:no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Amount</a:t>
                      </a:r>
                    </a:p>
                  </a:txBody>
                  <a:tcPr>
                    <a:lnL w="12700" cmpd="sng">
                      <a:noFill/>
                    </a:lnL>
                    <a:lnR w="12700" cmpd="sng">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Percent</a:t>
                      </a:r>
                    </a:p>
                  </a:txBody>
                  <a:tcPr>
                    <a:lnL w="12700" cmpd="sng">
                      <a:no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049338"/>
                  </a:ext>
                </a:extLst>
              </a:tr>
              <a:tr h="70771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4000" b="1" dirty="0">
                          <a:solidFill>
                            <a:schemeClr val="tx2"/>
                          </a:solidFill>
                        </a:rPr>
                        <a:t>Assets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4000" dirty="0"/>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484474870"/>
                  </a:ext>
                </a:extLst>
              </a:tr>
              <a:tr h="70771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4000" dirty="0">
                          <a:solidFill>
                            <a:schemeClr val="tx2"/>
                          </a:solidFill>
                        </a:rPr>
                        <a:t>Intangible assets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      15,000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      17,500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dirty="0">
                          <a:solidFill>
                            <a:srgbClr val="0070C0"/>
                          </a:solidFill>
                        </a:rPr>
                        <a:t>€   (2,500)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dirty="0">
                          <a:solidFill>
                            <a:srgbClr val="0070C0"/>
                          </a:solidFill>
                        </a:rPr>
                        <a:t>(14.3%)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280234280"/>
                  </a:ext>
                </a:extLst>
              </a:tr>
              <a:tr h="70771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4000" dirty="0">
                          <a:solidFill>
                            <a:schemeClr val="tx2"/>
                          </a:solidFill>
                        </a:rPr>
                        <a:t>Plant assets (net)</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800,000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632,500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dirty="0">
                          <a:solidFill>
                            <a:srgbClr val="0070C0"/>
                          </a:solidFill>
                        </a:rPr>
                        <a:t>167,500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dirty="0">
                          <a:solidFill>
                            <a:srgbClr val="0070C0"/>
                          </a:solidFill>
                        </a:rPr>
                        <a:t>26.5%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373912843"/>
                  </a:ext>
                </a:extLst>
              </a:tr>
              <a:tr h="70771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4000" dirty="0">
                          <a:solidFill>
                            <a:schemeClr val="tx2"/>
                          </a:solidFill>
                        </a:rPr>
                        <a:t>Current Assets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u="sng" dirty="0">
                          <a:solidFill>
                            <a:schemeClr val="tx2"/>
                          </a:solidFill>
                        </a:rPr>
                        <a:t>  1,020,000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u="sng" dirty="0">
                          <a:solidFill>
                            <a:schemeClr val="tx2"/>
                          </a:solidFill>
                        </a:rPr>
                        <a:t>     945,000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u="sng"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u="sng" dirty="0">
                          <a:solidFill>
                            <a:srgbClr val="0070C0"/>
                          </a:solidFill>
                        </a:rPr>
                        <a:t>     75,000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dirty="0">
                          <a:solidFill>
                            <a:srgbClr val="0070C0"/>
                          </a:solidFill>
                        </a:rPr>
                        <a:t>7.9%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50573826"/>
                  </a:ext>
                </a:extLst>
              </a:tr>
              <a:tr h="70771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365760"/>
                      <a:r>
                        <a:rPr lang="en-US" sz="4000" dirty="0">
                          <a:solidFill>
                            <a:schemeClr val="tx2"/>
                          </a:solidFill>
                        </a:rPr>
                        <a:t>Total assets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u="dbl" baseline="0" dirty="0">
                          <a:solidFill>
                            <a:schemeClr val="tx2"/>
                          </a:solidFill>
                        </a:rPr>
                        <a:t>€1,835,000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u="dbl" baseline="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u="dbl" baseline="0" dirty="0">
                          <a:solidFill>
                            <a:schemeClr val="tx2"/>
                          </a:solidFill>
                        </a:rPr>
                        <a:t>€1,595,000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u="dbl" baseline="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u="dbl" baseline="0" dirty="0">
                          <a:solidFill>
                            <a:srgbClr val="0070C0"/>
                          </a:solidFill>
                        </a:rPr>
                        <a:t>€ 240,000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1" dirty="0">
                          <a:solidFill>
                            <a:srgbClr val="0070C0"/>
                          </a:solidFill>
                        </a:rPr>
                        <a:t>15.0%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053162972"/>
                  </a:ext>
                </a:extLst>
              </a:tr>
            </a:tbl>
          </a:graphicData>
        </a:graphic>
      </p:graphicFrame>
      <p:sp>
        <p:nvSpPr>
          <p:cNvPr id="7" name="Rectangle: Rounded Corners 6">
            <a:extLst>
              <a:ext uri="{FF2B5EF4-FFF2-40B4-BE49-F238E27FC236}">
                <a16:creationId xmlns:a16="http://schemas.microsoft.com/office/drawing/2014/main" id="{2091AA6F-C04D-4D0D-B8C6-40BB737F3B88}"/>
              </a:ext>
            </a:extLst>
          </p:cNvPr>
          <p:cNvSpPr/>
          <p:nvPr/>
        </p:nvSpPr>
        <p:spPr>
          <a:xfrm>
            <a:off x="13574332" y="10534919"/>
            <a:ext cx="9717468" cy="1758556"/>
          </a:xfrm>
          <a:prstGeom prst="roundRect">
            <a:avLst>
              <a:gd name="adj" fmla="val 622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2"/>
                </a:solidFill>
              </a:rPr>
              <a:t>In the assets section,</a:t>
            </a:r>
          </a:p>
          <a:p>
            <a:pPr marL="571500" indent="-571500">
              <a:buFont typeface="Arial" panose="020B0604020202020204" pitchFamily="34" charset="0"/>
              <a:buChar char="•"/>
            </a:pPr>
            <a:r>
              <a:rPr lang="en-US" sz="3600" dirty="0">
                <a:solidFill>
                  <a:schemeClr val="tx2"/>
                </a:solidFill>
              </a:rPr>
              <a:t>Total assets increased €240,000, or 15.0%</a:t>
            </a:r>
          </a:p>
          <a:p>
            <a:pPr marL="571500" indent="-571500">
              <a:buFont typeface="Arial" panose="020B0604020202020204" pitchFamily="34" charset="0"/>
              <a:buChar char="•"/>
            </a:pPr>
            <a:r>
              <a:rPr lang="en-US" sz="3600" dirty="0">
                <a:solidFill>
                  <a:schemeClr val="tx2"/>
                </a:solidFill>
              </a:rPr>
              <a:t>Plant assets (net) increased €167,500, or 26.5%</a:t>
            </a:r>
          </a:p>
        </p:txBody>
      </p:sp>
      <p:sp>
        <p:nvSpPr>
          <p:cNvPr id="12" name="Footer Placeholder 11">
            <a:extLst>
              <a:ext uri="{FF2B5EF4-FFF2-40B4-BE49-F238E27FC236}">
                <a16:creationId xmlns:a16="http://schemas.microsoft.com/office/drawing/2014/main" id="{E8C07212-52E2-4A96-83C2-D68ADBEFE291}"/>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13" name="Slide Number Placeholder 12">
            <a:extLst>
              <a:ext uri="{FF2B5EF4-FFF2-40B4-BE49-F238E27FC236}">
                <a16:creationId xmlns:a16="http://schemas.microsoft.com/office/drawing/2014/main" id="{392595B0-DE78-4BAA-BA8A-E38D2EEBC2A0}"/>
              </a:ext>
            </a:extLst>
          </p:cNvPr>
          <p:cNvSpPr>
            <a:spLocks noGrp="1"/>
          </p:cNvSpPr>
          <p:nvPr>
            <p:ph type="sldNum" sz="quarter" idx="12"/>
          </p:nvPr>
        </p:nvSpPr>
        <p:spPr/>
        <p:txBody>
          <a:bodyPr/>
          <a:lstStyle/>
          <a:p>
            <a:fld id="{EBE3AD81-3AD4-9C46-856E-C08CF1183C60}" type="slidenum">
              <a:rPr lang="en-US" smtClean="0"/>
              <a:pPr/>
              <a:t>6</a:t>
            </a:fld>
            <a:endParaRPr lang="en-US" dirty="0"/>
          </a:p>
        </p:txBody>
      </p:sp>
    </p:spTree>
    <p:extLst>
      <p:ext uri="{BB962C8B-B14F-4D97-AF65-F5344CB8AC3E}">
        <p14:creationId xmlns:p14="http://schemas.microsoft.com/office/powerpoint/2010/main" val="298326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1ADD-FDD8-461B-A9C3-48E64CCE13BF}"/>
              </a:ext>
            </a:extLst>
          </p:cNvPr>
          <p:cNvSpPr>
            <a:spLocks noGrp="1"/>
          </p:cNvSpPr>
          <p:nvPr>
            <p:ph type="title"/>
          </p:nvPr>
        </p:nvSpPr>
        <p:spPr/>
        <p:txBody>
          <a:bodyPr>
            <a:noAutofit/>
          </a:bodyPr>
          <a:lstStyle/>
          <a:p>
            <a:r>
              <a:rPr lang="en-US" sz="6000" dirty="0"/>
              <a:t>Horizontal Analysis - Statement of Financial Position (2/2) </a:t>
            </a:r>
          </a:p>
        </p:txBody>
      </p:sp>
      <p:sp>
        <p:nvSpPr>
          <p:cNvPr id="3" name="Content Placeholder 2">
            <a:extLst>
              <a:ext uri="{FF2B5EF4-FFF2-40B4-BE49-F238E27FC236}">
                <a16:creationId xmlns:a16="http://schemas.microsoft.com/office/drawing/2014/main" id="{7C409DC9-8E86-429E-A912-A7C8C26D76EA}"/>
              </a:ext>
            </a:extLst>
          </p:cNvPr>
          <p:cNvSpPr>
            <a:spLocks noGrp="1"/>
          </p:cNvSpPr>
          <p:nvPr>
            <p:ph sz="quarter" idx="13"/>
          </p:nvPr>
        </p:nvSpPr>
        <p:spPr/>
        <p:txBody>
          <a:bodyPr>
            <a:normAutofit/>
          </a:bodyPr>
          <a:lstStyle/>
          <a:p>
            <a:endParaRPr lang="en-US" sz="4400" dirty="0"/>
          </a:p>
        </p:txBody>
      </p:sp>
      <p:graphicFrame>
        <p:nvGraphicFramePr>
          <p:cNvPr id="6" name="Content Placeholder 5">
            <a:extLst>
              <a:ext uri="{FF2B5EF4-FFF2-40B4-BE49-F238E27FC236}">
                <a16:creationId xmlns:a16="http://schemas.microsoft.com/office/drawing/2014/main" id="{0A8AEDED-F45F-4E95-95F9-16FFB0D33567}"/>
              </a:ext>
            </a:extLst>
          </p:cNvPr>
          <p:cNvGraphicFramePr>
            <a:graphicFrameLocks/>
          </p:cNvGraphicFramePr>
          <p:nvPr>
            <p:extLst>
              <p:ext uri="{D42A27DB-BD31-4B8C-83A1-F6EECF244321}">
                <p14:modId xmlns:p14="http://schemas.microsoft.com/office/powerpoint/2010/main" val="1534900900"/>
              </p:ext>
            </p:extLst>
          </p:nvPr>
        </p:nvGraphicFramePr>
        <p:xfrm>
          <a:off x="990600" y="1917989"/>
          <a:ext cx="22301200" cy="8778240"/>
        </p:xfrm>
        <a:graphic>
          <a:graphicData uri="http://schemas.openxmlformats.org/drawingml/2006/table">
            <a:tbl>
              <a:tblPr firstRow="1" bandRow="1"/>
              <a:tblGrid>
                <a:gridCol w="6620900">
                  <a:extLst>
                    <a:ext uri="{9D8B030D-6E8A-4147-A177-3AD203B41FA5}">
                      <a16:colId xmlns:a16="http://schemas.microsoft.com/office/drawing/2014/main" val="2305699798"/>
                    </a:ext>
                  </a:extLst>
                </a:gridCol>
                <a:gridCol w="3641674">
                  <a:extLst>
                    <a:ext uri="{9D8B030D-6E8A-4147-A177-3AD203B41FA5}">
                      <a16:colId xmlns:a16="http://schemas.microsoft.com/office/drawing/2014/main" val="4070796872"/>
                    </a:ext>
                  </a:extLst>
                </a:gridCol>
                <a:gridCol w="688894">
                  <a:extLst>
                    <a:ext uri="{9D8B030D-6E8A-4147-A177-3AD203B41FA5}">
                      <a16:colId xmlns:a16="http://schemas.microsoft.com/office/drawing/2014/main" val="4269829538"/>
                    </a:ext>
                  </a:extLst>
                </a:gridCol>
                <a:gridCol w="3903734">
                  <a:extLst>
                    <a:ext uri="{9D8B030D-6E8A-4147-A177-3AD203B41FA5}">
                      <a16:colId xmlns:a16="http://schemas.microsoft.com/office/drawing/2014/main" val="4077803679"/>
                    </a:ext>
                  </a:extLst>
                </a:gridCol>
                <a:gridCol w="327421">
                  <a:extLst>
                    <a:ext uri="{9D8B030D-6E8A-4147-A177-3AD203B41FA5}">
                      <a16:colId xmlns:a16="http://schemas.microsoft.com/office/drawing/2014/main" val="2934881595"/>
                    </a:ext>
                  </a:extLst>
                </a:gridCol>
                <a:gridCol w="3732703">
                  <a:extLst>
                    <a:ext uri="{9D8B030D-6E8A-4147-A177-3AD203B41FA5}">
                      <a16:colId xmlns:a16="http://schemas.microsoft.com/office/drawing/2014/main" val="3898282219"/>
                    </a:ext>
                  </a:extLst>
                </a:gridCol>
                <a:gridCol w="655197">
                  <a:extLst>
                    <a:ext uri="{9D8B030D-6E8A-4147-A177-3AD203B41FA5}">
                      <a16:colId xmlns:a16="http://schemas.microsoft.com/office/drawing/2014/main" val="413799602"/>
                    </a:ext>
                  </a:extLst>
                </a:gridCol>
                <a:gridCol w="2730677">
                  <a:extLst>
                    <a:ext uri="{9D8B030D-6E8A-4147-A177-3AD203B41FA5}">
                      <a16:colId xmlns:a16="http://schemas.microsoft.com/office/drawing/2014/main" val="2495442525"/>
                    </a:ext>
                  </a:extLst>
                </a:gridCol>
              </a:tblGrid>
              <a:tr h="1116575">
                <a:tc gridSpan="8">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3600" dirty="0"/>
                        <a:t>Quality Department Store</a:t>
                      </a:r>
                    </a:p>
                    <a:p>
                      <a:pPr algn="ctr"/>
                      <a:r>
                        <a:rPr lang="en-US" sz="3600" dirty="0"/>
                        <a:t>Condensed </a:t>
                      </a:r>
                      <a:r>
                        <a:rPr lang="en-US" sz="3600" dirty="0">
                          <a:solidFill>
                            <a:srgbClr val="FFC000"/>
                          </a:solidFill>
                        </a:rPr>
                        <a:t>Statements of Financial Position</a:t>
                      </a:r>
                    </a:p>
                    <a:p>
                      <a:pPr algn="ctr"/>
                      <a:r>
                        <a:rPr lang="en-US" sz="3600" dirty="0"/>
                        <a:t>December 31</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88822928"/>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3600"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u="sng"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gridSpan="3">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u="none" dirty="0">
                          <a:solidFill>
                            <a:schemeClr val="tx2"/>
                          </a:solidFill>
                        </a:rPr>
                        <a:t>Increase or (Decrease) during 2020</a:t>
                      </a:r>
                    </a:p>
                  </a:txBody>
                  <a:tcPr>
                    <a:lnL w="12700" cmpd="sng">
                      <a:solidFill>
                        <a:srgbClr val="FFFFFF"/>
                      </a:solidFill>
                    </a:lnL>
                    <a:lnR w="12700" cmpd="sng">
                      <a:solidFill>
                        <a:srgbClr val="FFFFFF"/>
                      </a:solidFill>
                    </a:lnR>
                    <a:lnT w="381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sz="1600" b="1" dirty="0"/>
                    </a:p>
                  </a:txBody>
                  <a:tcPr/>
                </a:tc>
                <a:extLst>
                  <a:ext uri="{0D108BD9-81ED-4DB2-BD59-A6C34878D82A}">
                    <a16:rowId xmlns:a16="http://schemas.microsoft.com/office/drawing/2014/main" val="2341580980"/>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3600" b="1"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2020</a:t>
                      </a:r>
                    </a:p>
                  </a:txBody>
                  <a:tcPr>
                    <a:lnL w="12700" cmpd="sng">
                      <a:solidFill>
                        <a:srgbClr val="FFFFFF"/>
                      </a:solidFill>
                    </a:lnL>
                    <a:lnR w="12700" cmpd="sng">
                      <a:no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2019</a:t>
                      </a:r>
                    </a:p>
                  </a:txBody>
                  <a:tcPr>
                    <a:lnL w="12700" cmpd="sng">
                      <a:no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Amount</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Percent</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924589"/>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b="1" dirty="0">
                          <a:solidFill>
                            <a:schemeClr val="tx2"/>
                          </a:solidFill>
                        </a:rPr>
                        <a:t>Equity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rgbClr val="FF0000"/>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rgbClr val="FF0000"/>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rgbClr val="FF0000"/>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69437855"/>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dirty="0">
                          <a:solidFill>
                            <a:schemeClr val="tx2"/>
                          </a:solidFill>
                        </a:rPr>
                        <a:t>Share capital—ordinary, €1 par</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275,400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270,000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       5,400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2.0%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18420942"/>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dirty="0">
                          <a:solidFill>
                            <a:schemeClr val="tx2"/>
                          </a:solidFill>
                        </a:rPr>
                        <a:t>Retained earnings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727,600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525,000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0070C0"/>
                          </a:solidFill>
                        </a:rPr>
                        <a:t>    202,600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38.6%</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052348568"/>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365760">
                        <a:spcBef>
                          <a:spcPts val="0"/>
                        </a:spcBef>
                      </a:pPr>
                      <a:r>
                        <a:rPr lang="en-US" sz="3600" dirty="0">
                          <a:solidFill>
                            <a:schemeClr val="tx2"/>
                          </a:solidFill>
                        </a:rPr>
                        <a:t>Total equity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1,003,000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795,000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0070C0"/>
                          </a:solidFill>
                        </a:rPr>
                        <a:t>    208,000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26.2%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419186787"/>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b="1" dirty="0">
                          <a:solidFill>
                            <a:schemeClr val="tx2"/>
                          </a:solidFill>
                        </a:rPr>
                        <a:t>Liabilities</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rgbClr val="FF0000"/>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923192169"/>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dirty="0">
                          <a:solidFill>
                            <a:schemeClr val="tx2"/>
                          </a:solidFill>
                        </a:rPr>
                        <a:t>Non-current liabilities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487,500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497,000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     (9,500)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(1.9%)</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71840329"/>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dirty="0">
                          <a:solidFill>
                            <a:schemeClr val="tx2"/>
                          </a:solidFill>
                        </a:rPr>
                        <a:t>Current liabilities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344,500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303,000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0070C0"/>
                          </a:solidFill>
                        </a:rPr>
                        <a:t>       41,500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13.7%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028351562"/>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365760"/>
                      <a:r>
                        <a:rPr lang="en-US" sz="3600" dirty="0">
                          <a:solidFill>
                            <a:schemeClr val="tx2"/>
                          </a:solidFill>
                        </a:rPr>
                        <a:t>Total liabilities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832,000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800,000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0070C0"/>
                          </a:solidFill>
                        </a:rPr>
                        <a:t>       32,000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4.0%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302300372"/>
                  </a:ext>
                </a:extLst>
              </a:tr>
              <a:tr h="41137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365760"/>
                      <a:r>
                        <a:rPr lang="en-US" sz="3600" dirty="0">
                          <a:solidFill>
                            <a:schemeClr val="tx2"/>
                          </a:solidFill>
                        </a:rPr>
                        <a:t>Total equity and liabilities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dbl" baseline="0" dirty="0">
                          <a:solidFill>
                            <a:schemeClr val="tx2"/>
                          </a:solidFill>
                        </a:rPr>
                        <a:t>€1,835,000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dbl" baseline="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dbl" baseline="0" dirty="0">
                          <a:solidFill>
                            <a:schemeClr val="tx2"/>
                          </a:solidFill>
                        </a:rPr>
                        <a:t>€1,595,000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dbl" baseline="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dbl" baseline="0" dirty="0">
                          <a:solidFill>
                            <a:srgbClr val="0070C0"/>
                          </a:solidFill>
                        </a:rPr>
                        <a:t>€  240,000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15.0%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5302582"/>
                  </a:ext>
                </a:extLst>
              </a:tr>
            </a:tbl>
          </a:graphicData>
        </a:graphic>
      </p:graphicFrame>
      <p:sp>
        <p:nvSpPr>
          <p:cNvPr id="7" name="Rectangle: Rounded Corners 6">
            <a:extLst>
              <a:ext uri="{FF2B5EF4-FFF2-40B4-BE49-F238E27FC236}">
                <a16:creationId xmlns:a16="http://schemas.microsoft.com/office/drawing/2014/main" id="{F83B0AC1-59ED-4242-92F3-4515602BED63}"/>
              </a:ext>
            </a:extLst>
          </p:cNvPr>
          <p:cNvSpPr/>
          <p:nvPr/>
        </p:nvSpPr>
        <p:spPr>
          <a:xfrm>
            <a:off x="437883" y="10969205"/>
            <a:ext cx="13909182" cy="1568968"/>
          </a:xfrm>
          <a:prstGeom prst="roundRect">
            <a:avLst>
              <a:gd name="adj" fmla="val 622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3600" dirty="0">
                <a:solidFill>
                  <a:schemeClr val="tx2"/>
                </a:solidFill>
              </a:rPr>
              <a:t>In the equity section, retained earnings increased €202,600, or 38.6%</a:t>
            </a:r>
          </a:p>
          <a:p>
            <a:pPr marL="571500" indent="-571500">
              <a:buFont typeface="Arial" panose="020B0604020202020204" pitchFamily="34" charset="0"/>
              <a:buChar char="•"/>
            </a:pPr>
            <a:r>
              <a:rPr lang="en-US" sz="3600" dirty="0">
                <a:solidFill>
                  <a:schemeClr val="tx2"/>
                </a:solidFill>
              </a:rPr>
              <a:t>In the liabilities section, current liabilities increased €41,500, or 13.7%</a:t>
            </a:r>
          </a:p>
        </p:txBody>
      </p:sp>
      <p:sp>
        <p:nvSpPr>
          <p:cNvPr id="8" name="Rectangle: Rounded Corners 7">
            <a:extLst>
              <a:ext uri="{FF2B5EF4-FFF2-40B4-BE49-F238E27FC236}">
                <a16:creationId xmlns:a16="http://schemas.microsoft.com/office/drawing/2014/main" id="{A5798D91-627A-4E95-B3AE-8542EA11A69E}"/>
              </a:ext>
            </a:extLst>
          </p:cNvPr>
          <p:cNvSpPr/>
          <p:nvPr/>
        </p:nvSpPr>
        <p:spPr>
          <a:xfrm>
            <a:off x="14669395" y="10969205"/>
            <a:ext cx="9027732" cy="2296033"/>
          </a:xfrm>
          <a:prstGeom prst="roundRect">
            <a:avLst>
              <a:gd name="adj" fmla="val 622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2"/>
                </a:solidFill>
              </a:rPr>
              <a:t>The company expanded its asset base during 2020 and </a:t>
            </a:r>
            <a:r>
              <a:rPr lang="en-US" sz="3600" b="1" dirty="0">
                <a:solidFill>
                  <a:schemeClr val="tx2"/>
                </a:solidFill>
              </a:rPr>
              <a:t>financed this expansion primarily by retaining income </a:t>
            </a:r>
            <a:r>
              <a:rPr lang="en-US" sz="3600" dirty="0">
                <a:solidFill>
                  <a:schemeClr val="tx2"/>
                </a:solidFill>
              </a:rPr>
              <a:t>rather than assuming additional long-term debt</a:t>
            </a:r>
          </a:p>
        </p:txBody>
      </p:sp>
      <p:sp>
        <p:nvSpPr>
          <p:cNvPr id="9" name="Footer Placeholder 8">
            <a:extLst>
              <a:ext uri="{FF2B5EF4-FFF2-40B4-BE49-F238E27FC236}">
                <a16:creationId xmlns:a16="http://schemas.microsoft.com/office/drawing/2014/main" id="{69262E5F-C60B-484F-A306-F6A70ED27AEA}"/>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10" name="Slide Number Placeholder 9">
            <a:extLst>
              <a:ext uri="{FF2B5EF4-FFF2-40B4-BE49-F238E27FC236}">
                <a16:creationId xmlns:a16="http://schemas.microsoft.com/office/drawing/2014/main" id="{F893D3C7-3C5A-4429-AF13-46222A700943}"/>
              </a:ext>
            </a:extLst>
          </p:cNvPr>
          <p:cNvSpPr>
            <a:spLocks noGrp="1"/>
          </p:cNvSpPr>
          <p:nvPr>
            <p:ph type="sldNum" sz="quarter" idx="12"/>
          </p:nvPr>
        </p:nvSpPr>
        <p:spPr/>
        <p:txBody>
          <a:bodyPr/>
          <a:lstStyle/>
          <a:p>
            <a:fld id="{EBE3AD81-3AD4-9C46-856E-C08CF1183C60}" type="slidenum">
              <a:rPr lang="en-US" smtClean="0"/>
              <a:pPr/>
              <a:t>7</a:t>
            </a:fld>
            <a:endParaRPr lang="en-US" dirty="0"/>
          </a:p>
        </p:txBody>
      </p:sp>
    </p:spTree>
    <p:extLst>
      <p:ext uri="{BB962C8B-B14F-4D97-AF65-F5344CB8AC3E}">
        <p14:creationId xmlns:p14="http://schemas.microsoft.com/office/powerpoint/2010/main" val="206372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2255-0C45-48FC-9784-E7E38101C5B3}"/>
              </a:ext>
            </a:extLst>
          </p:cNvPr>
          <p:cNvSpPr>
            <a:spLocks noGrp="1"/>
          </p:cNvSpPr>
          <p:nvPr>
            <p:ph type="title"/>
          </p:nvPr>
        </p:nvSpPr>
        <p:spPr/>
        <p:txBody>
          <a:bodyPr>
            <a:normAutofit/>
          </a:bodyPr>
          <a:lstStyle/>
          <a:p>
            <a:r>
              <a:rPr lang="en-US" sz="7200" dirty="0"/>
              <a:t>Horizontal Analysis - </a:t>
            </a:r>
            <a:r>
              <a:rPr lang="en-US" dirty="0"/>
              <a:t>Income Statement</a:t>
            </a:r>
          </a:p>
        </p:txBody>
      </p:sp>
      <p:sp>
        <p:nvSpPr>
          <p:cNvPr id="3" name="Content Placeholder 2">
            <a:extLst>
              <a:ext uri="{FF2B5EF4-FFF2-40B4-BE49-F238E27FC236}">
                <a16:creationId xmlns:a16="http://schemas.microsoft.com/office/drawing/2014/main" id="{D9AE9237-A228-4614-9909-701C634DB83D}"/>
              </a:ext>
            </a:extLst>
          </p:cNvPr>
          <p:cNvSpPr>
            <a:spLocks noGrp="1"/>
          </p:cNvSpPr>
          <p:nvPr>
            <p:ph sz="quarter" idx="13"/>
          </p:nvPr>
        </p:nvSpPr>
        <p:spPr/>
        <p:txBody>
          <a:bodyPr/>
          <a:lstStyle/>
          <a:p>
            <a:endParaRPr lang="en-US"/>
          </a:p>
        </p:txBody>
      </p:sp>
      <p:graphicFrame>
        <p:nvGraphicFramePr>
          <p:cNvPr id="4" name="Content Placeholder 5">
            <a:extLst>
              <a:ext uri="{FF2B5EF4-FFF2-40B4-BE49-F238E27FC236}">
                <a16:creationId xmlns:a16="http://schemas.microsoft.com/office/drawing/2014/main" id="{4AFE6E52-B423-48CD-8B8F-95EAB1CDBFB6}"/>
              </a:ext>
            </a:extLst>
          </p:cNvPr>
          <p:cNvGraphicFramePr>
            <a:graphicFrameLocks/>
          </p:cNvGraphicFramePr>
          <p:nvPr>
            <p:extLst>
              <p:ext uri="{D42A27DB-BD31-4B8C-83A1-F6EECF244321}">
                <p14:modId xmlns:p14="http://schemas.microsoft.com/office/powerpoint/2010/main" val="542317305"/>
              </p:ext>
            </p:extLst>
          </p:nvPr>
        </p:nvGraphicFramePr>
        <p:xfrm>
          <a:off x="990602" y="2086143"/>
          <a:ext cx="15687539" cy="10607040"/>
        </p:xfrm>
        <a:graphic>
          <a:graphicData uri="http://schemas.openxmlformats.org/drawingml/2006/table">
            <a:tbl>
              <a:tblPr firstRow="1" bandRow="1">
                <a:tableStyleId>{5C22544A-7EE6-4342-B048-85BDC9FD1C3A}</a:tableStyleId>
              </a:tblPr>
              <a:tblGrid>
                <a:gridCol w="4823226">
                  <a:extLst>
                    <a:ext uri="{9D8B030D-6E8A-4147-A177-3AD203B41FA5}">
                      <a16:colId xmlns:a16="http://schemas.microsoft.com/office/drawing/2014/main" val="2305699798"/>
                    </a:ext>
                  </a:extLst>
                </a:gridCol>
                <a:gridCol w="2449411">
                  <a:extLst>
                    <a:ext uri="{9D8B030D-6E8A-4147-A177-3AD203B41FA5}">
                      <a16:colId xmlns:a16="http://schemas.microsoft.com/office/drawing/2014/main" val="4070796872"/>
                    </a:ext>
                  </a:extLst>
                </a:gridCol>
                <a:gridCol w="589675">
                  <a:extLst>
                    <a:ext uri="{9D8B030D-6E8A-4147-A177-3AD203B41FA5}">
                      <a16:colId xmlns:a16="http://schemas.microsoft.com/office/drawing/2014/main" val="4269829538"/>
                    </a:ext>
                  </a:extLst>
                </a:gridCol>
                <a:gridCol w="2751809">
                  <a:extLst>
                    <a:ext uri="{9D8B030D-6E8A-4147-A177-3AD203B41FA5}">
                      <a16:colId xmlns:a16="http://schemas.microsoft.com/office/drawing/2014/main" val="4077803679"/>
                    </a:ext>
                  </a:extLst>
                </a:gridCol>
                <a:gridCol w="589675">
                  <a:extLst>
                    <a:ext uri="{9D8B030D-6E8A-4147-A177-3AD203B41FA5}">
                      <a16:colId xmlns:a16="http://schemas.microsoft.com/office/drawing/2014/main" val="2934881595"/>
                    </a:ext>
                  </a:extLst>
                </a:gridCol>
                <a:gridCol w="2125725">
                  <a:extLst>
                    <a:ext uri="{9D8B030D-6E8A-4147-A177-3AD203B41FA5}">
                      <a16:colId xmlns:a16="http://schemas.microsoft.com/office/drawing/2014/main" val="3898282219"/>
                    </a:ext>
                  </a:extLst>
                </a:gridCol>
                <a:gridCol w="549311">
                  <a:extLst>
                    <a:ext uri="{9D8B030D-6E8A-4147-A177-3AD203B41FA5}">
                      <a16:colId xmlns:a16="http://schemas.microsoft.com/office/drawing/2014/main" val="413799602"/>
                    </a:ext>
                  </a:extLst>
                </a:gridCol>
                <a:gridCol w="1808707">
                  <a:extLst>
                    <a:ext uri="{9D8B030D-6E8A-4147-A177-3AD203B41FA5}">
                      <a16:colId xmlns:a16="http://schemas.microsoft.com/office/drawing/2014/main" val="2495442525"/>
                    </a:ext>
                  </a:extLst>
                </a:gridCol>
              </a:tblGrid>
              <a:tr h="648523">
                <a:tc gridSpan="8">
                  <a:txBody>
                    <a:bodyPr/>
                    <a:lstStyle/>
                    <a:p>
                      <a:pPr algn="ctr"/>
                      <a:r>
                        <a:rPr lang="en-US" sz="2800" dirty="0"/>
                        <a:t>Quality Department Store</a:t>
                      </a:r>
                    </a:p>
                    <a:p>
                      <a:pPr algn="ctr"/>
                      <a:r>
                        <a:rPr lang="en-US" sz="2800" dirty="0"/>
                        <a:t>Condensed </a:t>
                      </a:r>
                      <a:r>
                        <a:rPr lang="en-US" sz="2800" dirty="0">
                          <a:solidFill>
                            <a:srgbClr val="FFC000"/>
                          </a:solidFill>
                        </a:rPr>
                        <a:t>Income Statements</a:t>
                      </a:r>
                    </a:p>
                    <a:p>
                      <a:pPr algn="ctr"/>
                      <a:r>
                        <a:rPr lang="en-US" sz="2800" dirty="0"/>
                        <a:t>For the Years Ended December 31</a:t>
                      </a:r>
                    </a:p>
                  </a:txBody>
                  <a:tcPr>
                    <a:solidFill>
                      <a:srgbClr val="0070C0"/>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88822928"/>
                  </a:ext>
                </a:extLst>
              </a:tr>
              <a:tr h="282690">
                <a:tc>
                  <a:txBody>
                    <a:bodyPr/>
                    <a:lstStyle/>
                    <a:p>
                      <a:endParaRPr lang="en-US" sz="2800" dirty="0">
                        <a:solidFill>
                          <a:schemeClr val="tx2"/>
                        </a:solidFill>
                      </a:endParaRPr>
                    </a:p>
                  </a:txBody>
                  <a:tcPr>
                    <a:noFill/>
                  </a:tcPr>
                </a:tc>
                <a:tc>
                  <a:txBody>
                    <a:bodyPr/>
                    <a:lstStyle/>
                    <a:p>
                      <a:pPr algn="ctr"/>
                      <a:endParaRPr lang="en-US" sz="2800" b="1" dirty="0">
                        <a:solidFill>
                          <a:schemeClr val="tx2"/>
                        </a:solidFill>
                      </a:endParaRPr>
                    </a:p>
                  </a:txBody>
                  <a:tcPr>
                    <a:noFill/>
                  </a:tcPr>
                </a:tc>
                <a:tc>
                  <a:txBody>
                    <a:bodyPr/>
                    <a:lstStyle/>
                    <a:p>
                      <a:pPr algn="ctr"/>
                      <a:endParaRPr lang="en-US" sz="2800" b="1" dirty="0">
                        <a:solidFill>
                          <a:schemeClr val="tx2"/>
                        </a:solidFill>
                      </a:endParaRPr>
                    </a:p>
                  </a:txBody>
                  <a:tcPr>
                    <a:lnB w="12700" cmpd="sng">
                      <a:noFill/>
                    </a:lnB>
                    <a:noFill/>
                  </a:tcPr>
                </a:tc>
                <a:tc>
                  <a:txBody>
                    <a:bodyPr/>
                    <a:lstStyle/>
                    <a:p>
                      <a:pPr algn="ctr"/>
                      <a:endParaRPr lang="en-US" sz="2800" b="1" dirty="0">
                        <a:solidFill>
                          <a:schemeClr val="tx2"/>
                        </a:solidFill>
                      </a:endParaRPr>
                    </a:p>
                  </a:txBody>
                  <a:tcPr>
                    <a:noFill/>
                  </a:tcPr>
                </a:tc>
                <a:tc>
                  <a:txBody>
                    <a:bodyPr/>
                    <a:lstStyle/>
                    <a:p>
                      <a:pPr algn="ctr"/>
                      <a:endParaRPr lang="en-US" sz="2800" b="1" u="sng" dirty="0"/>
                    </a:p>
                  </a:txBody>
                  <a:tcPr>
                    <a:noFill/>
                  </a:tcPr>
                </a:tc>
                <a:tc gridSpan="3">
                  <a:txBody>
                    <a:bodyPr/>
                    <a:lstStyle/>
                    <a:p>
                      <a:pPr algn="ctr"/>
                      <a:r>
                        <a:rPr lang="en-US" sz="2800" b="1" u="none" dirty="0">
                          <a:solidFill>
                            <a:schemeClr val="tx2"/>
                          </a:solidFill>
                        </a:rPr>
                        <a:t>Increase or (Decrease) during 2020</a:t>
                      </a:r>
                    </a:p>
                  </a:txBody>
                  <a:tcPr>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algn="ctr"/>
                      <a:endParaRPr lang="en-US" sz="1600" b="1" dirty="0"/>
                    </a:p>
                  </a:txBody>
                  <a:tcPr/>
                </a:tc>
                <a:extLst>
                  <a:ext uri="{0D108BD9-81ED-4DB2-BD59-A6C34878D82A}">
                    <a16:rowId xmlns:a16="http://schemas.microsoft.com/office/drawing/2014/main" val="2341580980"/>
                  </a:ext>
                </a:extLst>
              </a:tr>
              <a:tr h="282690">
                <a:tc>
                  <a:txBody>
                    <a:bodyPr/>
                    <a:lstStyle/>
                    <a:p>
                      <a:endParaRPr lang="en-US" sz="2800" b="1" dirty="0">
                        <a:solidFill>
                          <a:schemeClr val="tx2"/>
                        </a:solidFill>
                      </a:endParaRPr>
                    </a:p>
                  </a:txBody>
                  <a:tcPr>
                    <a:noFill/>
                  </a:tcPr>
                </a:tc>
                <a:tc>
                  <a:txBody>
                    <a:bodyPr/>
                    <a:lstStyle/>
                    <a:p>
                      <a:pPr algn="ctr"/>
                      <a:r>
                        <a:rPr lang="en-US" sz="2800" b="1" dirty="0">
                          <a:solidFill>
                            <a:schemeClr val="tx2"/>
                          </a:solidFill>
                        </a:rPr>
                        <a:t>2020</a:t>
                      </a:r>
                    </a:p>
                  </a:txBody>
                  <a:tcPr>
                    <a:lnR w="12700" cmpd="sng">
                      <a:noFill/>
                    </a:lnR>
                    <a:lnB w="12700" cap="flat" cmpd="sng" algn="ctr">
                      <a:solidFill>
                        <a:schemeClr val="tx1"/>
                      </a:solidFill>
                      <a:prstDash val="solid"/>
                      <a:round/>
                      <a:headEnd type="none" w="med" len="med"/>
                      <a:tailEnd type="none" w="med" len="med"/>
                    </a:lnB>
                    <a:noFill/>
                  </a:tcPr>
                </a:tc>
                <a:tc>
                  <a:txBody>
                    <a:bodyPr/>
                    <a:lstStyle/>
                    <a:p>
                      <a:pPr algn="ctr"/>
                      <a:endParaRPr lang="en-US" sz="2800" b="1" dirty="0">
                        <a:solidFill>
                          <a:schemeClr val="tx2"/>
                        </a:solidFill>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b="1" dirty="0">
                          <a:solidFill>
                            <a:schemeClr val="tx2"/>
                          </a:solidFill>
                        </a:rPr>
                        <a:t>2019</a:t>
                      </a:r>
                    </a:p>
                  </a:txBody>
                  <a:tcPr>
                    <a:lnL w="12700" cmpd="sng">
                      <a:noFill/>
                    </a:lnL>
                    <a:lnB w="12700" cap="flat" cmpd="sng" algn="ctr">
                      <a:solidFill>
                        <a:schemeClr val="tx1"/>
                      </a:solidFill>
                      <a:prstDash val="solid"/>
                      <a:round/>
                      <a:headEnd type="none" w="med" len="med"/>
                      <a:tailEnd type="none" w="med" len="med"/>
                    </a:lnB>
                    <a:noFill/>
                  </a:tcPr>
                </a:tc>
                <a:tc>
                  <a:txBody>
                    <a:bodyPr/>
                    <a:lstStyle/>
                    <a:p>
                      <a:pPr algn="ctr"/>
                      <a:endParaRPr lang="en-US" sz="2800" b="1" dirty="0"/>
                    </a:p>
                  </a:txBody>
                  <a:tcPr>
                    <a:noFill/>
                  </a:tcPr>
                </a:tc>
                <a:tc>
                  <a:txBody>
                    <a:bodyPr/>
                    <a:lstStyle/>
                    <a:p>
                      <a:pPr algn="ctr"/>
                      <a:r>
                        <a:rPr lang="en-US" sz="2800" b="1" dirty="0">
                          <a:solidFill>
                            <a:schemeClr val="tx2"/>
                          </a:solidFill>
                        </a:rPr>
                        <a:t>Amount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1" dirty="0">
                        <a:solidFill>
                          <a:schemeClr val="tx2"/>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dirty="0">
                          <a:solidFill>
                            <a:schemeClr val="tx2"/>
                          </a:solidFill>
                        </a:rPr>
                        <a:t>Percent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8924589"/>
                  </a:ext>
                </a:extLst>
              </a:tr>
              <a:tr h="249432">
                <a:tc>
                  <a:txBody>
                    <a:bodyPr/>
                    <a:lstStyle/>
                    <a:p>
                      <a:r>
                        <a:rPr lang="en-US" sz="2800" b="0" dirty="0">
                          <a:solidFill>
                            <a:schemeClr val="tx2"/>
                          </a:solidFill>
                        </a:rPr>
                        <a:t>Sales revenue</a:t>
                      </a:r>
                    </a:p>
                  </a:txBody>
                  <a:tcPr>
                    <a:noFill/>
                  </a:tcPr>
                </a:tc>
                <a:tc>
                  <a:txBody>
                    <a:bodyPr/>
                    <a:lstStyle/>
                    <a:p>
                      <a:pPr algn="r"/>
                      <a:r>
                        <a:rPr lang="en-US" sz="2800" dirty="0">
                          <a:solidFill>
                            <a:schemeClr val="tx2"/>
                          </a:solidFill>
                        </a:rPr>
                        <a:t>€   2,195,000</a:t>
                      </a:r>
                    </a:p>
                  </a:txBody>
                  <a:tcPr>
                    <a:lnT w="12700" cap="flat" cmpd="sng" algn="ctr">
                      <a:solidFill>
                        <a:schemeClr val="tx1"/>
                      </a:solidFill>
                      <a:prstDash val="solid"/>
                      <a:round/>
                      <a:headEnd type="none" w="med" len="med"/>
                      <a:tailEnd type="none" w="med" len="med"/>
                    </a:lnT>
                    <a:noFill/>
                  </a:tcPr>
                </a:tc>
                <a:tc>
                  <a:txBody>
                    <a:bodyPr/>
                    <a:lstStyle/>
                    <a:p>
                      <a:pPr algn="r"/>
                      <a:endParaRPr lang="en-US" sz="2800" dirty="0">
                        <a:solidFill>
                          <a:schemeClr val="tx2"/>
                        </a:solidFill>
                      </a:endParaRPr>
                    </a:p>
                  </a:txBody>
                  <a:tcPr>
                    <a:lnT w="12700" cap="flat" cmpd="sng" algn="ctr">
                      <a:noFill/>
                      <a:prstDash val="solid"/>
                      <a:round/>
                      <a:headEnd type="none" w="med" len="med"/>
                      <a:tailEnd type="none" w="med" len="med"/>
                    </a:lnT>
                    <a:noFill/>
                  </a:tcPr>
                </a:tc>
                <a:tc>
                  <a:txBody>
                    <a:bodyPr/>
                    <a:lstStyle/>
                    <a:p>
                      <a:pPr algn="r"/>
                      <a:r>
                        <a:rPr lang="en-US" sz="2800" dirty="0">
                          <a:solidFill>
                            <a:schemeClr val="tx2"/>
                          </a:solidFill>
                        </a:rPr>
                        <a:t>€    1,960,000</a:t>
                      </a:r>
                    </a:p>
                  </a:txBody>
                  <a:tcPr>
                    <a:lnT w="12700" cap="flat" cmpd="sng" algn="ctr">
                      <a:solidFill>
                        <a:schemeClr val="tx1"/>
                      </a:solidFill>
                      <a:prstDash val="solid"/>
                      <a:round/>
                      <a:headEnd type="none" w="med" len="med"/>
                      <a:tailEnd type="none" w="med" len="med"/>
                    </a:lnT>
                    <a:noFill/>
                  </a:tcPr>
                </a:tc>
                <a:tc>
                  <a:txBody>
                    <a:bodyPr/>
                    <a:lstStyle/>
                    <a:p>
                      <a:pPr algn="r"/>
                      <a:endParaRPr lang="en-US" sz="2800" dirty="0">
                        <a:solidFill>
                          <a:srgbClr val="FF0000"/>
                        </a:solidFill>
                      </a:endParaRPr>
                    </a:p>
                  </a:txBody>
                  <a:tcPr>
                    <a:noFill/>
                  </a:tcPr>
                </a:tc>
                <a:tc>
                  <a:txBody>
                    <a:bodyPr/>
                    <a:lstStyle/>
                    <a:p>
                      <a:pPr algn="r"/>
                      <a:r>
                        <a:rPr lang="en-US" sz="2800" b="1" dirty="0">
                          <a:solidFill>
                            <a:srgbClr val="0070C0"/>
                          </a:solidFill>
                        </a:rPr>
                        <a:t>€ 235,000</a:t>
                      </a:r>
                    </a:p>
                  </a:txBody>
                  <a:tcPr>
                    <a:lnT w="12700" cap="flat" cmpd="sng" algn="ctr">
                      <a:solidFill>
                        <a:schemeClr val="tx1"/>
                      </a:solidFill>
                      <a:prstDash val="solid"/>
                      <a:round/>
                      <a:headEnd type="none" w="med" len="med"/>
                      <a:tailEnd type="none" w="med" len="med"/>
                    </a:lnT>
                    <a:noFill/>
                  </a:tcPr>
                </a:tc>
                <a:tc>
                  <a:txBody>
                    <a:bodyPr/>
                    <a:lstStyle/>
                    <a:p>
                      <a:pPr algn="r"/>
                      <a:endParaRPr lang="en-US" sz="2800" b="1" dirty="0">
                        <a:solidFill>
                          <a:srgbClr val="0070C0"/>
                        </a:solidFill>
                      </a:endParaRPr>
                    </a:p>
                  </a:txBody>
                  <a:tcPr>
                    <a:lnT w="12700" cap="flat" cmpd="sng" algn="ctr">
                      <a:solidFill>
                        <a:schemeClr val="tx1"/>
                      </a:solidFill>
                      <a:prstDash val="solid"/>
                      <a:round/>
                      <a:headEnd type="none" w="med" len="med"/>
                      <a:tailEnd type="none" w="med" len="med"/>
                    </a:lnT>
                    <a:noFill/>
                  </a:tcPr>
                </a:tc>
                <a:tc>
                  <a:txBody>
                    <a:bodyPr/>
                    <a:lstStyle/>
                    <a:p>
                      <a:pPr algn="r"/>
                      <a:r>
                        <a:rPr lang="en-US" sz="2800" b="1" dirty="0">
                          <a:solidFill>
                            <a:srgbClr val="0070C0"/>
                          </a:solidFill>
                        </a:rPr>
                        <a:t>12.0%</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969437855"/>
                  </a:ext>
                </a:extLst>
              </a:tr>
              <a:tr h="249432">
                <a:tc>
                  <a:txBody>
                    <a:bodyPr/>
                    <a:lstStyle/>
                    <a:p>
                      <a:r>
                        <a:rPr lang="en-US" sz="2800" b="0" dirty="0">
                          <a:solidFill>
                            <a:schemeClr val="tx2"/>
                          </a:solidFill>
                        </a:rPr>
                        <a:t>Sales returns and allowances</a:t>
                      </a:r>
                    </a:p>
                  </a:txBody>
                  <a:tcPr>
                    <a:noFill/>
                  </a:tcPr>
                </a:tc>
                <a:tc>
                  <a:txBody>
                    <a:bodyPr/>
                    <a:lstStyle/>
                    <a:p>
                      <a:pPr algn="r"/>
                      <a:r>
                        <a:rPr lang="en-US" sz="2800" u="sng" dirty="0">
                          <a:solidFill>
                            <a:schemeClr val="tx2"/>
                          </a:solidFill>
                        </a:rPr>
                        <a:t>          98,000</a:t>
                      </a:r>
                    </a:p>
                  </a:txBody>
                  <a:tcPr>
                    <a:noFill/>
                  </a:tcPr>
                </a:tc>
                <a:tc>
                  <a:txBody>
                    <a:bodyPr/>
                    <a:lstStyle/>
                    <a:p>
                      <a:pPr algn="r"/>
                      <a:endParaRPr lang="en-US" sz="2800" dirty="0">
                        <a:solidFill>
                          <a:schemeClr val="tx2"/>
                        </a:solidFill>
                      </a:endParaRPr>
                    </a:p>
                  </a:txBody>
                  <a:tcPr>
                    <a:noFill/>
                  </a:tcPr>
                </a:tc>
                <a:tc>
                  <a:txBody>
                    <a:bodyPr/>
                    <a:lstStyle/>
                    <a:p>
                      <a:pPr algn="r"/>
                      <a:r>
                        <a:rPr lang="en-US" sz="2800" u="sng" dirty="0">
                          <a:solidFill>
                            <a:schemeClr val="tx2"/>
                          </a:solidFill>
                        </a:rPr>
                        <a:t>        123,000</a:t>
                      </a:r>
                    </a:p>
                  </a:txBody>
                  <a:tcPr>
                    <a:noFill/>
                  </a:tcPr>
                </a:tc>
                <a:tc>
                  <a:txBody>
                    <a:bodyPr/>
                    <a:lstStyle/>
                    <a:p>
                      <a:pPr algn="r"/>
                      <a:endParaRPr lang="en-US" sz="2800" dirty="0">
                        <a:solidFill>
                          <a:srgbClr val="FF0000"/>
                        </a:solidFill>
                      </a:endParaRPr>
                    </a:p>
                  </a:txBody>
                  <a:tcPr>
                    <a:noFill/>
                  </a:tcPr>
                </a:tc>
                <a:tc>
                  <a:txBody>
                    <a:bodyPr/>
                    <a:lstStyle/>
                    <a:p>
                      <a:pPr algn="r"/>
                      <a:r>
                        <a:rPr lang="en-US" sz="2800" b="1" dirty="0">
                          <a:solidFill>
                            <a:srgbClr val="0070C0"/>
                          </a:solidFill>
                        </a:rPr>
                        <a:t>(25,000)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(20.3%)</a:t>
                      </a:r>
                    </a:p>
                  </a:txBody>
                  <a:tcPr>
                    <a:noFill/>
                  </a:tcPr>
                </a:tc>
                <a:extLst>
                  <a:ext uri="{0D108BD9-81ED-4DB2-BD59-A6C34878D82A}">
                    <a16:rowId xmlns:a16="http://schemas.microsoft.com/office/drawing/2014/main" val="2218420942"/>
                  </a:ext>
                </a:extLst>
              </a:tr>
              <a:tr h="249432">
                <a:tc>
                  <a:txBody>
                    <a:bodyPr/>
                    <a:lstStyle/>
                    <a:p>
                      <a:r>
                        <a:rPr lang="en-US" sz="2800" b="0" dirty="0">
                          <a:solidFill>
                            <a:schemeClr val="tx2"/>
                          </a:solidFill>
                        </a:rPr>
                        <a:t>Net sales</a:t>
                      </a:r>
                    </a:p>
                  </a:txBody>
                  <a:tcPr>
                    <a:noFill/>
                  </a:tcPr>
                </a:tc>
                <a:tc>
                  <a:txBody>
                    <a:bodyPr/>
                    <a:lstStyle/>
                    <a:p>
                      <a:pPr algn="r"/>
                      <a:r>
                        <a:rPr lang="en-US" sz="2800" u="none" dirty="0">
                          <a:solidFill>
                            <a:schemeClr val="tx2"/>
                          </a:solidFill>
                        </a:rPr>
                        <a:t>2,097,000</a:t>
                      </a:r>
                    </a:p>
                  </a:txBody>
                  <a:tcPr>
                    <a:noFill/>
                  </a:tcPr>
                </a:tc>
                <a:tc>
                  <a:txBody>
                    <a:bodyPr/>
                    <a:lstStyle/>
                    <a:p>
                      <a:pPr algn="r"/>
                      <a:endParaRPr lang="en-US" sz="2800" u="none" dirty="0">
                        <a:solidFill>
                          <a:schemeClr val="tx2"/>
                        </a:solidFill>
                      </a:endParaRPr>
                    </a:p>
                  </a:txBody>
                  <a:tcPr>
                    <a:noFill/>
                  </a:tcPr>
                </a:tc>
                <a:tc>
                  <a:txBody>
                    <a:bodyPr/>
                    <a:lstStyle/>
                    <a:p>
                      <a:pPr algn="r"/>
                      <a:r>
                        <a:rPr lang="en-US" sz="2800" u="none" dirty="0">
                          <a:solidFill>
                            <a:schemeClr val="tx2"/>
                          </a:solidFill>
                        </a:rPr>
                        <a:t>     1,837,000</a:t>
                      </a:r>
                    </a:p>
                  </a:txBody>
                  <a:tcPr>
                    <a:noFill/>
                  </a:tcPr>
                </a:tc>
                <a:tc>
                  <a:txBody>
                    <a:bodyPr/>
                    <a:lstStyle/>
                    <a:p>
                      <a:pPr algn="r"/>
                      <a:endParaRPr lang="en-US" sz="2800" u="sng" dirty="0">
                        <a:solidFill>
                          <a:srgbClr val="FF0000"/>
                        </a:solidFill>
                      </a:endParaRPr>
                    </a:p>
                  </a:txBody>
                  <a:tcPr>
                    <a:noFill/>
                  </a:tcPr>
                </a:tc>
                <a:tc>
                  <a:txBody>
                    <a:bodyPr/>
                    <a:lstStyle/>
                    <a:p>
                      <a:pPr algn="r"/>
                      <a:r>
                        <a:rPr lang="en-US" sz="2800" b="1" u="sng" dirty="0">
                          <a:solidFill>
                            <a:srgbClr val="0070C0"/>
                          </a:solidFill>
                        </a:rPr>
                        <a:t>   260,000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14.2%</a:t>
                      </a:r>
                    </a:p>
                  </a:txBody>
                  <a:tcPr>
                    <a:noFill/>
                  </a:tcPr>
                </a:tc>
                <a:extLst>
                  <a:ext uri="{0D108BD9-81ED-4DB2-BD59-A6C34878D82A}">
                    <a16:rowId xmlns:a16="http://schemas.microsoft.com/office/drawing/2014/main" val="2052348568"/>
                  </a:ext>
                </a:extLst>
              </a:tr>
              <a:tr h="249432">
                <a:tc>
                  <a:txBody>
                    <a:bodyPr/>
                    <a:lstStyle/>
                    <a:p>
                      <a:r>
                        <a:rPr lang="en-US" sz="2800" b="0" dirty="0">
                          <a:solidFill>
                            <a:schemeClr val="tx2"/>
                          </a:solidFill>
                        </a:rPr>
                        <a:t>Cost of goods sold</a:t>
                      </a:r>
                    </a:p>
                  </a:txBody>
                  <a:tcPr>
                    <a:noFill/>
                  </a:tcPr>
                </a:tc>
                <a:tc>
                  <a:txBody>
                    <a:bodyPr/>
                    <a:lstStyle/>
                    <a:p>
                      <a:pPr algn="r"/>
                      <a:r>
                        <a:rPr lang="en-US" sz="2800" u="sng" dirty="0">
                          <a:solidFill>
                            <a:schemeClr val="tx2"/>
                          </a:solidFill>
                        </a:rPr>
                        <a:t>     1,281,000</a:t>
                      </a:r>
                    </a:p>
                  </a:txBody>
                  <a:tcPr>
                    <a:noFill/>
                  </a:tcPr>
                </a:tc>
                <a:tc>
                  <a:txBody>
                    <a:bodyPr/>
                    <a:lstStyle/>
                    <a:p>
                      <a:pPr algn="r"/>
                      <a:endParaRPr lang="en-US" sz="2800" u="sng" dirty="0">
                        <a:solidFill>
                          <a:schemeClr val="tx2"/>
                        </a:solidFill>
                      </a:endParaRPr>
                    </a:p>
                  </a:txBody>
                  <a:tcPr>
                    <a:noFill/>
                  </a:tcPr>
                </a:tc>
                <a:tc>
                  <a:txBody>
                    <a:bodyPr/>
                    <a:lstStyle/>
                    <a:p>
                      <a:pPr algn="r"/>
                      <a:r>
                        <a:rPr lang="en-US" sz="2800" u="sng" dirty="0">
                          <a:solidFill>
                            <a:schemeClr val="tx2"/>
                          </a:solidFill>
                        </a:rPr>
                        <a:t>     1,140,000</a:t>
                      </a:r>
                    </a:p>
                  </a:txBody>
                  <a:tcPr>
                    <a:noFill/>
                  </a:tcPr>
                </a:tc>
                <a:tc>
                  <a:txBody>
                    <a:bodyPr/>
                    <a:lstStyle/>
                    <a:p>
                      <a:pPr algn="r"/>
                      <a:endParaRPr lang="en-US" sz="2800" u="sng" dirty="0">
                        <a:solidFill>
                          <a:srgbClr val="FF0000"/>
                        </a:solidFill>
                      </a:endParaRPr>
                    </a:p>
                  </a:txBody>
                  <a:tcPr>
                    <a:noFill/>
                  </a:tcPr>
                </a:tc>
                <a:tc>
                  <a:txBody>
                    <a:bodyPr/>
                    <a:lstStyle/>
                    <a:p>
                      <a:pPr algn="r"/>
                      <a:r>
                        <a:rPr lang="en-US" sz="2800" b="1" u="sng" dirty="0">
                          <a:solidFill>
                            <a:srgbClr val="0070C0"/>
                          </a:solidFill>
                        </a:rPr>
                        <a:t>   141,000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12.4%</a:t>
                      </a:r>
                    </a:p>
                  </a:txBody>
                  <a:tcPr>
                    <a:noFill/>
                  </a:tcPr>
                </a:tc>
                <a:extLst>
                  <a:ext uri="{0D108BD9-81ED-4DB2-BD59-A6C34878D82A}">
                    <a16:rowId xmlns:a16="http://schemas.microsoft.com/office/drawing/2014/main" val="3419186787"/>
                  </a:ext>
                </a:extLst>
              </a:tr>
              <a:tr h="249432">
                <a:tc>
                  <a:txBody>
                    <a:bodyPr/>
                    <a:lstStyle/>
                    <a:p>
                      <a:r>
                        <a:rPr lang="en-US" sz="2800" b="0" dirty="0">
                          <a:solidFill>
                            <a:schemeClr val="tx2"/>
                          </a:solidFill>
                        </a:rPr>
                        <a:t>Gross profit</a:t>
                      </a:r>
                    </a:p>
                  </a:txBody>
                  <a:tcPr>
                    <a:noFill/>
                  </a:tcPr>
                </a:tc>
                <a:tc>
                  <a:txBody>
                    <a:bodyPr/>
                    <a:lstStyle/>
                    <a:p>
                      <a:pPr algn="r"/>
                      <a:r>
                        <a:rPr lang="en-US" sz="2800" u="sng" dirty="0">
                          <a:solidFill>
                            <a:schemeClr val="tx2"/>
                          </a:solidFill>
                        </a:rPr>
                        <a:t>        816,000</a:t>
                      </a:r>
                    </a:p>
                  </a:txBody>
                  <a:tcPr>
                    <a:noFill/>
                  </a:tcPr>
                </a:tc>
                <a:tc>
                  <a:txBody>
                    <a:bodyPr/>
                    <a:lstStyle/>
                    <a:p>
                      <a:pPr algn="r"/>
                      <a:endParaRPr lang="en-US" sz="2800" dirty="0">
                        <a:solidFill>
                          <a:schemeClr val="tx2"/>
                        </a:solidFill>
                      </a:endParaRPr>
                    </a:p>
                  </a:txBody>
                  <a:tcPr>
                    <a:noFill/>
                  </a:tcPr>
                </a:tc>
                <a:tc>
                  <a:txBody>
                    <a:bodyPr/>
                    <a:lstStyle/>
                    <a:p>
                      <a:pPr algn="r"/>
                      <a:r>
                        <a:rPr lang="en-US" sz="2800" u="sng" dirty="0">
                          <a:solidFill>
                            <a:schemeClr val="tx2"/>
                          </a:solidFill>
                        </a:rPr>
                        <a:t>        697,000</a:t>
                      </a:r>
                    </a:p>
                  </a:txBody>
                  <a:tcPr>
                    <a:noFill/>
                  </a:tcPr>
                </a:tc>
                <a:tc>
                  <a:txBody>
                    <a:bodyPr/>
                    <a:lstStyle/>
                    <a:p>
                      <a:pPr algn="r"/>
                      <a:endParaRPr lang="en-US" sz="2800" dirty="0">
                        <a:solidFill>
                          <a:srgbClr val="FF0000"/>
                        </a:solidFill>
                      </a:endParaRPr>
                    </a:p>
                  </a:txBody>
                  <a:tcPr>
                    <a:noFill/>
                  </a:tcPr>
                </a:tc>
                <a:tc>
                  <a:txBody>
                    <a:bodyPr/>
                    <a:lstStyle/>
                    <a:p>
                      <a:pPr algn="r"/>
                      <a:r>
                        <a:rPr lang="en-US" sz="2800" b="1" dirty="0">
                          <a:solidFill>
                            <a:srgbClr val="0070C0"/>
                          </a:solidFill>
                        </a:rPr>
                        <a:t>119,000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17.1%</a:t>
                      </a:r>
                    </a:p>
                  </a:txBody>
                  <a:tcPr>
                    <a:noFill/>
                  </a:tcPr>
                </a:tc>
                <a:extLst>
                  <a:ext uri="{0D108BD9-81ED-4DB2-BD59-A6C34878D82A}">
                    <a16:rowId xmlns:a16="http://schemas.microsoft.com/office/drawing/2014/main" val="2593332516"/>
                  </a:ext>
                </a:extLst>
              </a:tr>
              <a:tr h="249432">
                <a:tc>
                  <a:txBody>
                    <a:bodyPr/>
                    <a:lstStyle/>
                    <a:p>
                      <a:r>
                        <a:rPr lang="en-US" sz="2800" b="0" dirty="0">
                          <a:solidFill>
                            <a:schemeClr val="tx2"/>
                          </a:solidFill>
                        </a:rPr>
                        <a:t>Selling expenses</a:t>
                      </a:r>
                    </a:p>
                  </a:txBody>
                  <a:tcPr>
                    <a:noFill/>
                  </a:tcPr>
                </a:tc>
                <a:tc>
                  <a:txBody>
                    <a:bodyPr/>
                    <a:lstStyle/>
                    <a:p>
                      <a:pPr algn="r"/>
                      <a:r>
                        <a:rPr lang="en-US" sz="2800" dirty="0">
                          <a:solidFill>
                            <a:schemeClr val="tx2"/>
                          </a:solidFill>
                        </a:rPr>
                        <a:t>253,000</a:t>
                      </a:r>
                    </a:p>
                  </a:txBody>
                  <a:tcPr>
                    <a:noFill/>
                  </a:tcPr>
                </a:tc>
                <a:tc>
                  <a:txBody>
                    <a:bodyPr/>
                    <a:lstStyle/>
                    <a:p>
                      <a:pPr algn="r"/>
                      <a:endParaRPr lang="en-US" sz="2800" dirty="0">
                        <a:solidFill>
                          <a:schemeClr val="tx2"/>
                        </a:solidFill>
                      </a:endParaRPr>
                    </a:p>
                  </a:txBody>
                  <a:tcPr>
                    <a:noFill/>
                  </a:tcPr>
                </a:tc>
                <a:tc>
                  <a:txBody>
                    <a:bodyPr/>
                    <a:lstStyle/>
                    <a:p>
                      <a:pPr algn="r"/>
                      <a:r>
                        <a:rPr lang="en-US" sz="2800" dirty="0">
                          <a:solidFill>
                            <a:schemeClr val="tx2"/>
                          </a:solidFill>
                        </a:rPr>
                        <a:t>211,500    </a:t>
                      </a:r>
                    </a:p>
                  </a:txBody>
                  <a:tcPr>
                    <a:noFill/>
                  </a:tcPr>
                </a:tc>
                <a:tc>
                  <a:txBody>
                    <a:bodyPr/>
                    <a:lstStyle/>
                    <a:p>
                      <a:pPr algn="r"/>
                      <a:endParaRPr lang="en-US" sz="2800" dirty="0">
                        <a:solidFill>
                          <a:srgbClr val="FF0000"/>
                        </a:solidFill>
                      </a:endParaRPr>
                    </a:p>
                  </a:txBody>
                  <a:tcPr>
                    <a:noFill/>
                  </a:tcPr>
                </a:tc>
                <a:tc>
                  <a:txBody>
                    <a:bodyPr/>
                    <a:lstStyle/>
                    <a:p>
                      <a:pPr algn="r"/>
                      <a:r>
                        <a:rPr lang="en-US" sz="2800" b="1" dirty="0">
                          <a:solidFill>
                            <a:srgbClr val="0070C0"/>
                          </a:solidFill>
                        </a:rPr>
                        <a:t>41,500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19.6%</a:t>
                      </a:r>
                    </a:p>
                  </a:txBody>
                  <a:tcPr>
                    <a:noFill/>
                  </a:tcPr>
                </a:tc>
                <a:extLst>
                  <a:ext uri="{0D108BD9-81ED-4DB2-BD59-A6C34878D82A}">
                    <a16:rowId xmlns:a16="http://schemas.microsoft.com/office/drawing/2014/main" val="2923192169"/>
                  </a:ext>
                </a:extLst>
              </a:tr>
              <a:tr h="249432">
                <a:tc>
                  <a:txBody>
                    <a:bodyPr/>
                    <a:lstStyle/>
                    <a:p>
                      <a:r>
                        <a:rPr lang="en-US" sz="2800" b="0" dirty="0">
                          <a:solidFill>
                            <a:schemeClr val="tx2"/>
                          </a:solidFill>
                        </a:rPr>
                        <a:t>Administrative expenses</a:t>
                      </a:r>
                    </a:p>
                  </a:txBody>
                  <a:tcPr>
                    <a:noFill/>
                  </a:tcPr>
                </a:tc>
                <a:tc>
                  <a:txBody>
                    <a:bodyPr/>
                    <a:lstStyle/>
                    <a:p>
                      <a:pPr algn="r"/>
                      <a:r>
                        <a:rPr lang="en-US" sz="2800" u="sng" dirty="0">
                          <a:solidFill>
                            <a:schemeClr val="tx2"/>
                          </a:solidFill>
                        </a:rPr>
                        <a:t>        104,000</a:t>
                      </a:r>
                    </a:p>
                  </a:txBody>
                  <a:tcPr>
                    <a:noFill/>
                  </a:tcPr>
                </a:tc>
                <a:tc>
                  <a:txBody>
                    <a:bodyPr/>
                    <a:lstStyle/>
                    <a:p>
                      <a:pPr algn="r"/>
                      <a:endParaRPr lang="en-US" sz="2800" dirty="0">
                        <a:solidFill>
                          <a:schemeClr val="tx2"/>
                        </a:solidFill>
                      </a:endParaRPr>
                    </a:p>
                  </a:txBody>
                  <a:tcPr>
                    <a:noFill/>
                  </a:tcPr>
                </a:tc>
                <a:tc>
                  <a:txBody>
                    <a:bodyPr/>
                    <a:lstStyle/>
                    <a:p>
                      <a:pPr algn="r"/>
                      <a:r>
                        <a:rPr lang="en-US" sz="2800" u="sng" dirty="0">
                          <a:solidFill>
                            <a:schemeClr val="tx2"/>
                          </a:solidFill>
                        </a:rPr>
                        <a:t>        108,500</a:t>
                      </a:r>
                    </a:p>
                  </a:txBody>
                  <a:tcPr>
                    <a:noFill/>
                  </a:tcPr>
                </a:tc>
                <a:tc>
                  <a:txBody>
                    <a:bodyPr/>
                    <a:lstStyle/>
                    <a:p>
                      <a:pPr algn="r"/>
                      <a:endParaRPr lang="en-US" sz="2800" dirty="0">
                        <a:solidFill>
                          <a:srgbClr val="FF0000"/>
                        </a:solidFill>
                      </a:endParaRPr>
                    </a:p>
                  </a:txBody>
                  <a:tcPr>
                    <a:noFill/>
                  </a:tcPr>
                </a:tc>
                <a:tc>
                  <a:txBody>
                    <a:bodyPr/>
                    <a:lstStyle/>
                    <a:p>
                      <a:pPr algn="r"/>
                      <a:r>
                        <a:rPr lang="en-US" sz="2800" b="1" dirty="0">
                          <a:solidFill>
                            <a:srgbClr val="0070C0"/>
                          </a:solidFill>
                        </a:rPr>
                        <a:t>(4,500)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(4.1%)</a:t>
                      </a:r>
                    </a:p>
                  </a:txBody>
                  <a:tcPr>
                    <a:noFill/>
                  </a:tcPr>
                </a:tc>
                <a:extLst>
                  <a:ext uri="{0D108BD9-81ED-4DB2-BD59-A6C34878D82A}">
                    <a16:rowId xmlns:a16="http://schemas.microsoft.com/office/drawing/2014/main" val="171840329"/>
                  </a:ext>
                </a:extLst>
              </a:tr>
              <a:tr h="249432">
                <a:tc>
                  <a:txBody>
                    <a:bodyPr/>
                    <a:lstStyle/>
                    <a:p>
                      <a:r>
                        <a:rPr lang="en-US" sz="2800" b="0" dirty="0">
                          <a:solidFill>
                            <a:schemeClr val="tx2"/>
                          </a:solidFill>
                        </a:rPr>
                        <a:t>Total operating expenses</a:t>
                      </a:r>
                    </a:p>
                  </a:txBody>
                  <a:tcPr>
                    <a:noFill/>
                  </a:tcPr>
                </a:tc>
                <a:tc>
                  <a:txBody>
                    <a:bodyPr/>
                    <a:lstStyle/>
                    <a:p>
                      <a:pPr algn="r"/>
                      <a:r>
                        <a:rPr lang="en-US" sz="2800" b="0" u="sng" dirty="0">
                          <a:solidFill>
                            <a:schemeClr val="tx2"/>
                          </a:solidFill>
                        </a:rPr>
                        <a:t>        357,000</a:t>
                      </a:r>
                    </a:p>
                  </a:txBody>
                  <a:tcPr>
                    <a:noFill/>
                  </a:tcPr>
                </a:tc>
                <a:tc>
                  <a:txBody>
                    <a:bodyPr/>
                    <a:lstStyle/>
                    <a:p>
                      <a:pPr algn="r"/>
                      <a:endParaRPr lang="en-US" sz="2800" u="sng" dirty="0">
                        <a:solidFill>
                          <a:schemeClr val="tx2"/>
                        </a:solidFill>
                      </a:endParaRPr>
                    </a:p>
                  </a:txBody>
                  <a:tcPr>
                    <a:noFill/>
                  </a:tcPr>
                </a:tc>
                <a:tc>
                  <a:txBody>
                    <a:bodyPr/>
                    <a:lstStyle/>
                    <a:p>
                      <a:pPr algn="r"/>
                      <a:r>
                        <a:rPr lang="en-US" sz="2800" u="sng" dirty="0">
                          <a:solidFill>
                            <a:schemeClr val="tx2"/>
                          </a:solidFill>
                        </a:rPr>
                        <a:t>        320,000</a:t>
                      </a:r>
                    </a:p>
                  </a:txBody>
                  <a:tcPr>
                    <a:noFill/>
                  </a:tcPr>
                </a:tc>
                <a:tc>
                  <a:txBody>
                    <a:bodyPr/>
                    <a:lstStyle/>
                    <a:p>
                      <a:pPr algn="r"/>
                      <a:endParaRPr lang="en-US" sz="2800" u="sng" dirty="0">
                        <a:solidFill>
                          <a:srgbClr val="FF0000"/>
                        </a:solidFill>
                      </a:endParaRPr>
                    </a:p>
                  </a:txBody>
                  <a:tcPr>
                    <a:noFill/>
                  </a:tcPr>
                </a:tc>
                <a:tc>
                  <a:txBody>
                    <a:bodyPr/>
                    <a:lstStyle/>
                    <a:p>
                      <a:pPr algn="r"/>
                      <a:r>
                        <a:rPr lang="en-US" sz="2800" b="1" u="sng" dirty="0">
                          <a:solidFill>
                            <a:srgbClr val="0070C0"/>
                          </a:solidFill>
                        </a:rPr>
                        <a:t>     37,000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11.6%</a:t>
                      </a:r>
                    </a:p>
                  </a:txBody>
                  <a:tcPr>
                    <a:noFill/>
                  </a:tcPr>
                </a:tc>
                <a:extLst>
                  <a:ext uri="{0D108BD9-81ED-4DB2-BD59-A6C34878D82A}">
                    <a16:rowId xmlns:a16="http://schemas.microsoft.com/office/drawing/2014/main" val="2028351562"/>
                  </a:ext>
                </a:extLst>
              </a:tr>
              <a:tr h="249432">
                <a:tc>
                  <a:txBody>
                    <a:bodyPr/>
                    <a:lstStyle/>
                    <a:p>
                      <a:r>
                        <a:rPr lang="en-US" sz="2800" b="0" dirty="0">
                          <a:solidFill>
                            <a:schemeClr val="tx2"/>
                          </a:solidFill>
                        </a:rPr>
                        <a:t>Income from operations</a:t>
                      </a:r>
                    </a:p>
                  </a:txBody>
                  <a:tcPr>
                    <a:noFill/>
                  </a:tcPr>
                </a:tc>
                <a:tc>
                  <a:txBody>
                    <a:bodyPr/>
                    <a:lstStyle/>
                    <a:p>
                      <a:pPr algn="r"/>
                      <a:r>
                        <a:rPr lang="en-US" sz="2800" kern="1200" dirty="0">
                          <a:solidFill>
                            <a:schemeClr val="tx2"/>
                          </a:solidFill>
                          <a:latin typeface="+mn-lt"/>
                          <a:ea typeface="+mn-ea"/>
                          <a:cs typeface="+mn-cs"/>
                        </a:rPr>
                        <a:t>459,000</a:t>
                      </a:r>
                    </a:p>
                  </a:txBody>
                  <a:tcPr>
                    <a:noFill/>
                  </a:tcPr>
                </a:tc>
                <a:tc>
                  <a:txBody>
                    <a:bodyPr/>
                    <a:lstStyle/>
                    <a:p>
                      <a:pPr algn="r"/>
                      <a:endParaRPr lang="en-US" sz="2800" u="sng" dirty="0">
                        <a:solidFill>
                          <a:schemeClr val="tx2"/>
                        </a:solidFill>
                      </a:endParaRPr>
                    </a:p>
                  </a:txBody>
                  <a:tcPr>
                    <a:noFill/>
                  </a:tcPr>
                </a:tc>
                <a:tc>
                  <a:txBody>
                    <a:bodyPr/>
                    <a:lstStyle/>
                    <a:p>
                      <a:pPr algn="r"/>
                      <a:r>
                        <a:rPr lang="en-US" sz="2800" kern="1200" dirty="0">
                          <a:solidFill>
                            <a:schemeClr val="tx2"/>
                          </a:solidFill>
                          <a:latin typeface="+mn-lt"/>
                          <a:ea typeface="+mn-ea"/>
                          <a:cs typeface="+mn-cs"/>
                        </a:rPr>
                        <a:t>377,000</a:t>
                      </a:r>
                    </a:p>
                  </a:txBody>
                  <a:tcPr>
                    <a:noFill/>
                  </a:tcPr>
                </a:tc>
                <a:tc>
                  <a:txBody>
                    <a:bodyPr/>
                    <a:lstStyle/>
                    <a:p>
                      <a:pPr algn="r"/>
                      <a:endParaRPr lang="en-US" sz="2800" u="sng" dirty="0">
                        <a:solidFill>
                          <a:srgbClr val="FF0000"/>
                        </a:solidFill>
                      </a:endParaRPr>
                    </a:p>
                  </a:txBody>
                  <a:tcPr>
                    <a:noFill/>
                  </a:tcPr>
                </a:tc>
                <a:tc>
                  <a:txBody>
                    <a:bodyPr/>
                    <a:lstStyle/>
                    <a:p>
                      <a:pPr algn="r"/>
                      <a:r>
                        <a:rPr lang="en-US" sz="2800" b="1" u="sng" dirty="0">
                          <a:solidFill>
                            <a:srgbClr val="0070C0"/>
                          </a:solidFill>
                        </a:rPr>
                        <a:t>     82,000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21.8%</a:t>
                      </a:r>
                    </a:p>
                  </a:txBody>
                  <a:tcPr>
                    <a:noFill/>
                  </a:tcPr>
                </a:tc>
                <a:extLst>
                  <a:ext uri="{0D108BD9-81ED-4DB2-BD59-A6C34878D82A}">
                    <a16:rowId xmlns:a16="http://schemas.microsoft.com/office/drawing/2014/main" val="2302300372"/>
                  </a:ext>
                </a:extLst>
              </a:tr>
              <a:tr h="249432">
                <a:tc>
                  <a:txBody>
                    <a:bodyPr/>
                    <a:lstStyle/>
                    <a:p>
                      <a:r>
                        <a:rPr lang="en-US" sz="2800" b="0" dirty="0">
                          <a:solidFill>
                            <a:schemeClr val="tx2"/>
                          </a:solidFill>
                        </a:rPr>
                        <a:t>Other income and expense</a:t>
                      </a:r>
                    </a:p>
                  </a:txBody>
                  <a:tcPr>
                    <a:noFill/>
                  </a:tcPr>
                </a:tc>
                <a:tc>
                  <a:txBody>
                    <a:bodyPr/>
                    <a:lstStyle/>
                    <a:p>
                      <a:pPr algn="r"/>
                      <a:endParaRPr lang="en-US" sz="2800" u="sng" dirty="0">
                        <a:solidFill>
                          <a:schemeClr val="tx2"/>
                        </a:solidFill>
                      </a:endParaRPr>
                    </a:p>
                  </a:txBody>
                  <a:tcPr>
                    <a:noFill/>
                  </a:tcPr>
                </a:tc>
                <a:tc>
                  <a:txBody>
                    <a:bodyPr/>
                    <a:lstStyle/>
                    <a:p>
                      <a:pPr algn="r"/>
                      <a:endParaRPr lang="en-US" sz="2800" u="sng" dirty="0">
                        <a:solidFill>
                          <a:schemeClr val="tx2"/>
                        </a:solidFill>
                      </a:endParaRPr>
                    </a:p>
                  </a:txBody>
                  <a:tcPr>
                    <a:noFill/>
                  </a:tcPr>
                </a:tc>
                <a:tc>
                  <a:txBody>
                    <a:bodyPr/>
                    <a:lstStyle/>
                    <a:p>
                      <a:pPr algn="r"/>
                      <a:endParaRPr lang="en-US" sz="2800" u="sng" dirty="0">
                        <a:solidFill>
                          <a:schemeClr val="tx2"/>
                        </a:solidFill>
                      </a:endParaRPr>
                    </a:p>
                  </a:txBody>
                  <a:tcPr>
                    <a:noFill/>
                  </a:tcPr>
                </a:tc>
                <a:tc>
                  <a:txBody>
                    <a:bodyPr/>
                    <a:lstStyle/>
                    <a:p>
                      <a:pPr algn="r"/>
                      <a:endParaRPr lang="en-US" sz="2800" u="sng" dirty="0">
                        <a:solidFill>
                          <a:srgbClr val="FF0000"/>
                        </a:solidFill>
                      </a:endParaRPr>
                    </a:p>
                  </a:txBody>
                  <a:tcPr>
                    <a:noFill/>
                  </a:tcPr>
                </a:tc>
                <a:tc>
                  <a:txBody>
                    <a:bodyPr/>
                    <a:lstStyle/>
                    <a:p>
                      <a:pPr algn="r"/>
                      <a:endParaRPr lang="en-US" sz="2800" b="1" u="sng" dirty="0">
                        <a:solidFill>
                          <a:srgbClr val="0070C0"/>
                        </a:solidFill>
                      </a:endParaRPr>
                    </a:p>
                  </a:txBody>
                  <a:tcPr>
                    <a:noFill/>
                  </a:tcPr>
                </a:tc>
                <a:tc>
                  <a:txBody>
                    <a:bodyPr/>
                    <a:lstStyle/>
                    <a:p>
                      <a:pPr algn="r"/>
                      <a:endParaRPr lang="en-US" sz="2800" b="1" dirty="0">
                        <a:solidFill>
                          <a:srgbClr val="0070C0"/>
                        </a:solidFill>
                      </a:endParaRPr>
                    </a:p>
                  </a:txBody>
                  <a:tcPr>
                    <a:noFill/>
                  </a:tcPr>
                </a:tc>
                <a:tc>
                  <a:txBody>
                    <a:bodyPr/>
                    <a:lstStyle/>
                    <a:p>
                      <a:pPr algn="r"/>
                      <a:endParaRPr lang="en-US" sz="2800" b="1" dirty="0">
                        <a:solidFill>
                          <a:srgbClr val="0070C0"/>
                        </a:solidFill>
                      </a:endParaRPr>
                    </a:p>
                  </a:txBody>
                  <a:tcPr>
                    <a:noFill/>
                  </a:tcPr>
                </a:tc>
                <a:extLst>
                  <a:ext uri="{0D108BD9-81ED-4DB2-BD59-A6C34878D82A}">
                    <a16:rowId xmlns:a16="http://schemas.microsoft.com/office/drawing/2014/main" val="4150809752"/>
                  </a:ext>
                </a:extLst>
              </a:tr>
              <a:tr h="249432">
                <a:tc>
                  <a:txBody>
                    <a:bodyPr/>
                    <a:lstStyle/>
                    <a:p>
                      <a:pPr marL="182880"/>
                      <a:r>
                        <a:rPr lang="en-US" sz="2800" b="0" dirty="0">
                          <a:solidFill>
                            <a:schemeClr val="tx2"/>
                          </a:solidFill>
                        </a:rPr>
                        <a:t>Interest and dividends</a:t>
                      </a:r>
                    </a:p>
                  </a:txBody>
                  <a:tcPr>
                    <a:noFill/>
                  </a:tcPr>
                </a:tc>
                <a:tc>
                  <a:txBody>
                    <a:bodyPr/>
                    <a:lstStyle/>
                    <a:p>
                      <a:pPr algn="r"/>
                      <a:r>
                        <a:rPr lang="en-US" sz="2800" u="none" dirty="0">
                          <a:solidFill>
                            <a:schemeClr val="tx2"/>
                          </a:solidFill>
                        </a:rPr>
                        <a:t>9,000</a:t>
                      </a:r>
                    </a:p>
                  </a:txBody>
                  <a:tcPr>
                    <a:noFill/>
                  </a:tcPr>
                </a:tc>
                <a:tc>
                  <a:txBody>
                    <a:bodyPr/>
                    <a:lstStyle/>
                    <a:p>
                      <a:pPr algn="r"/>
                      <a:endParaRPr lang="en-US" sz="2800" u="none" dirty="0">
                        <a:solidFill>
                          <a:schemeClr val="tx2"/>
                        </a:solidFill>
                      </a:endParaRPr>
                    </a:p>
                  </a:txBody>
                  <a:tcPr>
                    <a:noFill/>
                  </a:tcPr>
                </a:tc>
                <a:tc>
                  <a:txBody>
                    <a:bodyPr/>
                    <a:lstStyle/>
                    <a:p>
                      <a:pPr algn="r"/>
                      <a:r>
                        <a:rPr lang="en-US" sz="2800" u="none" dirty="0">
                          <a:solidFill>
                            <a:schemeClr val="tx2"/>
                          </a:solidFill>
                        </a:rPr>
                        <a:t>11,000</a:t>
                      </a:r>
                    </a:p>
                  </a:txBody>
                  <a:tcPr>
                    <a:noFill/>
                  </a:tcPr>
                </a:tc>
                <a:tc>
                  <a:txBody>
                    <a:bodyPr/>
                    <a:lstStyle/>
                    <a:p>
                      <a:pPr algn="r"/>
                      <a:endParaRPr lang="en-US" sz="2800" u="sng" dirty="0">
                        <a:solidFill>
                          <a:srgbClr val="FF0000"/>
                        </a:solidFill>
                      </a:endParaRPr>
                    </a:p>
                  </a:txBody>
                  <a:tcPr>
                    <a:noFill/>
                  </a:tcPr>
                </a:tc>
                <a:tc>
                  <a:txBody>
                    <a:bodyPr/>
                    <a:lstStyle/>
                    <a:p>
                      <a:pPr algn="r"/>
                      <a:r>
                        <a:rPr lang="en-US" sz="2800" b="1" u="sng" dirty="0">
                          <a:solidFill>
                            <a:srgbClr val="0070C0"/>
                          </a:solidFill>
                        </a:rPr>
                        <a:t>    (2,000)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(18.2%)</a:t>
                      </a:r>
                    </a:p>
                  </a:txBody>
                  <a:tcPr>
                    <a:noFill/>
                  </a:tcPr>
                </a:tc>
                <a:extLst>
                  <a:ext uri="{0D108BD9-81ED-4DB2-BD59-A6C34878D82A}">
                    <a16:rowId xmlns:a16="http://schemas.microsoft.com/office/drawing/2014/main" val="2552401395"/>
                  </a:ext>
                </a:extLst>
              </a:tr>
              <a:tr h="249432">
                <a:tc>
                  <a:txBody>
                    <a:bodyPr/>
                    <a:lstStyle/>
                    <a:p>
                      <a:pPr marL="182880"/>
                      <a:r>
                        <a:rPr lang="en-US" sz="2800" b="0" dirty="0">
                          <a:solidFill>
                            <a:schemeClr val="tx2"/>
                          </a:solidFill>
                        </a:rPr>
                        <a:t>Interest expense</a:t>
                      </a:r>
                    </a:p>
                  </a:txBody>
                  <a:tcPr>
                    <a:noFill/>
                  </a:tcPr>
                </a:tc>
                <a:tc>
                  <a:txBody>
                    <a:bodyPr/>
                    <a:lstStyle/>
                    <a:p>
                      <a:pPr algn="r"/>
                      <a:r>
                        <a:rPr lang="en-US" sz="2800" u="sng" dirty="0">
                          <a:solidFill>
                            <a:schemeClr val="tx2"/>
                          </a:solidFill>
                        </a:rPr>
                        <a:t>          36,000</a:t>
                      </a:r>
                    </a:p>
                  </a:txBody>
                  <a:tcPr>
                    <a:noFill/>
                  </a:tcPr>
                </a:tc>
                <a:tc>
                  <a:txBody>
                    <a:bodyPr/>
                    <a:lstStyle/>
                    <a:p>
                      <a:pPr algn="r"/>
                      <a:endParaRPr lang="en-US" sz="2800" u="sng" dirty="0">
                        <a:solidFill>
                          <a:schemeClr val="tx2"/>
                        </a:solidFill>
                      </a:endParaRPr>
                    </a:p>
                  </a:txBody>
                  <a:tcPr>
                    <a:noFill/>
                  </a:tcPr>
                </a:tc>
                <a:tc>
                  <a:txBody>
                    <a:bodyPr/>
                    <a:lstStyle/>
                    <a:p>
                      <a:pPr algn="r"/>
                      <a:r>
                        <a:rPr lang="en-US" sz="2800" u="sng" dirty="0">
                          <a:solidFill>
                            <a:schemeClr val="tx2"/>
                          </a:solidFill>
                        </a:rPr>
                        <a:t>         40,500</a:t>
                      </a:r>
                    </a:p>
                  </a:txBody>
                  <a:tcPr>
                    <a:noFill/>
                  </a:tcPr>
                </a:tc>
                <a:tc>
                  <a:txBody>
                    <a:bodyPr/>
                    <a:lstStyle/>
                    <a:p>
                      <a:pPr algn="r"/>
                      <a:endParaRPr lang="en-US" sz="2800" u="sng" dirty="0">
                        <a:solidFill>
                          <a:srgbClr val="FF0000"/>
                        </a:solidFill>
                      </a:endParaRPr>
                    </a:p>
                  </a:txBody>
                  <a:tcPr>
                    <a:noFill/>
                  </a:tcPr>
                </a:tc>
                <a:tc>
                  <a:txBody>
                    <a:bodyPr/>
                    <a:lstStyle/>
                    <a:p>
                      <a:pPr algn="r"/>
                      <a:r>
                        <a:rPr lang="en-US" sz="2800" b="1" u="sng" dirty="0">
                          <a:solidFill>
                            <a:srgbClr val="0070C0"/>
                          </a:solidFill>
                        </a:rPr>
                        <a:t>    (4,500)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(11.1%)</a:t>
                      </a:r>
                    </a:p>
                  </a:txBody>
                  <a:tcPr>
                    <a:noFill/>
                  </a:tcPr>
                </a:tc>
                <a:extLst>
                  <a:ext uri="{0D108BD9-81ED-4DB2-BD59-A6C34878D82A}">
                    <a16:rowId xmlns:a16="http://schemas.microsoft.com/office/drawing/2014/main" val="1726789071"/>
                  </a:ext>
                </a:extLst>
              </a:tr>
              <a:tr h="249432">
                <a:tc>
                  <a:txBody>
                    <a:bodyPr/>
                    <a:lstStyle/>
                    <a:p>
                      <a:r>
                        <a:rPr lang="en-US" sz="2800" b="0" dirty="0">
                          <a:solidFill>
                            <a:schemeClr val="tx2"/>
                          </a:solidFill>
                        </a:rPr>
                        <a:t>Income before income taxes</a:t>
                      </a:r>
                    </a:p>
                  </a:txBody>
                  <a:tcPr>
                    <a:noFill/>
                  </a:tcPr>
                </a:tc>
                <a:tc>
                  <a:txBody>
                    <a:bodyPr/>
                    <a:lstStyle/>
                    <a:p>
                      <a:pPr algn="r"/>
                      <a:r>
                        <a:rPr lang="en-US" sz="2800" u="none" dirty="0">
                          <a:solidFill>
                            <a:schemeClr val="tx2"/>
                          </a:solidFill>
                        </a:rPr>
                        <a:t>432,000</a:t>
                      </a:r>
                    </a:p>
                  </a:txBody>
                  <a:tcPr>
                    <a:noFill/>
                  </a:tcPr>
                </a:tc>
                <a:tc>
                  <a:txBody>
                    <a:bodyPr/>
                    <a:lstStyle/>
                    <a:p>
                      <a:pPr algn="r"/>
                      <a:endParaRPr lang="en-US" sz="2800" u="sng" dirty="0">
                        <a:solidFill>
                          <a:schemeClr val="tx2"/>
                        </a:solidFill>
                      </a:endParaRPr>
                    </a:p>
                  </a:txBody>
                  <a:tcPr>
                    <a:noFill/>
                  </a:tcPr>
                </a:tc>
                <a:tc>
                  <a:txBody>
                    <a:bodyPr/>
                    <a:lstStyle/>
                    <a:p>
                      <a:pPr algn="r"/>
                      <a:r>
                        <a:rPr lang="en-US" sz="2800" u="none" dirty="0">
                          <a:solidFill>
                            <a:schemeClr val="tx2"/>
                          </a:solidFill>
                        </a:rPr>
                        <a:t>347,500</a:t>
                      </a:r>
                    </a:p>
                  </a:txBody>
                  <a:tcPr>
                    <a:noFill/>
                  </a:tcPr>
                </a:tc>
                <a:tc>
                  <a:txBody>
                    <a:bodyPr/>
                    <a:lstStyle/>
                    <a:p>
                      <a:pPr algn="r"/>
                      <a:endParaRPr lang="en-US" sz="2800" u="sng" dirty="0">
                        <a:solidFill>
                          <a:srgbClr val="FF0000"/>
                        </a:solidFill>
                      </a:endParaRPr>
                    </a:p>
                  </a:txBody>
                  <a:tcPr>
                    <a:noFill/>
                  </a:tcPr>
                </a:tc>
                <a:tc>
                  <a:txBody>
                    <a:bodyPr/>
                    <a:lstStyle/>
                    <a:p>
                      <a:pPr algn="r"/>
                      <a:r>
                        <a:rPr lang="en-US" sz="2800" b="1" u="sng" dirty="0">
                          <a:solidFill>
                            <a:srgbClr val="0070C0"/>
                          </a:solidFill>
                        </a:rPr>
                        <a:t>    84,500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24.3%</a:t>
                      </a:r>
                    </a:p>
                  </a:txBody>
                  <a:tcPr>
                    <a:noFill/>
                  </a:tcPr>
                </a:tc>
                <a:extLst>
                  <a:ext uri="{0D108BD9-81ED-4DB2-BD59-A6C34878D82A}">
                    <a16:rowId xmlns:a16="http://schemas.microsoft.com/office/drawing/2014/main" val="3389025764"/>
                  </a:ext>
                </a:extLst>
              </a:tr>
              <a:tr h="249432">
                <a:tc>
                  <a:txBody>
                    <a:bodyPr/>
                    <a:lstStyle/>
                    <a:p>
                      <a:r>
                        <a:rPr lang="en-US" sz="2800" b="0" dirty="0">
                          <a:solidFill>
                            <a:schemeClr val="tx2"/>
                          </a:solidFill>
                        </a:rPr>
                        <a:t>Income tax expense</a:t>
                      </a:r>
                    </a:p>
                  </a:txBody>
                  <a:tcPr>
                    <a:noFill/>
                  </a:tcPr>
                </a:tc>
                <a:tc>
                  <a:txBody>
                    <a:bodyPr/>
                    <a:lstStyle/>
                    <a:p>
                      <a:pPr algn="r"/>
                      <a:r>
                        <a:rPr lang="en-US" sz="2800" u="sng" dirty="0">
                          <a:solidFill>
                            <a:schemeClr val="tx2"/>
                          </a:solidFill>
                        </a:rPr>
                        <a:t>        168,200</a:t>
                      </a:r>
                    </a:p>
                  </a:txBody>
                  <a:tcPr>
                    <a:noFill/>
                  </a:tcPr>
                </a:tc>
                <a:tc>
                  <a:txBody>
                    <a:bodyPr/>
                    <a:lstStyle/>
                    <a:p>
                      <a:pPr algn="r"/>
                      <a:endParaRPr lang="en-US" sz="2800" u="sng" dirty="0">
                        <a:solidFill>
                          <a:schemeClr val="tx2"/>
                        </a:solidFill>
                      </a:endParaRPr>
                    </a:p>
                  </a:txBody>
                  <a:tcPr>
                    <a:noFill/>
                  </a:tcPr>
                </a:tc>
                <a:tc>
                  <a:txBody>
                    <a:bodyPr/>
                    <a:lstStyle/>
                    <a:p>
                      <a:pPr algn="r"/>
                      <a:r>
                        <a:rPr lang="en-US" sz="2800" u="sng" dirty="0">
                          <a:solidFill>
                            <a:schemeClr val="tx2"/>
                          </a:solidFill>
                        </a:rPr>
                        <a:t>      139,000</a:t>
                      </a:r>
                    </a:p>
                  </a:txBody>
                  <a:tcPr>
                    <a:noFill/>
                  </a:tcPr>
                </a:tc>
                <a:tc>
                  <a:txBody>
                    <a:bodyPr/>
                    <a:lstStyle/>
                    <a:p>
                      <a:pPr algn="r"/>
                      <a:endParaRPr lang="en-US" sz="2800" u="sng" dirty="0">
                        <a:solidFill>
                          <a:srgbClr val="FF0000"/>
                        </a:solidFill>
                      </a:endParaRPr>
                    </a:p>
                  </a:txBody>
                  <a:tcPr>
                    <a:noFill/>
                  </a:tcPr>
                </a:tc>
                <a:tc>
                  <a:txBody>
                    <a:bodyPr/>
                    <a:lstStyle/>
                    <a:p>
                      <a:pPr algn="r"/>
                      <a:r>
                        <a:rPr lang="en-US" sz="2800" b="1" u="sng" dirty="0">
                          <a:solidFill>
                            <a:srgbClr val="0070C0"/>
                          </a:solidFill>
                        </a:rPr>
                        <a:t>    29,200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21.0%</a:t>
                      </a:r>
                    </a:p>
                  </a:txBody>
                  <a:tcPr>
                    <a:noFill/>
                  </a:tcPr>
                </a:tc>
                <a:extLst>
                  <a:ext uri="{0D108BD9-81ED-4DB2-BD59-A6C34878D82A}">
                    <a16:rowId xmlns:a16="http://schemas.microsoft.com/office/drawing/2014/main" val="4105255782"/>
                  </a:ext>
                </a:extLst>
              </a:tr>
              <a:tr h="249432">
                <a:tc>
                  <a:txBody>
                    <a:bodyPr/>
                    <a:lstStyle/>
                    <a:p>
                      <a:r>
                        <a:rPr lang="en-US" sz="2800" b="0" dirty="0">
                          <a:solidFill>
                            <a:schemeClr val="tx2"/>
                          </a:solidFill>
                        </a:rPr>
                        <a:t>Net income</a:t>
                      </a:r>
                    </a:p>
                  </a:txBody>
                  <a:tcPr>
                    <a:noFill/>
                  </a:tcPr>
                </a:tc>
                <a:tc>
                  <a:txBody>
                    <a:bodyPr/>
                    <a:lstStyle/>
                    <a:p>
                      <a:pPr algn="r"/>
                      <a:r>
                        <a:rPr lang="en-US" sz="2800" u="dbl" baseline="0" dirty="0">
                          <a:solidFill>
                            <a:schemeClr val="tx2"/>
                          </a:solidFill>
                        </a:rPr>
                        <a:t>€     263,800</a:t>
                      </a:r>
                    </a:p>
                  </a:txBody>
                  <a:tcPr>
                    <a:noFill/>
                  </a:tcPr>
                </a:tc>
                <a:tc>
                  <a:txBody>
                    <a:bodyPr/>
                    <a:lstStyle/>
                    <a:p>
                      <a:pPr algn="r"/>
                      <a:endParaRPr lang="en-US" sz="2800" u="dbl" baseline="0" dirty="0">
                        <a:solidFill>
                          <a:schemeClr val="tx2"/>
                        </a:solidFill>
                      </a:endParaRPr>
                    </a:p>
                  </a:txBody>
                  <a:tcPr>
                    <a:noFill/>
                  </a:tcPr>
                </a:tc>
                <a:tc>
                  <a:txBody>
                    <a:bodyPr/>
                    <a:lstStyle/>
                    <a:p>
                      <a:pPr algn="r"/>
                      <a:r>
                        <a:rPr lang="en-US" sz="2800" u="dbl" baseline="0" dirty="0">
                          <a:solidFill>
                            <a:schemeClr val="tx2"/>
                          </a:solidFill>
                        </a:rPr>
                        <a:t>€    208,500</a:t>
                      </a:r>
                    </a:p>
                  </a:txBody>
                  <a:tcPr>
                    <a:noFill/>
                  </a:tcPr>
                </a:tc>
                <a:tc>
                  <a:txBody>
                    <a:bodyPr/>
                    <a:lstStyle/>
                    <a:p>
                      <a:pPr algn="r"/>
                      <a:endParaRPr lang="en-US" sz="2800" u="dbl" baseline="0" dirty="0">
                        <a:solidFill>
                          <a:srgbClr val="FF0000"/>
                        </a:solidFill>
                      </a:endParaRPr>
                    </a:p>
                  </a:txBody>
                  <a:tcPr>
                    <a:noFill/>
                  </a:tcPr>
                </a:tc>
                <a:tc>
                  <a:txBody>
                    <a:bodyPr/>
                    <a:lstStyle/>
                    <a:p>
                      <a:pPr algn="r"/>
                      <a:r>
                        <a:rPr lang="en-US" sz="2800" b="1" u="dbl" dirty="0">
                          <a:solidFill>
                            <a:srgbClr val="0070C0"/>
                          </a:solidFill>
                        </a:rPr>
                        <a:t>€  </a:t>
                      </a:r>
                      <a:r>
                        <a:rPr lang="en-US" sz="2800" b="1" u="dbl" baseline="0" dirty="0">
                          <a:solidFill>
                            <a:srgbClr val="0070C0"/>
                          </a:solidFill>
                        </a:rPr>
                        <a:t>55,300</a:t>
                      </a:r>
                    </a:p>
                  </a:txBody>
                  <a:tcPr>
                    <a:noFill/>
                  </a:tcPr>
                </a:tc>
                <a:tc>
                  <a:txBody>
                    <a:bodyPr/>
                    <a:lstStyle/>
                    <a:p>
                      <a:pPr algn="r"/>
                      <a:endParaRPr lang="en-US" sz="2800" b="1" dirty="0">
                        <a:solidFill>
                          <a:srgbClr val="0070C0"/>
                        </a:solidFill>
                      </a:endParaRPr>
                    </a:p>
                  </a:txBody>
                  <a:tcPr>
                    <a:noFill/>
                  </a:tcPr>
                </a:tc>
                <a:tc>
                  <a:txBody>
                    <a:bodyPr/>
                    <a:lstStyle/>
                    <a:p>
                      <a:pPr algn="r"/>
                      <a:r>
                        <a:rPr lang="en-US" sz="2800" b="1" dirty="0">
                          <a:solidFill>
                            <a:srgbClr val="0070C0"/>
                          </a:solidFill>
                        </a:rPr>
                        <a:t>26.5%</a:t>
                      </a:r>
                    </a:p>
                  </a:txBody>
                  <a:tcPr>
                    <a:noFill/>
                  </a:tcPr>
                </a:tc>
                <a:extLst>
                  <a:ext uri="{0D108BD9-81ED-4DB2-BD59-A6C34878D82A}">
                    <a16:rowId xmlns:a16="http://schemas.microsoft.com/office/drawing/2014/main" val="2545302582"/>
                  </a:ext>
                </a:extLst>
              </a:tr>
            </a:tbl>
          </a:graphicData>
        </a:graphic>
      </p:graphicFrame>
      <p:sp>
        <p:nvSpPr>
          <p:cNvPr id="5" name="Rectangle: Rounded Corners 4">
            <a:extLst>
              <a:ext uri="{FF2B5EF4-FFF2-40B4-BE49-F238E27FC236}">
                <a16:creationId xmlns:a16="http://schemas.microsoft.com/office/drawing/2014/main" id="{12C9ABC7-43F3-47F9-9C54-6B86A096AF0D}"/>
              </a:ext>
            </a:extLst>
          </p:cNvPr>
          <p:cNvSpPr/>
          <p:nvPr/>
        </p:nvSpPr>
        <p:spPr>
          <a:xfrm>
            <a:off x="16967063" y="6194739"/>
            <a:ext cx="6176271" cy="4945486"/>
          </a:xfrm>
          <a:prstGeom prst="roundRect">
            <a:avLst>
              <a:gd name="adj" fmla="val 622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3600" dirty="0">
                <a:solidFill>
                  <a:schemeClr val="tx2"/>
                </a:solidFill>
              </a:rPr>
              <a:t>Overall, gross profit and net income were up substantially</a:t>
            </a:r>
          </a:p>
          <a:p>
            <a:pPr marL="571500" indent="-571500">
              <a:buFont typeface="Arial" panose="020B0604020202020204" pitchFamily="34" charset="0"/>
              <a:buChar char="•"/>
            </a:pPr>
            <a:r>
              <a:rPr lang="en-US" sz="3600" dirty="0">
                <a:solidFill>
                  <a:schemeClr val="tx2"/>
                </a:solidFill>
              </a:rPr>
              <a:t>Gross profit increased 17.1%, and net income, 26.5%</a:t>
            </a:r>
          </a:p>
          <a:p>
            <a:pPr marL="571500" indent="-571500">
              <a:buFont typeface="Arial" panose="020B0604020202020204" pitchFamily="34" charset="0"/>
              <a:buChar char="•"/>
            </a:pPr>
            <a:r>
              <a:rPr lang="en-US" sz="3600" dirty="0">
                <a:solidFill>
                  <a:schemeClr val="tx2"/>
                </a:solidFill>
              </a:rPr>
              <a:t>Quality’s profit trend appears favorable</a:t>
            </a:r>
          </a:p>
        </p:txBody>
      </p:sp>
      <p:sp>
        <p:nvSpPr>
          <p:cNvPr id="6" name="Footer Placeholder 5">
            <a:extLst>
              <a:ext uri="{FF2B5EF4-FFF2-40B4-BE49-F238E27FC236}">
                <a16:creationId xmlns:a16="http://schemas.microsoft.com/office/drawing/2014/main" id="{F596FB55-1D53-47E0-91C9-28C8A9CBB454}"/>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7" name="Slide Number Placeholder 6">
            <a:extLst>
              <a:ext uri="{FF2B5EF4-FFF2-40B4-BE49-F238E27FC236}">
                <a16:creationId xmlns:a16="http://schemas.microsoft.com/office/drawing/2014/main" id="{DA522188-5430-4BE3-BD0D-A4EA5EAE6F90}"/>
              </a:ext>
            </a:extLst>
          </p:cNvPr>
          <p:cNvSpPr>
            <a:spLocks noGrp="1"/>
          </p:cNvSpPr>
          <p:nvPr>
            <p:ph type="sldNum" sz="quarter" idx="12"/>
          </p:nvPr>
        </p:nvSpPr>
        <p:spPr/>
        <p:txBody>
          <a:bodyPr/>
          <a:lstStyle/>
          <a:p>
            <a:fld id="{EBE3AD81-3AD4-9C46-856E-C08CF1183C60}" type="slidenum">
              <a:rPr lang="en-US" smtClean="0"/>
              <a:pPr/>
              <a:t>8</a:t>
            </a:fld>
            <a:endParaRPr lang="en-US" dirty="0"/>
          </a:p>
        </p:txBody>
      </p:sp>
    </p:spTree>
    <p:extLst>
      <p:ext uri="{BB962C8B-B14F-4D97-AF65-F5344CB8AC3E}">
        <p14:creationId xmlns:p14="http://schemas.microsoft.com/office/powerpoint/2010/main" val="3756516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08D57-5951-49F9-B373-6C169E956D20}"/>
              </a:ext>
            </a:extLst>
          </p:cNvPr>
          <p:cNvSpPr>
            <a:spLocks noGrp="1"/>
          </p:cNvSpPr>
          <p:nvPr>
            <p:ph type="title"/>
          </p:nvPr>
        </p:nvSpPr>
        <p:spPr/>
        <p:txBody>
          <a:bodyPr/>
          <a:lstStyle/>
          <a:p>
            <a:r>
              <a:rPr lang="en-US" sz="7200" dirty="0"/>
              <a:t>Horizontal Analysis - </a:t>
            </a:r>
            <a:r>
              <a:rPr lang="en-US" dirty="0"/>
              <a:t>Retained Earnings Statement</a:t>
            </a:r>
          </a:p>
        </p:txBody>
      </p:sp>
      <p:sp>
        <p:nvSpPr>
          <p:cNvPr id="3" name="Content Placeholder 2">
            <a:extLst>
              <a:ext uri="{FF2B5EF4-FFF2-40B4-BE49-F238E27FC236}">
                <a16:creationId xmlns:a16="http://schemas.microsoft.com/office/drawing/2014/main" id="{FF155419-EA2A-4B19-890C-2E98421039CC}"/>
              </a:ext>
            </a:extLst>
          </p:cNvPr>
          <p:cNvSpPr>
            <a:spLocks noGrp="1"/>
          </p:cNvSpPr>
          <p:nvPr>
            <p:ph sz="quarter" idx="13"/>
          </p:nvPr>
        </p:nvSpPr>
        <p:spPr/>
        <p:txBody>
          <a:bodyPr/>
          <a:lstStyle/>
          <a:p>
            <a:endParaRPr lang="en-US" dirty="0"/>
          </a:p>
        </p:txBody>
      </p:sp>
      <p:graphicFrame>
        <p:nvGraphicFramePr>
          <p:cNvPr id="5" name="Content Placeholder 5">
            <a:extLst>
              <a:ext uri="{FF2B5EF4-FFF2-40B4-BE49-F238E27FC236}">
                <a16:creationId xmlns:a16="http://schemas.microsoft.com/office/drawing/2014/main" id="{18B324D9-BD90-4DAE-B913-2EA0F71C5FB9}"/>
              </a:ext>
            </a:extLst>
          </p:cNvPr>
          <p:cNvGraphicFramePr>
            <a:graphicFrameLocks/>
          </p:cNvGraphicFramePr>
          <p:nvPr>
            <p:extLst>
              <p:ext uri="{D42A27DB-BD31-4B8C-83A1-F6EECF244321}">
                <p14:modId xmlns:p14="http://schemas.microsoft.com/office/powerpoint/2010/main" val="665565171"/>
              </p:ext>
            </p:extLst>
          </p:nvPr>
        </p:nvGraphicFramePr>
        <p:xfrm>
          <a:off x="990600" y="2294194"/>
          <a:ext cx="22301200" cy="6766560"/>
        </p:xfrm>
        <a:graphic>
          <a:graphicData uri="http://schemas.openxmlformats.org/drawingml/2006/table">
            <a:tbl>
              <a:tblPr firstRow="1" bandRow="1"/>
              <a:tblGrid>
                <a:gridCol w="7532639">
                  <a:extLst>
                    <a:ext uri="{9D8B030D-6E8A-4147-A177-3AD203B41FA5}">
                      <a16:colId xmlns:a16="http://schemas.microsoft.com/office/drawing/2014/main" val="2305699798"/>
                    </a:ext>
                  </a:extLst>
                </a:gridCol>
                <a:gridCol w="3305326">
                  <a:extLst>
                    <a:ext uri="{9D8B030D-6E8A-4147-A177-3AD203B41FA5}">
                      <a16:colId xmlns:a16="http://schemas.microsoft.com/office/drawing/2014/main" val="4070796872"/>
                    </a:ext>
                  </a:extLst>
                </a:gridCol>
                <a:gridCol w="625268">
                  <a:extLst>
                    <a:ext uri="{9D8B030D-6E8A-4147-A177-3AD203B41FA5}">
                      <a16:colId xmlns:a16="http://schemas.microsoft.com/office/drawing/2014/main" val="4269829538"/>
                    </a:ext>
                  </a:extLst>
                </a:gridCol>
                <a:gridCol w="3543181">
                  <a:extLst>
                    <a:ext uri="{9D8B030D-6E8A-4147-A177-3AD203B41FA5}">
                      <a16:colId xmlns:a16="http://schemas.microsoft.com/office/drawing/2014/main" val="4077803679"/>
                    </a:ext>
                  </a:extLst>
                </a:gridCol>
                <a:gridCol w="833691">
                  <a:extLst>
                    <a:ext uri="{9D8B030D-6E8A-4147-A177-3AD203B41FA5}">
                      <a16:colId xmlns:a16="http://schemas.microsoft.com/office/drawing/2014/main" val="2934881595"/>
                    </a:ext>
                  </a:extLst>
                </a:gridCol>
                <a:gridCol w="3387946">
                  <a:extLst>
                    <a:ext uri="{9D8B030D-6E8A-4147-A177-3AD203B41FA5}">
                      <a16:colId xmlns:a16="http://schemas.microsoft.com/office/drawing/2014/main" val="3898282219"/>
                    </a:ext>
                  </a:extLst>
                </a:gridCol>
                <a:gridCol w="594682">
                  <a:extLst>
                    <a:ext uri="{9D8B030D-6E8A-4147-A177-3AD203B41FA5}">
                      <a16:colId xmlns:a16="http://schemas.microsoft.com/office/drawing/2014/main" val="413799602"/>
                    </a:ext>
                  </a:extLst>
                </a:gridCol>
                <a:gridCol w="2478467">
                  <a:extLst>
                    <a:ext uri="{9D8B030D-6E8A-4147-A177-3AD203B41FA5}">
                      <a16:colId xmlns:a16="http://schemas.microsoft.com/office/drawing/2014/main" val="2495442525"/>
                    </a:ext>
                  </a:extLst>
                </a:gridCol>
              </a:tblGrid>
              <a:tr h="1457821">
                <a:tc gridSpan="8">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3600" dirty="0"/>
                        <a:t>Quality Department Store</a:t>
                      </a:r>
                    </a:p>
                    <a:p>
                      <a:pPr algn="ctr"/>
                      <a:r>
                        <a:rPr lang="en-US" sz="3600" dirty="0">
                          <a:solidFill>
                            <a:srgbClr val="FFC000"/>
                          </a:solidFill>
                        </a:rPr>
                        <a:t>Retained Earnings Statements</a:t>
                      </a:r>
                    </a:p>
                    <a:p>
                      <a:pPr algn="ctr"/>
                      <a:r>
                        <a:rPr lang="en-US" sz="3600" dirty="0"/>
                        <a:t>For the Years Ended December 31</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0C0"/>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88822928"/>
                  </a:ext>
                </a:extLst>
              </a:tr>
              <a:tr h="997456">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3600"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u="sng"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gridSpan="3">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u="none" dirty="0">
                          <a:solidFill>
                            <a:schemeClr val="tx2"/>
                          </a:solidFill>
                        </a:rPr>
                        <a:t>Increase or (Decrease) during 2020</a:t>
                      </a:r>
                    </a:p>
                  </a:txBody>
                  <a:tcPr>
                    <a:lnL w="12700" cmpd="sng">
                      <a:solidFill>
                        <a:srgbClr val="FFFFFF"/>
                      </a:solidFill>
                    </a:lnL>
                    <a:lnR w="12700" cmpd="sng">
                      <a:solidFill>
                        <a:srgbClr val="FFFFFF"/>
                      </a:solidFill>
                    </a:lnR>
                    <a:lnT w="381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sz="1600" b="1" dirty="0"/>
                    </a:p>
                  </a:txBody>
                  <a:tcPr/>
                </a:tc>
                <a:extLst>
                  <a:ext uri="{0D108BD9-81ED-4DB2-BD59-A6C34878D82A}">
                    <a16:rowId xmlns:a16="http://schemas.microsoft.com/office/drawing/2014/main" val="2341580980"/>
                  </a:ext>
                </a:extLst>
              </a:tr>
              <a:tr h="537092">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3600" b="1"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2020</a:t>
                      </a:r>
                    </a:p>
                  </a:txBody>
                  <a:tcPr>
                    <a:lnL w="12700" cmpd="sng">
                      <a:solidFill>
                        <a:srgbClr val="FFFFFF"/>
                      </a:solidFill>
                    </a:lnL>
                    <a:lnR w="12700" cmpd="sng">
                      <a:no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2019</a:t>
                      </a:r>
                    </a:p>
                  </a:txBody>
                  <a:tcPr>
                    <a:lnL w="12700" cmpd="sng">
                      <a:no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Amount</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3600" b="1" dirty="0">
                        <a:solidFill>
                          <a:schemeClr val="tx2"/>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3600" b="1" dirty="0">
                          <a:solidFill>
                            <a:schemeClr val="tx2"/>
                          </a:solidFill>
                        </a:rPr>
                        <a:t>Percent</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8924589"/>
                  </a:ext>
                </a:extLst>
              </a:tr>
              <a:tr h="537092">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b="0" dirty="0">
                          <a:solidFill>
                            <a:schemeClr val="tx2"/>
                          </a:solidFill>
                        </a:rPr>
                        <a:t>Retained earnings, Jan. 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€ 525,000</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dirty="0">
                          <a:solidFill>
                            <a:schemeClr val="tx2"/>
                          </a:solidFill>
                        </a:rPr>
                        <a:t>€  376,500</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  148,500</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39.4%</a:t>
                      </a:r>
                    </a:p>
                  </a:txBody>
                  <a:tcP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969437855"/>
                  </a:ext>
                </a:extLst>
              </a:tr>
              <a:tr h="537092">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r>
                        <a:rPr lang="en-US" sz="3600" dirty="0">
                          <a:solidFill>
                            <a:schemeClr val="tx2"/>
                          </a:solidFill>
                        </a:rPr>
                        <a:t>Add: Net income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263,800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208,500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0070C0"/>
                          </a:solidFill>
                        </a:rPr>
                        <a:t>      55,300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26.5%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18420942"/>
                  </a:ext>
                </a:extLst>
              </a:tr>
              <a:tr h="537092">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endParaRPr lang="en-US" sz="360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none" dirty="0">
                          <a:solidFill>
                            <a:schemeClr val="tx2"/>
                          </a:solidFill>
                        </a:rPr>
                        <a:t>      788,800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none" dirty="0">
                          <a:solidFill>
                            <a:schemeClr val="tx2"/>
                          </a:solidFill>
                        </a:rPr>
                        <a:t>    585,000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none" dirty="0">
                          <a:solidFill>
                            <a:srgbClr val="0070C0"/>
                          </a:solidFill>
                        </a:rPr>
                        <a:t>  203,800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052348568"/>
                  </a:ext>
                </a:extLst>
              </a:tr>
              <a:tr h="537092">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a:spcBef>
                          <a:spcPts val="0"/>
                        </a:spcBef>
                      </a:pPr>
                      <a:r>
                        <a:rPr lang="en-US" sz="3600" dirty="0">
                          <a:solidFill>
                            <a:schemeClr val="tx2"/>
                          </a:solidFill>
                        </a:rPr>
                        <a:t>Deduct Dividends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61,200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sng" dirty="0">
                          <a:solidFill>
                            <a:schemeClr val="tx2"/>
                          </a:solidFill>
                        </a:rPr>
                        <a:t>      60,000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sng"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sng" dirty="0">
                          <a:solidFill>
                            <a:srgbClr val="0070C0"/>
                          </a:solidFill>
                        </a:rPr>
                        <a:t>        1,200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2.0%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419186787"/>
                  </a:ext>
                </a:extLst>
              </a:tr>
              <a:tr h="537092">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tx2"/>
                          </a:solidFill>
                        </a:rPr>
                        <a:t>Retained Earnings, Dec. 31</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dbl" baseline="0" dirty="0">
                          <a:solidFill>
                            <a:schemeClr val="tx2"/>
                          </a:solidFill>
                        </a:rPr>
                        <a:t>€ 727,600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dbl" baseline="0" dirty="0">
                        <a:solidFill>
                          <a:schemeClr val="tx2"/>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u="dbl" baseline="0" dirty="0">
                          <a:solidFill>
                            <a:schemeClr val="tx2"/>
                          </a:solidFill>
                        </a:rPr>
                        <a:t>€,525,000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u="dbl" baseline="0" dirty="0">
                        <a:solidFill>
                          <a:srgbClr val="FF000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u="dbl" baseline="0" dirty="0">
                          <a:solidFill>
                            <a:srgbClr val="0070C0"/>
                          </a:solidFill>
                        </a:rPr>
                        <a:t>€ 202,600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3600" b="1" dirty="0">
                        <a:solidFill>
                          <a:srgbClr val="0070C0"/>
                        </a:solidFill>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3600" b="1" dirty="0">
                          <a:solidFill>
                            <a:srgbClr val="0070C0"/>
                          </a:solidFill>
                        </a:rPr>
                        <a:t>38.6%</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45302582"/>
                  </a:ext>
                </a:extLst>
              </a:tr>
            </a:tbl>
          </a:graphicData>
        </a:graphic>
      </p:graphicFrame>
      <p:sp>
        <p:nvSpPr>
          <p:cNvPr id="6" name="Rectangle: Rounded Corners 5">
            <a:extLst>
              <a:ext uri="{FF2B5EF4-FFF2-40B4-BE49-F238E27FC236}">
                <a16:creationId xmlns:a16="http://schemas.microsoft.com/office/drawing/2014/main" id="{9AFF093B-89B8-44E0-8FF4-49B8B642B409}"/>
              </a:ext>
            </a:extLst>
          </p:cNvPr>
          <p:cNvSpPr/>
          <p:nvPr/>
        </p:nvSpPr>
        <p:spPr>
          <a:xfrm>
            <a:off x="10814966" y="9543245"/>
            <a:ext cx="12476834" cy="2125014"/>
          </a:xfrm>
          <a:prstGeom prst="roundRect">
            <a:avLst>
              <a:gd name="adj" fmla="val 622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3600" dirty="0">
                <a:solidFill>
                  <a:schemeClr val="tx2"/>
                </a:solidFill>
              </a:rPr>
              <a:t>The ending retained earnings increased 38.6%</a:t>
            </a:r>
          </a:p>
          <a:p>
            <a:pPr marL="571500" indent="-571500">
              <a:buFont typeface="Arial" panose="020B0604020202020204" pitchFamily="34" charset="0"/>
              <a:buChar char="•"/>
            </a:pPr>
            <a:r>
              <a:rPr lang="en-US" sz="3600" dirty="0">
                <a:solidFill>
                  <a:schemeClr val="tx2"/>
                </a:solidFill>
              </a:rPr>
              <a:t>As indicated earlier, the company retained a significant portion of net income to finance additional plant facilities</a:t>
            </a:r>
          </a:p>
        </p:txBody>
      </p:sp>
      <p:sp>
        <p:nvSpPr>
          <p:cNvPr id="7" name="Footer Placeholder 6">
            <a:extLst>
              <a:ext uri="{FF2B5EF4-FFF2-40B4-BE49-F238E27FC236}">
                <a16:creationId xmlns:a16="http://schemas.microsoft.com/office/drawing/2014/main" id="{FD5EC5AD-38A4-45AA-87B4-91866B45F04B}"/>
              </a:ext>
            </a:extLst>
          </p:cNvPr>
          <p:cNvSpPr>
            <a:spLocks noGrp="1"/>
          </p:cNvSpPr>
          <p:nvPr>
            <p:ph type="ftr" sz="quarter" idx="11"/>
          </p:nvPr>
        </p:nvSpPr>
        <p:spPr/>
        <p:txBody>
          <a:bodyPr/>
          <a:lstStyle/>
          <a:p>
            <a:r>
              <a:rPr lang="en-US"/>
              <a:t>Chapter 15 Financial Analysis: The Big Picture | ACT2111: Introductory Financial Accounting</a:t>
            </a:r>
            <a:endParaRPr lang="en-US" dirty="0"/>
          </a:p>
        </p:txBody>
      </p:sp>
      <p:sp>
        <p:nvSpPr>
          <p:cNvPr id="8" name="Slide Number Placeholder 7">
            <a:extLst>
              <a:ext uri="{FF2B5EF4-FFF2-40B4-BE49-F238E27FC236}">
                <a16:creationId xmlns:a16="http://schemas.microsoft.com/office/drawing/2014/main" id="{BA9A5168-2632-4466-B90F-90865219E0DB}"/>
              </a:ext>
            </a:extLst>
          </p:cNvPr>
          <p:cNvSpPr>
            <a:spLocks noGrp="1"/>
          </p:cNvSpPr>
          <p:nvPr>
            <p:ph type="sldNum" sz="quarter" idx="12"/>
          </p:nvPr>
        </p:nvSpPr>
        <p:spPr/>
        <p:txBody>
          <a:bodyPr/>
          <a:lstStyle/>
          <a:p>
            <a:fld id="{EBE3AD81-3AD4-9C46-856E-C08CF1183C60}" type="slidenum">
              <a:rPr lang="en-US" smtClean="0"/>
              <a:pPr/>
              <a:t>9</a:t>
            </a:fld>
            <a:endParaRPr lang="en-US" dirty="0"/>
          </a:p>
        </p:txBody>
      </p:sp>
    </p:spTree>
    <p:extLst>
      <p:ext uri="{BB962C8B-B14F-4D97-AF65-F5344CB8AC3E}">
        <p14:creationId xmlns:p14="http://schemas.microsoft.com/office/powerpoint/2010/main" val="2544516408"/>
      </p:ext>
    </p:extLst>
  </p:cSld>
  <p:clrMapOvr>
    <a:masterClrMapping/>
  </p:clrMapOvr>
</p:sld>
</file>

<file path=ppt/theme/theme1.xml><?xml version="1.0" encoding="utf-8"?>
<a:theme xmlns:a="http://schemas.openxmlformats.org/drawingml/2006/main" name="Office Theme">
  <a:themeElements>
    <a:clrScheme name="Medical 03 1">
      <a:dk1>
        <a:srgbClr val="7F7F7F"/>
      </a:dk1>
      <a:lt1>
        <a:srgbClr val="FFFFFF"/>
      </a:lt1>
      <a:dk2>
        <a:srgbClr val="000000"/>
      </a:dk2>
      <a:lt2>
        <a:srgbClr val="FFFFFF"/>
      </a:lt2>
      <a:accent1>
        <a:srgbClr val="656E95"/>
      </a:accent1>
      <a:accent2>
        <a:srgbClr val="8D9ACE"/>
      </a:accent2>
      <a:accent3>
        <a:srgbClr val="B9CBE9"/>
      </a:accent3>
      <a:accent4>
        <a:srgbClr val="EAF1FA"/>
      </a:accent4>
      <a:accent5>
        <a:srgbClr val="F9FBFE"/>
      </a:accent5>
      <a:accent6>
        <a:srgbClr val="17364F"/>
      </a:accent6>
      <a:hlink>
        <a:srgbClr val="4B5050"/>
      </a:hlink>
      <a:folHlink>
        <a:srgbClr val="19BB9B"/>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11723</TotalTime>
  <Words>4191</Words>
  <Application>Microsoft Macintosh PowerPoint</Application>
  <PresentationFormat>Custom</PresentationFormat>
  <Paragraphs>875</Paragraphs>
  <Slides>39</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Lato</vt:lpstr>
      <vt:lpstr>Lato Black</vt:lpstr>
      <vt:lpstr>Lato Regular</vt:lpstr>
      <vt:lpstr>Lota</vt:lpstr>
      <vt:lpstr>SourceSansPro-Bold</vt:lpstr>
      <vt:lpstr>STIX-Bold</vt:lpstr>
      <vt:lpstr>Arial</vt:lpstr>
      <vt:lpstr>Calibri</vt:lpstr>
      <vt:lpstr>Cambria Math</vt:lpstr>
      <vt:lpstr>Wingdings</vt:lpstr>
      <vt:lpstr>Office Theme</vt:lpstr>
      <vt:lpstr>PowerPoint Presentation</vt:lpstr>
      <vt:lpstr> Review of Ch14 </vt:lpstr>
      <vt:lpstr>Tools of Financial Analysis</vt:lpstr>
      <vt:lpstr>Comparison of financial accounting information</vt:lpstr>
      <vt:lpstr>Horizontal Analysis</vt:lpstr>
      <vt:lpstr>Horizontal Analysis - Statement of Financial Position (1/2) </vt:lpstr>
      <vt:lpstr>Horizontal Analysis - Statement of Financial Position (2/2) </vt:lpstr>
      <vt:lpstr>Horizontal Analysis - Income Statement</vt:lpstr>
      <vt:lpstr>Horizontal Analysis - Retained Earnings Statement</vt:lpstr>
      <vt:lpstr>Vertical Analysis</vt:lpstr>
      <vt:lpstr>Vertical Analysis - Statement of Financial Position (1/2) </vt:lpstr>
      <vt:lpstr>Vertical Analysis - Statement of Financial Position (2/2) </vt:lpstr>
      <vt:lpstr>Vertical Analysis - Income Statement (1/2)</vt:lpstr>
      <vt:lpstr>Vertical Analysis - Income Statement (2/2)</vt:lpstr>
      <vt:lpstr>Ratio Analysis</vt:lpstr>
      <vt:lpstr>Using ratios to assess risk and profitability</vt:lpstr>
      <vt:lpstr>Liquidity Ratios</vt:lpstr>
      <vt:lpstr>Liquidity Ratios</vt:lpstr>
      <vt:lpstr>Liquidity Ratios - Current ratio</vt:lpstr>
      <vt:lpstr>Liquidity Ratios - Acid-test (quick) ratio</vt:lpstr>
      <vt:lpstr>Liquidity Ratios - Accounts receivable turnover</vt:lpstr>
      <vt:lpstr>Liquidity Ratios - Inventory turnover</vt:lpstr>
      <vt:lpstr>Solvency Ratios </vt:lpstr>
      <vt:lpstr>Solvency Ratios - Debt to assets ratio </vt:lpstr>
      <vt:lpstr>Solvency Ratios - Times interest earned</vt:lpstr>
      <vt:lpstr>Profitability Ratios</vt:lpstr>
      <vt:lpstr>Profitability Ratios - Profit margin</vt:lpstr>
      <vt:lpstr>Profitability Ratios - Asset turnover</vt:lpstr>
      <vt:lpstr>Profitability Ratios - Return on assets (ROA)</vt:lpstr>
      <vt:lpstr>Profitability Ratios - Return on ordinary shareholders’ equity</vt:lpstr>
      <vt:lpstr>Profitability Ratios - Earnings per share (EPS)</vt:lpstr>
      <vt:lpstr>Profitability Ratios - Price-earnings (P-E) ratio</vt:lpstr>
      <vt:lpstr>Profitability Ratios - Payout ratio</vt:lpstr>
      <vt:lpstr>Summary of Ratios (1/2)</vt:lpstr>
      <vt:lpstr>Summary of Ratios (2/2)</vt:lpstr>
      <vt:lpstr>Sustainable Income</vt:lpstr>
      <vt:lpstr>Discontinued Operations</vt:lpstr>
      <vt:lpstr>Discontinued Operations (cont’d)</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Shijie Yang</dc:creator>
  <cp:lastModifiedBy>Yi Cao</cp:lastModifiedBy>
  <cp:revision>1628</cp:revision>
  <dcterms:created xsi:type="dcterms:W3CDTF">2018-08-12T11:43:56Z</dcterms:created>
  <dcterms:modified xsi:type="dcterms:W3CDTF">2021-04-18T09:46:16Z</dcterms:modified>
</cp:coreProperties>
</file>